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080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577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11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1226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3583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73640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2739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270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04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59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04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85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783787" cy="11022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2492896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  </a:t>
            </a:r>
            <a:r>
              <a:rPr lang="zh-CN" altLang="zh-CN" sz="3600" dirty="0"/>
              <a:t>消化系统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5170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3.</a:t>
            </a:r>
            <a:r>
              <a:rPr lang="zh-CN" altLang="zh-CN" b="1" dirty="0">
                <a:solidFill>
                  <a:srgbClr val="0E0ED8"/>
                </a:solidFill>
              </a:rPr>
              <a:t>控制感染 </a:t>
            </a:r>
            <a:r>
              <a:rPr lang="zh-CN" altLang="zh-CN" b="1" dirty="0"/>
              <a:t>选用对肝损害较轻的抗生素，如氨苄青霉素、青霉素、庆大霉素等。配合糖皮质激素如地塞米松</a:t>
            </a:r>
            <a:r>
              <a:rPr lang="en-US" altLang="zh-CN" b="1" dirty="0"/>
              <a:t>1</a:t>
            </a:r>
            <a:r>
              <a:rPr lang="zh-CN" altLang="zh-CN" b="1" dirty="0"/>
              <a:t>～</a:t>
            </a:r>
            <a:r>
              <a:rPr lang="en-US" altLang="zh-CN" b="1" dirty="0"/>
              <a:t>5mg</a:t>
            </a:r>
            <a:r>
              <a:rPr lang="zh-CN" altLang="zh-CN" b="1" dirty="0"/>
              <a:t>，肌内或静脉注射。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4.</a:t>
            </a:r>
            <a:r>
              <a:rPr lang="zh-CN" altLang="zh-CN" b="1" dirty="0">
                <a:solidFill>
                  <a:srgbClr val="0E0ED8"/>
                </a:solidFill>
              </a:rPr>
              <a:t>对症治疗 </a:t>
            </a:r>
            <a:r>
              <a:rPr lang="zh-CN" altLang="zh-CN" b="1" dirty="0"/>
              <a:t>根据病情，可适当选用清肠健胃剂。有出血倾向时应用止血剂，如</a:t>
            </a:r>
            <a:r>
              <a:rPr lang="en-US" altLang="zh-CN" b="1" dirty="0"/>
              <a:t>1%</a:t>
            </a:r>
            <a:r>
              <a:rPr lang="zh-CN" altLang="zh-CN" b="1" dirty="0"/>
              <a:t>维生素</a:t>
            </a:r>
            <a:r>
              <a:rPr lang="en-US" altLang="zh-CN" b="1" dirty="0"/>
              <a:t>K3 1</a:t>
            </a:r>
            <a:r>
              <a:rPr lang="zh-CN" altLang="zh-CN" b="1" dirty="0"/>
              <a:t>～</a:t>
            </a:r>
            <a:r>
              <a:rPr lang="en-US" altLang="zh-CN" b="1" dirty="0"/>
              <a:t>5mL</a:t>
            </a:r>
            <a:r>
              <a:rPr lang="zh-CN" altLang="zh-CN" b="1" dirty="0"/>
              <a:t>肌内注射，也可应用钙制剂。对衰弱动物可给予同化激素如苯丙酸诺龙，促进蛋白质合成。多种维生素对恢复肝细胞功能有一定效果。</a:t>
            </a:r>
            <a:endParaRPr lang="zh-CN" altLang="en-US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250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0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628800"/>
            <a:ext cx="6546598" cy="1183326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 smtClean="0"/>
              <a:t>肝</a:t>
            </a:r>
            <a:r>
              <a:rPr lang="zh-CN" altLang="zh-CN" sz="5400" dirty="0" smtClean="0"/>
              <a:t>炎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532844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肝炎是</a:t>
            </a:r>
            <a:r>
              <a:rPr lang="zh-CN" altLang="zh-CN" b="1" dirty="0">
                <a:solidFill>
                  <a:srgbClr val="FF0000"/>
                </a:solidFill>
              </a:rPr>
              <a:t>肝细胞变性、坏死的一种急性病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临床</a:t>
            </a:r>
            <a:r>
              <a:rPr lang="zh-CN" altLang="zh-CN" b="1" dirty="0"/>
              <a:t>上</a:t>
            </a:r>
            <a:r>
              <a:rPr lang="zh-CN" altLang="zh-CN" b="1" dirty="0">
                <a:solidFill>
                  <a:srgbClr val="FF0000"/>
                </a:solidFill>
              </a:rPr>
              <a:t>以黄疸、消化紊乱、出现神经症状及肝功能障碍为特征。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6748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病因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1.</a:t>
            </a:r>
            <a:r>
              <a:rPr lang="zh-CN" altLang="zh-CN" b="1" dirty="0">
                <a:solidFill>
                  <a:srgbClr val="FF0000"/>
                </a:solidFill>
              </a:rPr>
              <a:t>中毒 </a:t>
            </a:r>
            <a:r>
              <a:rPr lang="zh-CN" altLang="zh-CN" b="1" dirty="0"/>
              <a:t>化学毒物（如四氯化碳、氯仿、鞣酸等）能直接损伤肝细胞，引起急性实质性肝炎或肝坏死。误食砷、汞、铜、硒、磷等毒物，农药，杀鼠剂，杀虫剂，或采食有毒植物、霉变食物等，也是引起肝炎的常见病因。猫对防腐剂比犬敏感，长期采食含防腐剂食物因蓄积而中毒。药物中毒（如反复投予氯丙嗪、睾酮、氟烷、阿司匹林、对乙酰氨基酚、酚类药物等），可引起中毒性肝炎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因</a:t>
            </a:r>
            <a:r>
              <a:rPr lang="zh-CN" altLang="zh-CN" b="1" dirty="0"/>
              <a:t>猫肝中缺乏葡萄糖醛酸转移酶，因此猫的中毒性肝炎在临床上比犬多见。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56707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8147248" cy="498916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2. </a:t>
            </a:r>
            <a:r>
              <a:rPr lang="zh-CN" altLang="zh-CN" b="1" dirty="0">
                <a:solidFill>
                  <a:srgbClr val="FF0000"/>
                </a:solidFill>
              </a:rPr>
              <a:t>病毒、细菌、寄生虫感染 </a:t>
            </a:r>
            <a:r>
              <a:rPr lang="zh-CN" altLang="zh-CN" b="1" dirty="0"/>
              <a:t>如传染性肝炎病毒、疱疹病毒、猫传染性腹膜炎病毒、结核杆菌、化脓性细菌（葡萄球菌、化脓杆菌）感染、钩端螺旋体病、肝吸虫病、巴贝斯虫病及胃肠炎等经过中，由于毒素刺激肝，常伴发实质性肝炎。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3.</a:t>
            </a:r>
            <a:r>
              <a:rPr lang="zh-CN" altLang="zh-CN" b="1" dirty="0">
                <a:solidFill>
                  <a:srgbClr val="FF0000"/>
                </a:solidFill>
              </a:rPr>
              <a:t>其他因素 </a:t>
            </a:r>
            <a:r>
              <a:rPr lang="zh-CN" altLang="zh-CN" b="1" dirty="0"/>
              <a:t>心力衰竭时，由于血液循环障碍，门静脉和肝瘀血，肝窦状隙内压增高，压迫肝实质，也可引起肝细胞营养不良而发生本病。有人认为，蛋氨酸缺乏可引起肝硬化，胱氨酸缺乏可引起急性肝坏死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732885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精神沉郁，全身无力，行动迟缓</a:t>
            </a:r>
            <a:r>
              <a:rPr lang="zh-CN" altLang="zh-CN" b="1" dirty="0"/>
              <a:t>。有的则先兴奋，以后转为昏睡，甚至昏迷，</a:t>
            </a:r>
            <a:r>
              <a:rPr lang="zh-CN" altLang="zh-CN" b="1" dirty="0">
                <a:solidFill>
                  <a:srgbClr val="FF0000"/>
                </a:solidFill>
              </a:rPr>
              <a:t>眼结膜不同程度黄染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常有</a:t>
            </a:r>
            <a:r>
              <a:rPr lang="zh-CN" altLang="zh-CN" b="1" dirty="0">
                <a:solidFill>
                  <a:srgbClr val="FF0000"/>
                </a:solidFill>
              </a:rPr>
              <a:t>微热（体温</a:t>
            </a:r>
            <a:r>
              <a:rPr lang="en-US" altLang="zh-CN" b="1" dirty="0">
                <a:solidFill>
                  <a:srgbClr val="FF0000"/>
                </a:solidFill>
              </a:rPr>
              <a:t>39.5</a:t>
            </a:r>
            <a:r>
              <a:rPr lang="zh-CN" altLang="zh-CN" b="1" dirty="0">
                <a:solidFill>
                  <a:srgbClr val="FF0000"/>
                </a:solidFill>
              </a:rPr>
              <a:t>℃左右）或体温不升高</a:t>
            </a:r>
            <a:r>
              <a:rPr lang="zh-CN" altLang="zh-CN" b="1" dirty="0"/>
              <a:t>。心跳减慢、脉搏减少，常有轻微的腹痛，拱腰及皮肤瘙痒。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呈现</a:t>
            </a:r>
            <a:r>
              <a:rPr lang="zh-CN" altLang="zh-CN" b="1" dirty="0">
                <a:solidFill>
                  <a:srgbClr val="FF0000"/>
                </a:solidFill>
              </a:rPr>
              <a:t>慢性消化不良症状</a:t>
            </a:r>
            <a:r>
              <a:rPr lang="zh-CN" altLang="zh-CN" b="1" dirty="0"/>
              <a:t>，食欲减退、呕吐，其特点是粪便起初干燥，随后稀软，臭味大，粪色淡，严重时呈灰白色。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3813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528" y="1412776"/>
            <a:ext cx="8291264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急性肝炎在肝区触诊，有疼痛反应。</a:t>
            </a:r>
            <a:r>
              <a:rPr lang="zh-CN" altLang="zh-CN" b="1" dirty="0"/>
              <a:t>肝区叩诊，肝肿大明显时肝浊音区增大。</a:t>
            </a:r>
            <a:r>
              <a:rPr lang="zh-CN" altLang="zh-CN" b="1" dirty="0">
                <a:solidFill>
                  <a:srgbClr val="FF0000"/>
                </a:solidFill>
              </a:rPr>
              <a:t>尿色发暗或变黄，尿中可检出胆红素、蛋白质。</a:t>
            </a:r>
            <a:r>
              <a:rPr lang="zh-CN" altLang="zh-CN" b="1" dirty="0"/>
              <a:t>血清胆红素增多，定性试验直接反应及间接反应均呈阳性。麝香草酚浊度、硫酸锌浊度均升高。血清酶活力改变，有诊断意义的指标是天门冬氨酸转移酶（</a:t>
            </a:r>
            <a:r>
              <a:rPr lang="en-US" altLang="zh-CN" b="1" dirty="0"/>
              <a:t>AST</a:t>
            </a:r>
            <a:r>
              <a:rPr lang="zh-CN" altLang="zh-CN" b="1" dirty="0"/>
              <a:t>）及丙氨酸氨基转移酶（</a:t>
            </a:r>
            <a:r>
              <a:rPr lang="en-US" altLang="zh-CN" b="1" dirty="0"/>
              <a:t>ALT</a:t>
            </a:r>
            <a:r>
              <a:rPr lang="zh-CN" altLang="zh-CN" b="1" dirty="0"/>
              <a:t>）的活性均升高。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急性肝炎如发现早，及时除去病因并适当治疗，可在短时间内康复。如转为慢性时，除经常伴发消化不良外，其他症状多不明显，</a:t>
            </a:r>
            <a:r>
              <a:rPr lang="zh-CN" altLang="zh-CN" b="1" dirty="0">
                <a:solidFill>
                  <a:srgbClr val="FF0000"/>
                </a:solidFill>
              </a:rPr>
              <a:t>当肝硬化时可出现腹水，预后大多不良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zh-CN" altLang="zh-C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188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b="1" dirty="0"/>
              <a:t>临床上，根据</a:t>
            </a:r>
            <a:r>
              <a:rPr lang="zh-CN" altLang="zh-CN" b="1" dirty="0">
                <a:solidFill>
                  <a:srgbClr val="00B050"/>
                </a:solidFill>
              </a:rPr>
              <a:t>黄疸，消化紊乱，粪便干稀不定、恶臭、色淡，肝区触诊、叩诊的变化，以及按一般消化不良治疗效果不明显等，可初步诊断为急性肝炎</a:t>
            </a:r>
            <a:r>
              <a:rPr lang="zh-CN" altLang="zh-CN" b="1" dirty="0"/>
              <a:t>。如肝功能和尿液检验结果有相应变化，则可确诊，但应注意与下列疾病相鉴别∶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1.</a:t>
            </a:r>
            <a:r>
              <a:rPr lang="zh-CN" altLang="zh-CN" b="1" dirty="0">
                <a:solidFill>
                  <a:srgbClr val="FF0000"/>
                </a:solidFill>
              </a:rPr>
              <a:t>犬传染性肝炎  </a:t>
            </a:r>
            <a:r>
              <a:rPr lang="zh-CN" altLang="zh-CN" b="1" dirty="0"/>
              <a:t>常伴发热（达</a:t>
            </a:r>
            <a:r>
              <a:rPr lang="en-US" altLang="zh-CN" b="1" dirty="0"/>
              <a:t>41</a:t>
            </a:r>
            <a:r>
              <a:rPr lang="zh-CN" altLang="zh-CN" b="1" dirty="0"/>
              <a:t>℃），呈流行性，尤易侵袭幼犬，确诊需借助特异性诊断（如病毒分离、血清学反应等）。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2.</a:t>
            </a:r>
            <a:r>
              <a:rPr lang="zh-CN" altLang="zh-CN" b="1" dirty="0">
                <a:solidFill>
                  <a:srgbClr val="FF0000"/>
                </a:solidFill>
              </a:rPr>
              <a:t>猫传染性腹膜炎  </a:t>
            </a:r>
            <a:r>
              <a:rPr lang="zh-CN" altLang="zh-CN" b="1" dirty="0"/>
              <a:t>呈流行性，</a:t>
            </a:r>
            <a:r>
              <a:rPr lang="en-US" altLang="zh-CN" b="1" dirty="0"/>
              <a:t>1</a:t>
            </a:r>
            <a:r>
              <a:rPr lang="zh-CN" altLang="zh-CN" b="1" dirty="0"/>
              <a:t>～</a:t>
            </a:r>
            <a:r>
              <a:rPr lang="en-US" altLang="zh-CN" b="1" dirty="0"/>
              <a:t>2</a:t>
            </a:r>
            <a:r>
              <a:rPr lang="zh-CN" altLang="zh-CN" b="1" dirty="0"/>
              <a:t>岁猫多发，有持续性发热（</a:t>
            </a:r>
            <a:r>
              <a:rPr lang="en-US" altLang="zh-CN" b="1" dirty="0"/>
              <a:t>39.5</a:t>
            </a:r>
            <a:r>
              <a:rPr lang="zh-CN" altLang="zh-CN" b="1" dirty="0"/>
              <a:t>～</a:t>
            </a:r>
            <a:r>
              <a:rPr lang="en-US" altLang="zh-CN" b="1" dirty="0"/>
              <a:t>41</a:t>
            </a:r>
            <a:r>
              <a:rPr lang="zh-CN" altLang="zh-CN" b="1" dirty="0"/>
              <a:t>℃），呼吸困难，腹部膨大且有大量腹水（腹水比重高）。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3.</a:t>
            </a:r>
            <a:r>
              <a:rPr lang="zh-CN" altLang="zh-CN" b="1" dirty="0">
                <a:solidFill>
                  <a:srgbClr val="FF0000"/>
                </a:solidFill>
              </a:rPr>
              <a:t>急性消化不良  </a:t>
            </a:r>
            <a:r>
              <a:rPr lang="zh-CN" altLang="zh-CN" b="1" dirty="0"/>
              <a:t>无黄疸，多不发热，肝功能试验无变化，按消化不良治疗容易收效。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4.</a:t>
            </a:r>
            <a:r>
              <a:rPr lang="zh-CN" altLang="zh-CN" b="1" dirty="0">
                <a:solidFill>
                  <a:srgbClr val="FF0000"/>
                </a:solidFill>
              </a:rPr>
              <a:t>钩端螺旋体病  </a:t>
            </a:r>
            <a:r>
              <a:rPr lang="zh-CN" altLang="zh-CN" b="1" dirty="0"/>
              <a:t>多发于夏、秋季节（</a:t>
            </a:r>
            <a:r>
              <a:rPr lang="en-US" altLang="zh-CN" b="1" dirty="0"/>
              <a:t>7</a:t>
            </a:r>
            <a:r>
              <a:rPr lang="zh-CN" altLang="zh-CN" b="1" dirty="0"/>
              <a:t>～</a:t>
            </a:r>
            <a:r>
              <a:rPr lang="en-US" altLang="zh-CN" b="1" dirty="0"/>
              <a:t>9</a:t>
            </a:r>
            <a:r>
              <a:rPr lang="zh-CN" altLang="zh-CN" b="1" dirty="0"/>
              <a:t>月多见）。血液、尿液中可检出病原体，血</a:t>
            </a:r>
          </a:p>
          <a:p>
            <a:r>
              <a:rPr lang="zh-CN" altLang="zh-CN" b="1" dirty="0"/>
              <a:t>清学试验阳性。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00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506916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急性肝炎的治疗原则∶除去病因、积极治疗原发病、保肝利胆、增强肝解毒机能等。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1.</a:t>
            </a:r>
            <a:r>
              <a:rPr lang="zh-CN" altLang="zh-CN" b="1" dirty="0">
                <a:solidFill>
                  <a:srgbClr val="0E0ED8"/>
                </a:solidFill>
              </a:rPr>
              <a:t>食饵疗法 </a:t>
            </a:r>
            <a:r>
              <a:rPr lang="zh-CN" altLang="zh-CN" b="1" dirty="0"/>
              <a:t>对患病动物喂以富含糖类、维生素和优质蛋白质的易消化食物，减少脂肪类食物。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2.</a:t>
            </a:r>
            <a:r>
              <a:rPr lang="zh-CN" altLang="zh-CN" b="1" dirty="0">
                <a:solidFill>
                  <a:srgbClr val="0E0ED8"/>
                </a:solidFill>
              </a:rPr>
              <a:t>保肝利胆 </a:t>
            </a:r>
            <a:r>
              <a:rPr lang="zh-CN" altLang="zh-CN" b="1" dirty="0"/>
              <a:t>为了增强肝功能，用</a:t>
            </a:r>
            <a:r>
              <a:rPr lang="en-US" altLang="zh-CN" b="1" dirty="0"/>
              <a:t>25%</a:t>
            </a:r>
            <a:r>
              <a:rPr lang="zh-CN" altLang="zh-CN" b="1" dirty="0"/>
              <a:t>葡萄糖</a:t>
            </a:r>
            <a:r>
              <a:rPr lang="en-US" altLang="zh-CN" b="1" dirty="0"/>
              <a:t>10</a:t>
            </a:r>
            <a:r>
              <a:rPr lang="zh-CN" altLang="zh-CN" b="1" dirty="0"/>
              <a:t>～</a:t>
            </a:r>
            <a:r>
              <a:rPr lang="en-US" altLang="zh-CN" b="1" dirty="0"/>
              <a:t>100mL</a:t>
            </a:r>
            <a:r>
              <a:rPr lang="zh-CN" altLang="zh-CN" b="1" dirty="0"/>
              <a:t>、林格氏液</a:t>
            </a:r>
            <a:r>
              <a:rPr lang="en-US" altLang="zh-CN" b="1" dirty="0"/>
              <a:t>20</a:t>
            </a:r>
            <a:r>
              <a:rPr lang="zh-CN" altLang="zh-CN" b="1" dirty="0"/>
              <a:t>～</a:t>
            </a:r>
            <a:r>
              <a:rPr lang="en-US" altLang="zh-CN" b="1" dirty="0"/>
              <a:t>200mL</a:t>
            </a:r>
            <a:r>
              <a:rPr lang="zh-CN" altLang="zh-CN" b="1" dirty="0"/>
              <a:t>、复方氨基酸</a:t>
            </a:r>
            <a:r>
              <a:rPr lang="en-US" altLang="zh-CN" b="1" dirty="0"/>
              <a:t>10</a:t>
            </a:r>
            <a:r>
              <a:rPr lang="zh-CN" altLang="zh-CN" b="1" dirty="0"/>
              <a:t>～</a:t>
            </a:r>
            <a:r>
              <a:rPr lang="en-US" altLang="zh-CN" b="1" dirty="0"/>
              <a:t>100mL</a:t>
            </a:r>
            <a:r>
              <a:rPr lang="zh-CN" altLang="zh-CN" b="1" dirty="0"/>
              <a:t>、</a:t>
            </a:r>
            <a:r>
              <a:rPr lang="en-US" altLang="zh-CN" b="1" dirty="0"/>
              <a:t>5%</a:t>
            </a:r>
            <a:r>
              <a:rPr lang="zh-CN" altLang="zh-CN" b="1" dirty="0"/>
              <a:t>维生素</a:t>
            </a:r>
            <a:r>
              <a:rPr lang="en-US" altLang="zh-CN" b="1" dirty="0"/>
              <a:t>C</a:t>
            </a:r>
            <a:r>
              <a:rPr lang="zh-CN" altLang="zh-CN" b="1" dirty="0"/>
              <a:t>注射液</a:t>
            </a:r>
            <a:r>
              <a:rPr lang="en-US" altLang="zh-CN" b="1" dirty="0"/>
              <a:t>2</a:t>
            </a:r>
            <a:r>
              <a:rPr lang="zh-CN" altLang="zh-CN" b="1" dirty="0"/>
              <a:t>～</a:t>
            </a:r>
            <a:r>
              <a:rPr lang="en-US" altLang="zh-CN" b="1" dirty="0"/>
              <a:t>6mL</a:t>
            </a:r>
            <a:r>
              <a:rPr lang="zh-CN" altLang="zh-CN" b="1" dirty="0"/>
              <a:t>，静脉注射，每日</a:t>
            </a:r>
            <a:r>
              <a:rPr lang="en-US" altLang="zh-CN" b="1" dirty="0"/>
              <a:t>1</a:t>
            </a:r>
            <a:r>
              <a:rPr lang="zh-CN" altLang="zh-CN" b="1" dirty="0"/>
              <a:t>次或</a:t>
            </a:r>
            <a:r>
              <a:rPr lang="en-US" altLang="zh-CN" b="1" dirty="0"/>
              <a:t>2</a:t>
            </a:r>
            <a:r>
              <a:rPr lang="zh-CN" altLang="zh-CN" b="1" dirty="0"/>
              <a:t>次；维生素</a:t>
            </a:r>
            <a:r>
              <a:rPr lang="en-US" altLang="zh-CN" b="1" dirty="0"/>
              <a:t>B1</a:t>
            </a:r>
            <a:r>
              <a:rPr lang="zh-CN" altLang="zh-CN" b="1" dirty="0"/>
              <a:t>、维生素</a:t>
            </a:r>
            <a:r>
              <a:rPr lang="en-US" altLang="zh-CN" b="1" dirty="0"/>
              <a:t>B2</a:t>
            </a:r>
            <a:r>
              <a:rPr lang="zh-CN" altLang="zh-CN" b="1" dirty="0"/>
              <a:t>、维生素</a:t>
            </a:r>
            <a:r>
              <a:rPr lang="en-US" altLang="zh-CN" b="1" dirty="0"/>
              <a:t>B6</a:t>
            </a:r>
            <a:r>
              <a:rPr lang="zh-CN" altLang="zh-CN" b="1" dirty="0"/>
              <a:t>或复合维生素</a:t>
            </a:r>
            <a:r>
              <a:rPr lang="en-US" altLang="zh-CN" b="1" dirty="0"/>
              <a:t>B</a:t>
            </a:r>
            <a:r>
              <a:rPr lang="zh-CN" altLang="zh-CN" b="1" dirty="0"/>
              <a:t>，肌内注射，每日</a:t>
            </a:r>
            <a:r>
              <a:rPr lang="en-US" altLang="zh-CN" b="1" dirty="0"/>
              <a:t>1</a:t>
            </a:r>
            <a:r>
              <a:rPr lang="zh-CN" altLang="zh-CN" b="1" dirty="0"/>
              <a:t>次或</a:t>
            </a:r>
            <a:r>
              <a:rPr lang="en-US" altLang="zh-CN" b="1" dirty="0"/>
              <a:t>2</a:t>
            </a:r>
            <a:r>
              <a:rPr lang="zh-CN" altLang="zh-CN" b="1" dirty="0"/>
              <a:t>次。为促进胆汁排泄，内服人工盐或硫酸镁或硫酸钠</a:t>
            </a:r>
            <a:r>
              <a:rPr lang="en-US" altLang="zh-CN" b="1" dirty="0"/>
              <a:t>10</a:t>
            </a:r>
            <a:r>
              <a:rPr lang="zh-CN" altLang="zh-CN" b="1" dirty="0"/>
              <a:t>～</a:t>
            </a:r>
            <a:r>
              <a:rPr lang="en-US" altLang="zh-CN" b="1" dirty="0"/>
              <a:t>30g</a:t>
            </a:r>
            <a:r>
              <a:rPr lang="zh-CN" altLang="zh-CN" b="1" dirty="0"/>
              <a:t>。为增强肝解毒机能，内服谷氨酸（</a:t>
            </a:r>
            <a:r>
              <a:rPr lang="en-US" altLang="zh-CN" b="1" dirty="0"/>
              <a:t>0.5</a:t>
            </a:r>
            <a:r>
              <a:rPr lang="zh-CN" altLang="zh-CN" b="1" dirty="0"/>
              <a:t>～</a:t>
            </a:r>
            <a:r>
              <a:rPr lang="en-US" altLang="zh-CN" b="1" dirty="0"/>
              <a:t>2g/</a:t>
            </a:r>
            <a:r>
              <a:rPr lang="zh-CN" altLang="zh-CN" b="1" dirty="0"/>
              <a:t>次）或肝泰乐（犬</a:t>
            </a:r>
            <a:r>
              <a:rPr lang="en-US" altLang="zh-CN" b="1" dirty="0"/>
              <a:t>0.1</a:t>
            </a:r>
            <a:r>
              <a:rPr lang="zh-CN" altLang="zh-CN" b="1" dirty="0"/>
              <a:t>～</a:t>
            </a:r>
            <a:r>
              <a:rPr lang="en-US" altLang="zh-CN" b="1" dirty="0"/>
              <a:t>0.2g/</a:t>
            </a:r>
            <a:r>
              <a:rPr lang="zh-CN" altLang="zh-CN" b="1" dirty="0"/>
              <a:t>次），每日</a:t>
            </a:r>
            <a:r>
              <a:rPr lang="en-US" altLang="zh-CN" b="1" dirty="0"/>
              <a:t>2</a:t>
            </a:r>
            <a:r>
              <a:rPr lang="zh-CN" altLang="zh-CN" b="1" dirty="0"/>
              <a:t>次或</a:t>
            </a:r>
            <a:r>
              <a:rPr lang="en-US" altLang="zh-CN" b="1" dirty="0"/>
              <a:t>3</a:t>
            </a:r>
            <a:r>
              <a:rPr lang="zh-CN" altLang="zh-CN" b="1" dirty="0"/>
              <a:t>次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5248593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1008</Words>
  <Application>Microsoft Office PowerPoint</Application>
  <PresentationFormat>全屏显示(4:3)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凸显</vt:lpstr>
      <vt:lpstr>项目四 犬猫常见内科疾病的防治</vt:lpstr>
      <vt:lpstr>肝炎</vt:lpstr>
      <vt:lpstr>概述</vt:lpstr>
      <vt:lpstr>病因</vt:lpstr>
      <vt:lpstr>PowerPoint 演示文稿</vt:lpstr>
      <vt:lpstr>症状</vt:lpstr>
      <vt:lpstr>PowerPoint 演示文稿</vt:lpstr>
      <vt:lpstr>诊断</vt:lpstr>
      <vt:lpstr>治疗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2021-01-28T05:17:44Z</dcterms:created>
  <dcterms:modified xsi:type="dcterms:W3CDTF">2021-01-28T05:18:03Z</dcterms:modified>
</cp:coreProperties>
</file>