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2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D7ADA0-9CFE-4C07-AB14-4D1C2E324684}" type="datetimeFigureOut">
              <a:rPr lang="zh-CN" altLang="en-US" smtClean="0"/>
              <a:t>2021/1/28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24A96C-55E9-49E0-881F-647988B4ACC6}" type="slidenum">
              <a:rPr lang="zh-CN" altLang="en-US" smtClean="0"/>
              <a:t>‹#›</a:t>
            </a:fld>
            <a:endParaRPr lang="zh-CN" altLang="en-US"/>
          </a:p>
        </p:txBody>
      </p:sp>
    </p:spTree>
    <p:extLst>
      <p:ext uri="{BB962C8B-B14F-4D97-AF65-F5344CB8AC3E}">
        <p14:creationId xmlns:p14="http://schemas.microsoft.com/office/powerpoint/2010/main" val="71804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056A4FB-EF23-45A3-9644-E21A5DBC7377}"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41271957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pic>
        <p:nvPicPr>
          <p:cNvPr id="33" name="图片 3075" descr="610174_90"/>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 b="-3317"/>
          <a:stretch/>
        </p:blipFill>
        <p:spPr bwMode="auto">
          <a:xfrm>
            <a:off x="2627784" y="3535602"/>
            <a:ext cx="4513865" cy="312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7"/>
          <p:cNvSpPr>
            <a:spLocks noGrp="1"/>
          </p:cNvSpPr>
          <p:nvPr>
            <p:ph type="ctrTitle"/>
          </p:nvPr>
        </p:nvSpPr>
        <p:spPr>
          <a:xfrm>
            <a:off x="2108693" y="90872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116480" y="2924944"/>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dirty="0">
              <a:solidFill>
                <a:srgbClr val="575F6D"/>
              </a:solidFill>
            </a:endParaRPr>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9" name="灯片编号占位符 28"/>
          <p:cNvSpPr>
            <a:spLocks noGrp="1"/>
          </p:cNvSpPr>
          <p:nvPr>
            <p:ph type="sldNum" sz="quarter" idx="12"/>
          </p:nvPr>
        </p:nvSpPr>
        <p:spPr bwMode="auto">
          <a:xfrm>
            <a:off x="1325544" y="4928702"/>
            <a:ext cx="609600" cy="517524"/>
          </a:xfrm>
        </p:spPr>
        <p:txBody>
          <a:bodyPr/>
          <a:lstStyle/>
          <a:p>
            <a:fld id="{DD4057DF-D607-47A4-B484-9E3E4FE4468A}" type="slidenum">
              <a:rPr lang="zh-CN" altLang="en-US" smtClean="0"/>
              <a:pPr/>
              <a:t>‹#›</a:t>
            </a:fld>
            <a:endParaRPr lang="zh-CN" altLang="en-US"/>
          </a:p>
        </p:txBody>
      </p:sp>
      <p:sp>
        <p:nvSpPr>
          <p:cNvPr id="30" name="TextBox 29"/>
          <p:cNvSpPr txBox="1"/>
          <p:nvPr userDrawn="1"/>
        </p:nvSpPr>
        <p:spPr>
          <a:xfrm>
            <a:off x="6525502" y="6457890"/>
            <a:ext cx="2618498"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pic>
        <p:nvPicPr>
          <p:cNvPr id="31"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TextBox 34"/>
          <p:cNvSpPr txBox="1"/>
          <p:nvPr userDrawn="1"/>
        </p:nvSpPr>
        <p:spPr>
          <a:xfrm>
            <a:off x="6052189" y="26729"/>
            <a:ext cx="3024336" cy="461665"/>
          </a:xfrm>
          <a:prstGeom prst="rect">
            <a:avLst/>
          </a:prstGeom>
          <a:blipFill>
            <a:blip r:embed="rId4"/>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673173247"/>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4797359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5" name="页脚占位符 4"/>
          <p:cNvSpPr>
            <a:spLocks noGrp="1"/>
          </p:cNvSpPr>
          <p:nvPr>
            <p:ph type="ftr" sz="quarter" idx="11"/>
          </p:nvPr>
        </p:nvSpPr>
        <p:spPr/>
        <p:txBody>
          <a:bodyPr/>
          <a:lstStyle/>
          <a:p>
            <a:endParaRPr lang="zh-CN" altLang="en-US">
              <a:solidFill>
                <a:srgbClr val="575F6D"/>
              </a:solidFill>
            </a:endParaRPr>
          </a:p>
        </p:txBody>
      </p:sp>
      <p:sp>
        <p:nvSpPr>
          <p:cNvPr id="6" name="灯片编号占位符 5"/>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3158685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dirty="0" smtClean="0"/>
              <a:t>单击此处编辑母版标题样式</a:t>
            </a:r>
            <a:endParaRPr kumimoji="0" lang="en-US" dirty="0"/>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9" name="灯片编号占位符 8"/>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dirty="0">
              <a:solidFill>
                <a:srgbClr val="575F6D"/>
              </a:solidFill>
            </a:endParaRPr>
          </a:p>
        </p:txBody>
      </p:sp>
      <p:sp>
        <p:nvSpPr>
          <p:cNvPr id="11" name="TextBox 10"/>
          <p:cNvSpPr txBox="1"/>
          <p:nvPr userDrawn="1"/>
        </p:nvSpPr>
        <p:spPr>
          <a:xfrm>
            <a:off x="6291112" y="6418374"/>
            <a:ext cx="2546489" cy="400110"/>
          </a:xfrm>
          <a:prstGeom prst="rect">
            <a:avLst/>
          </a:prstGeom>
          <a:noFill/>
        </p:spPr>
        <p:txBody>
          <a:bodyPr wrap="square" rtlCol="0">
            <a:spAutoFit/>
          </a:bodyPr>
          <a:lstStyle/>
          <a:p>
            <a:r>
              <a:rPr lang="zh-CN" altLang="en-US" sz="2000" b="1" dirty="0">
                <a:solidFill>
                  <a:srgbClr val="FE8637">
                    <a:lumMod val="75000"/>
                  </a:srgbClr>
                </a:solidFill>
                <a:latin typeface="隶书" panose="02010509060101010101" pitchFamily="49" charset="-122"/>
                <a:ea typeface="隶书" panose="02010509060101010101" pitchFamily="49" charset="-122"/>
              </a:rPr>
              <a:t>广东省高州农业学校</a:t>
            </a:r>
            <a:endParaRPr lang="zh-CN" altLang="en-US" sz="2000" b="1" dirty="0">
              <a:solidFill>
                <a:srgbClr val="FE8637">
                  <a:lumMod val="75000"/>
                </a:srgbClr>
              </a:solidFill>
              <a:latin typeface="隶书" panose="02010509060101010101" pitchFamily="49" charset="-122"/>
              <a:ea typeface="隶书" panose="02010509060101010101" pitchFamily="49" charset="-122"/>
            </a:endParaRPr>
          </a:p>
        </p:txBody>
      </p:sp>
      <p:sp>
        <p:nvSpPr>
          <p:cNvPr id="13" name="TextBox 12"/>
          <p:cNvSpPr txBox="1"/>
          <p:nvPr userDrawn="1"/>
        </p:nvSpPr>
        <p:spPr>
          <a:xfrm>
            <a:off x="6052189" y="26729"/>
            <a:ext cx="3024336" cy="461665"/>
          </a:xfrm>
          <a:prstGeom prst="rect">
            <a:avLst/>
          </a:prstGeom>
          <a:blipFill>
            <a:blip r:embed="rId2"/>
            <a:tile tx="0" ty="0" sx="100000" sy="100000" flip="none" algn="tl"/>
          </a:blipFill>
          <a:effectLst>
            <a:glow rad="139700">
              <a:schemeClr val="accent1">
                <a:satMod val="175000"/>
                <a:alpha val="40000"/>
              </a:schemeClr>
            </a:glow>
          </a:effectLst>
        </p:spPr>
        <p:txBody>
          <a:bodyPr wrap="square" rtlCol="0">
            <a:spAutoFit/>
          </a:bodyPr>
          <a:lstStyle/>
          <a:p>
            <a:r>
              <a:rPr lang="zh-CN" altLang="en-US" sz="2400" b="1" dirty="0">
                <a:solidFill>
                  <a:prstClr val="black"/>
                </a:solidFill>
                <a:latin typeface="隶书" panose="02010509060101010101" pitchFamily="49" charset="-122"/>
                <a:ea typeface="隶书" panose="02010509060101010101" pitchFamily="49" charset="-122"/>
              </a:rPr>
              <a:t>宠物养护与疾病防治</a:t>
            </a:r>
            <a:endParaRPr lang="zh-CN" altLang="en-US" sz="2400" b="1" dirty="0">
              <a:solidFill>
                <a:prstClr val="black"/>
              </a:solidFill>
              <a:latin typeface="隶书" panose="02010509060101010101" pitchFamily="49" charset="-122"/>
              <a:ea typeface="隶书" panose="02010509060101010101" pitchFamily="49" charset="-122"/>
            </a:endParaRPr>
          </a:p>
        </p:txBody>
      </p:sp>
      <p:pic>
        <p:nvPicPr>
          <p:cNvPr id="14"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592" y="26729"/>
            <a:ext cx="1354058" cy="1340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81503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702C4276-68BD-4EA0-8D83-20921FFDD090}" type="datetimeFigureOut">
              <a:rPr lang="zh-CN" altLang="en-US" smtClean="0">
                <a:solidFill>
                  <a:srgbClr val="FFF39D"/>
                </a:solidFill>
              </a:rPr>
              <a:pPr/>
              <a:t>2021/1/28</a:t>
            </a:fld>
            <a:endParaRPr lang="zh-CN" altLang="en-US">
              <a:solidFill>
                <a:srgbClr val="FFF39D"/>
              </a:solidFill>
            </a:endParaRPr>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solidFill>
                <a:srgbClr val="FFF39D"/>
              </a:solidFill>
            </a:endParaRPr>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6" name="灯片编号占位符 5"/>
          <p:cNvSpPr>
            <a:spLocks noGrp="1"/>
          </p:cNvSpPr>
          <p:nvPr>
            <p:ph type="sldNum" sz="quarter" idx="12"/>
          </p:nvPr>
        </p:nvSpPr>
        <p:spPr bwMode="auto">
          <a:xfrm>
            <a:off x="1340616" y="4928702"/>
            <a:ext cx="609600" cy="517524"/>
          </a:xfrm>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417745009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6" name="页脚占位符 5"/>
          <p:cNvSpPr>
            <a:spLocks noGrp="1"/>
          </p:cNvSpPr>
          <p:nvPr>
            <p:ph type="ftr" sz="quarter" idx="11"/>
          </p:nvPr>
        </p:nvSpPr>
        <p:spPr/>
        <p:txBody>
          <a:bodyPr/>
          <a:lstStyle/>
          <a:p>
            <a:endParaRPr lang="zh-CN" altLang="en-US">
              <a:solidFill>
                <a:srgbClr val="575F6D"/>
              </a:solidFill>
            </a:endParaRPr>
          </a:p>
        </p:txBody>
      </p:sp>
      <p:sp>
        <p:nvSpPr>
          <p:cNvPr id="7" name="灯片编号占位符 6"/>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extLst>
      <p:ext uri="{BB962C8B-B14F-4D97-AF65-F5344CB8AC3E}">
        <p14:creationId xmlns:p14="http://schemas.microsoft.com/office/powerpoint/2010/main" val="10154774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8" name="页脚占位符 7"/>
          <p:cNvSpPr>
            <a:spLocks noGrp="1"/>
          </p:cNvSpPr>
          <p:nvPr>
            <p:ph type="ftr" sz="quarter" idx="11"/>
          </p:nvPr>
        </p:nvSpPr>
        <p:spPr/>
        <p:txBody>
          <a:bodyPr/>
          <a:lstStyle/>
          <a:p>
            <a:endParaRPr lang="zh-CN" altLang="en-US">
              <a:solidFill>
                <a:srgbClr val="575F6D"/>
              </a:solidFill>
            </a:endParaRPr>
          </a:p>
        </p:txBody>
      </p:sp>
      <p:sp>
        <p:nvSpPr>
          <p:cNvPr id="9" name="灯片编号占位符 8"/>
          <p:cNvSpPr>
            <a:spLocks noGrp="1"/>
          </p:cNvSpPr>
          <p:nvPr>
            <p:ph type="sldNum" sz="quarter" idx="12"/>
          </p:nvPr>
        </p:nvSpPr>
        <p:spPr/>
        <p:txBody>
          <a:bodyPr/>
          <a:lstStyle/>
          <a:p>
            <a:fld id="{DD4057DF-D607-47A4-B484-9E3E4FE4468A}"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extLst>
      <p:ext uri="{BB962C8B-B14F-4D97-AF65-F5344CB8AC3E}">
        <p14:creationId xmlns:p14="http://schemas.microsoft.com/office/powerpoint/2010/main" val="1926489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7" name="灯片编号占位符 6"/>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2665897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11"/>
          </p:nvPr>
        </p:nvSpPr>
        <p:spPr/>
        <p:txBody>
          <a:bodyPr/>
          <a:lstStyle/>
          <a:p>
            <a:endParaRPr lang="zh-CN" altLang="en-US">
              <a:solidFill>
                <a:srgbClr val="575F6D"/>
              </a:solidFill>
            </a:endParaRPr>
          </a:p>
        </p:txBody>
      </p:sp>
      <p:sp>
        <p:nvSpPr>
          <p:cNvPr id="4" name="灯片编号占位符 3"/>
          <p:cNvSpPr>
            <a:spLocks noGrp="1"/>
          </p:cNvSpPr>
          <p:nvPr>
            <p:ph type="sldNum" sz="quarter" idx="12"/>
          </p:nvPr>
        </p:nvSpPr>
        <p:spPr/>
        <p:txBody>
          <a:body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10123927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22" name="灯片编号占位符 21"/>
          <p:cNvSpPr>
            <a:spLocks noGrp="1"/>
          </p:cNvSpPr>
          <p:nvPr>
            <p:ph type="sldNum" sz="quarter" idx="15"/>
          </p:nvPr>
        </p:nvSpPr>
        <p:spPr/>
        <p:txBody>
          <a:bodyPr rtlCol="0"/>
          <a:lstStyle/>
          <a:p>
            <a:fld id="{DD4057DF-D607-47A4-B484-9E3E4FE4468A}"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61820970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17" name="日期占位符 16"/>
          <p:cNvSpPr>
            <a:spLocks noGrp="1"/>
          </p:cNvSpPr>
          <p:nvPr>
            <p:ph type="dt" sz="half" idx="10"/>
          </p:nvPr>
        </p:nvSpPr>
        <p:spPr/>
        <p:txBody>
          <a:bodyPr rtlCol="0"/>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18" name="灯片编号占位符 17"/>
          <p:cNvSpPr>
            <a:spLocks noGrp="1"/>
          </p:cNvSpPr>
          <p:nvPr>
            <p:ph type="sldNum" sz="quarter" idx="11"/>
          </p:nvPr>
        </p:nvSpPr>
        <p:spPr/>
        <p:txBody>
          <a:bodyPr rtlCol="0"/>
          <a:lstStyle/>
          <a:p>
            <a:fld id="{DD4057DF-D607-47A4-B484-9E3E4FE4468A}"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solidFill>
                <a:srgbClr val="575F6D"/>
              </a:solidFill>
            </a:endParaRPr>
          </a:p>
        </p:txBody>
      </p:sp>
    </p:spTree>
    <p:extLst>
      <p:ext uri="{BB962C8B-B14F-4D97-AF65-F5344CB8AC3E}">
        <p14:creationId xmlns:p14="http://schemas.microsoft.com/office/powerpoint/2010/main" val="33200446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02C4276-68BD-4EA0-8D83-20921FFDD090}" type="datetimeFigureOut">
              <a:rPr lang="zh-CN" altLang="en-US" smtClean="0">
                <a:solidFill>
                  <a:srgbClr val="575F6D"/>
                </a:solidFill>
              </a:rPr>
              <a:pPr/>
              <a:t>2021/1/28</a:t>
            </a:fld>
            <a:endParaRPr lang="zh-CN" altLang="en-US">
              <a:solidFill>
                <a:srgbClr val="575F6D"/>
              </a:solidFill>
            </a:endParaRPr>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solidFill>
                <a:srgbClr val="575F6D"/>
              </a:solidFill>
            </a:endParaRPr>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D4057DF-D607-47A4-B484-9E3E4FE4468A}" type="slidenum">
              <a:rPr lang="zh-CN" altLang="en-US" smtClean="0"/>
              <a:pPr/>
              <a:t>‹#›</a:t>
            </a:fld>
            <a:endParaRPr lang="zh-CN" altLang="en-US"/>
          </a:p>
        </p:txBody>
      </p:sp>
    </p:spTree>
    <p:extLst>
      <p:ext uri="{BB962C8B-B14F-4D97-AF65-F5344CB8AC3E}">
        <p14:creationId xmlns:p14="http://schemas.microsoft.com/office/powerpoint/2010/main" val="24201707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907704" y="692696"/>
            <a:ext cx="6783787" cy="1102274"/>
          </a:xfrm>
        </p:spPr>
        <p:txBody>
          <a:bodyPr>
            <a:normAutofit/>
          </a:bodyPr>
          <a:lstStyle/>
          <a:p>
            <a:r>
              <a:rPr lang="zh-CN" altLang="en-US" sz="3600" dirty="0" smtClean="0"/>
              <a:t>项目四 </a:t>
            </a:r>
            <a:r>
              <a:rPr lang="zh-CN" altLang="zh-CN" sz="3600" dirty="0" smtClean="0"/>
              <a:t>犬</a:t>
            </a:r>
            <a:r>
              <a:rPr lang="zh-CN" altLang="zh-CN" sz="3600" dirty="0"/>
              <a:t>猫常见内科</a:t>
            </a:r>
            <a:r>
              <a:rPr lang="zh-CN" altLang="zh-CN" sz="3600" dirty="0" smtClean="0"/>
              <a:t>疾病</a:t>
            </a:r>
            <a:r>
              <a:rPr lang="zh-CN" altLang="en-US" sz="3600" dirty="0" smtClean="0"/>
              <a:t>的防治</a:t>
            </a:r>
            <a:endParaRPr lang="zh-CN" altLang="en-US" sz="3600" dirty="0"/>
          </a:p>
        </p:txBody>
      </p:sp>
      <p:sp>
        <p:nvSpPr>
          <p:cNvPr id="3" name="副标题 2"/>
          <p:cNvSpPr>
            <a:spLocks noGrp="1"/>
          </p:cNvSpPr>
          <p:nvPr>
            <p:ph type="subTitle" idx="1"/>
          </p:nvPr>
        </p:nvSpPr>
        <p:spPr>
          <a:xfrm>
            <a:off x="2195736" y="2492896"/>
            <a:ext cx="6172200" cy="1371600"/>
          </a:xfrm>
        </p:spPr>
        <p:txBody>
          <a:bodyPr/>
          <a:lstStyle/>
          <a:p>
            <a:r>
              <a:rPr lang="en-US" altLang="zh-CN" sz="3600" dirty="0" smtClean="0"/>
              <a:t>   </a:t>
            </a:r>
            <a:r>
              <a:rPr lang="zh-CN" altLang="zh-CN" sz="3600" dirty="0" smtClean="0"/>
              <a:t>任务</a:t>
            </a:r>
            <a:r>
              <a:rPr lang="en-US" altLang="zh-CN" sz="3600" dirty="0" smtClean="0"/>
              <a:t>1</a:t>
            </a:r>
            <a:r>
              <a:rPr lang="zh-CN" altLang="zh-CN" sz="3600" dirty="0" smtClean="0"/>
              <a:t>  </a:t>
            </a:r>
            <a:r>
              <a:rPr lang="zh-CN" altLang="zh-CN" sz="3600" dirty="0"/>
              <a:t>消化系统</a:t>
            </a:r>
            <a:r>
              <a:rPr lang="zh-CN" altLang="zh-CN" sz="3600" dirty="0" smtClean="0"/>
              <a:t>疾病</a:t>
            </a:r>
            <a:r>
              <a:rPr lang="zh-CN" altLang="en-US" sz="3600" dirty="0" smtClean="0"/>
              <a:t>的防治</a:t>
            </a:r>
            <a:endParaRPr lang="zh-CN" altLang="zh-CN" sz="3600" dirty="0"/>
          </a:p>
          <a:p>
            <a:endParaRPr lang="zh-CN" altLang="en-US" dirty="0"/>
          </a:p>
        </p:txBody>
      </p:sp>
    </p:spTree>
    <p:extLst>
      <p:ext uri="{BB962C8B-B14F-4D97-AF65-F5344CB8AC3E}">
        <p14:creationId xmlns:p14="http://schemas.microsoft.com/office/powerpoint/2010/main" val="29675211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340768"/>
            <a:ext cx="8291264" cy="5328592"/>
          </a:xfrm>
        </p:spPr>
        <p:txBody>
          <a:bodyPr>
            <a:normAutofit fontScale="92500"/>
          </a:bodyPr>
          <a:lstStyle/>
          <a:p>
            <a:pPr>
              <a:lnSpc>
                <a:spcPct val="150000"/>
              </a:lnSpc>
            </a:pPr>
            <a:r>
              <a:rPr lang="en-US" altLang="zh-CN" b="1" dirty="0">
                <a:solidFill>
                  <a:srgbClr val="FF0000"/>
                </a:solidFill>
              </a:rPr>
              <a:t>2.</a:t>
            </a:r>
            <a:r>
              <a:rPr lang="zh-CN" altLang="zh-CN" b="1" dirty="0">
                <a:solidFill>
                  <a:srgbClr val="FF0000"/>
                </a:solidFill>
              </a:rPr>
              <a:t>慢性胰腺炎或胰腺发育不全</a:t>
            </a:r>
            <a:r>
              <a:rPr lang="zh-CN" altLang="zh-CN" dirty="0">
                <a:solidFill>
                  <a:srgbClr val="FF0000"/>
                </a:solidFill>
              </a:rPr>
              <a:t>  </a:t>
            </a:r>
            <a:r>
              <a:rPr lang="zh-CN" altLang="zh-CN" b="1" dirty="0"/>
              <a:t>由于缺乏胰蛋白酶，粪便中含有脂肪和不消化肌肉纤维可作为诊断依据。</a:t>
            </a:r>
          </a:p>
          <a:p>
            <a:pPr>
              <a:lnSpc>
                <a:spcPct val="150000"/>
              </a:lnSpc>
            </a:pPr>
            <a:r>
              <a:rPr lang="zh-CN" altLang="zh-CN" b="1" dirty="0">
                <a:solidFill>
                  <a:srgbClr val="00B050"/>
                </a:solidFill>
              </a:rPr>
              <a:t>（</a:t>
            </a:r>
            <a:r>
              <a:rPr lang="en-US" altLang="zh-CN" b="1" dirty="0">
                <a:solidFill>
                  <a:srgbClr val="00B050"/>
                </a:solidFill>
              </a:rPr>
              <a:t>1</a:t>
            </a:r>
            <a:r>
              <a:rPr lang="zh-CN" altLang="zh-CN" b="1" dirty="0">
                <a:solidFill>
                  <a:srgbClr val="00B050"/>
                </a:solidFill>
              </a:rPr>
              <a:t>）胰蛋白酶活性检验 </a:t>
            </a:r>
            <a:r>
              <a:rPr lang="zh-CN" altLang="zh-CN" b="1" dirty="0"/>
              <a:t>可以区别肠道内缺乏胰蛋白酶所致消化不良与肠道本身吸收机能障碍所致吸收不良。检验方法有</a:t>
            </a:r>
            <a:r>
              <a:rPr lang="en-US" altLang="zh-CN" b="1" dirty="0"/>
              <a:t>X</a:t>
            </a:r>
            <a:r>
              <a:rPr lang="zh-CN" altLang="zh-CN" b="1" dirty="0"/>
              <a:t>射线照片消化试验和明胶试管试验。</a:t>
            </a:r>
          </a:p>
          <a:p>
            <a:pPr>
              <a:lnSpc>
                <a:spcPct val="150000"/>
              </a:lnSpc>
            </a:pPr>
            <a:r>
              <a:rPr lang="zh-CN" altLang="zh-CN" b="1" dirty="0">
                <a:solidFill>
                  <a:srgbClr val="00B050"/>
                </a:solidFill>
              </a:rPr>
              <a:t>（</a:t>
            </a:r>
            <a:r>
              <a:rPr lang="en-US" altLang="zh-CN" b="1" dirty="0">
                <a:solidFill>
                  <a:srgbClr val="00B050"/>
                </a:solidFill>
              </a:rPr>
              <a:t>2</a:t>
            </a:r>
            <a:r>
              <a:rPr lang="zh-CN" altLang="zh-CN" b="1" dirty="0">
                <a:solidFill>
                  <a:srgbClr val="00B050"/>
                </a:solidFill>
              </a:rPr>
              <a:t>）粪便显微镜检查 </a:t>
            </a:r>
            <a:r>
              <a:rPr lang="zh-CN" altLang="zh-CN" b="1" dirty="0"/>
              <a:t>在卢戈氏液中加少许新鲜粪便混合为乳浊液，取一滴在载玻片上，待稍干燥后在高倍镜下观察。不消化的肌肉纤维被染为褐色，或有大量的淀粉颗粒被染成蓝色，或有橘黄脂肪滴时说明缺乏脂肪酶。如与正常动物对比，可增加可靠性。</a:t>
            </a:r>
            <a:endParaRPr lang="zh-CN" altLang="en-US" b="1" dirty="0"/>
          </a:p>
        </p:txBody>
      </p:sp>
    </p:spTree>
    <p:extLst>
      <p:ext uri="{BB962C8B-B14F-4D97-AF65-F5344CB8AC3E}">
        <p14:creationId xmlns:p14="http://schemas.microsoft.com/office/powerpoint/2010/main" val="33868392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7467600" cy="862005"/>
          </a:xfrm>
        </p:spPr>
        <p:txBody>
          <a:bodyPr/>
          <a:lstStyle/>
          <a:p>
            <a:pPr algn="ctr"/>
            <a:r>
              <a:rPr lang="zh-CN" altLang="en-US" dirty="0"/>
              <a:t>胰腺炎快速检测试剂盒</a:t>
            </a:r>
          </a:p>
        </p:txBody>
      </p:sp>
      <p:sp>
        <p:nvSpPr>
          <p:cNvPr id="3" name="内容占位符 2"/>
          <p:cNvSpPr>
            <a:spLocks noGrp="1"/>
          </p:cNvSpPr>
          <p:nvPr>
            <p:ph sz="quarter" idx="1"/>
          </p:nvPr>
        </p:nvSpPr>
        <p:spPr/>
        <p:txBody>
          <a:bodyPr/>
          <a:lstStyle/>
          <a:p>
            <a:endParaRPr lang="zh-CN" alt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136643"/>
            <a:ext cx="7915622" cy="56886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052905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a:t>胰腺炎快速检测试剂盒</a:t>
            </a:r>
          </a:p>
        </p:txBody>
      </p:sp>
      <p:sp>
        <p:nvSpPr>
          <p:cNvPr id="3" name="内容占位符 2"/>
          <p:cNvSpPr>
            <a:spLocks noGrp="1"/>
          </p:cNvSpPr>
          <p:nvPr>
            <p:ph sz="quarter" idx="1"/>
          </p:nvPr>
        </p:nvSpPr>
        <p:spPr/>
        <p:txBody>
          <a:bodyPr/>
          <a:lstStyle/>
          <a:p>
            <a:endParaRPr lang="zh-CN" alt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520123"/>
            <a:ext cx="8252784" cy="489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066556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结果判读</a:t>
            </a: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678705"/>
            <a:ext cx="2923364" cy="46863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3461" y="1678705"/>
            <a:ext cx="2952328" cy="47045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descr="C:\Users\84185\Pictures\微信图片_20200808235930.jpg"/>
          <p:cNvPicPr>
            <a:picLocks noChangeAspect="1" noChangeArrowheads="1"/>
          </p:cNvPicPr>
          <p:nvPr/>
        </p:nvPicPr>
        <p:blipFill rotWithShape="1">
          <a:blip r:embed="rId4">
            <a:extLst>
              <a:ext uri="{28A0092B-C50C-407E-A947-70E740481C1C}">
                <a14:useLocalDpi xmlns:a14="http://schemas.microsoft.com/office/drawing/2010/main" val="0"/>
              </a:ext>
            </a:extLst>
          </a:blip>
          <a:srcRect l="25429" t="33624" r="23504"/>
          <a:stretch/>
        </p:blipFill>
        <p:spPr bwMode="auto">
          <a:xfrm>
            <a:off x="6215789" y="1896311"/>
            <a:ext cx="2452916" cy="4251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79160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治疗</a:t>
            </a:r>
            <a:endParaRPr lang="zh-CN" altLang="en-US" dirty="0"/>
          </a:p>
        </p:txBody>
      </p:sp>
      <p:sp>
        <p:nvSpPr>
          <p:cNvPr id="3" name="内容占位符 2"/>
          <p:cNvSpPr>
            <a:spLocks noGrp="1"/>
          </p:cNvSpPr>
          <p:nvPr>
            <p:ph sz="quarter" idx="1"/>
          </p:nvPr>
        </p:nvSpPr>
        <p:spPr>
          <a:xfrm>
            <a:off x="457200" y="1600200"/>
            <a:ext cx="8291264" cy="4873752"/>
          </a:xfrm>
        </p:spPr>
        <p:txBody>
          <a:bodyPr>
            <a:normAutofit lnSpcReduction="10000"/>
          </a:bodyPr>
          <a:lstStyle/>
          <a:p>
            <a:r>
              <a:rPr lang="en-US" altLang="zh-CN" b="1" dirty="0">
                <a:solidFill>
                  <a:srgbClr val="FF0000"/>
                </a:solidFill>
              </a:rPr>
              <a:t>1.</a:t>
            </a:r>
            <a:r>
              <a:rPr lang="zh-CN" altLang="zh-CN" b="1" dirty="0">
                <a:solidFill>
                  <a:srgbClr val="FF0000"/>
                </a:solidFill>
              </a:rPr>
              <a:t>急性胰腺炎</a:t>
            </a:r>
            <a:endParaRPr lang="zh-CN" altLang="zh-CN" dirty="0">
              <a:solidFill>
                <a:srgbClr val="FF0000"/>
              </a:solidFill>
            </a:endParaRPr>
          </a:p>
          <a:p>
            <a:r>
              <a:rPr lang="zh-CN" altLang="zh-CN" b="1" dirty="0">
                <a:solidFill>
                  <a:srgbClr val="0E0ED8"/>
                </a:solidFill>
              </a:rPr>
              <a:t>（</a:t>
            </a:r>
            <a:r>
              <a:rPr lang="en-US" altLang="zh-CN" b="1" dirty="0">
                <a:solidFill>
                  <a:srgbClr val="0E0ED8"/>
                </a:solidFill>
              </a:rPr>
              <a:t>1</a:t>
            </a:r>
            <a:r>
              <a:rPr lang="zh-CN" altLang="zh-CN" b="1" dirty="0">
                <a:solidFill>
                  <a:srgbClr val="0E0ED8"/>
                </a:solidFill>
              </a:rPr>
              <a:t>）避免刺激胰腺分泌。</a:t>
            </a:r>
            <a:r>
              <a:rPr lang="zh-CN" altLang="zh-CN" b="1" dirty="0"/>
              <a:t>最重要的是禁止经口喂给食物、饮水和药物，同时维持水和电解质平衡，常用</a:t>
            </a:r>
            <a:r>
              <a:rPr lang="en-US" altLang="zh-CN" b="1" dirty="0"/>
              <a:t>5%</a:t>
            </a:r>
            <a:r>
              <a:rPr lang="zh-CN" altLang="zh-CN" b="1" dirty="0"/>
              <a:t>葡萄糖生理盐水或复方氯化钠液</a:t>
            </a:r>
            <a:r>
              <a:rPr lang="en-US" altLang="zh-CN" b="1" dirty="0"/>
              <a:t>50</a:t>
            </a:r>
            <a:r>
              <a:rPr lang="zh-CN" altLang="zh-CN" b="1" dirty="0"/>
              <a:t>～</a:t>
            </a:r>
            <a:r>
              <a:rPr lang="en-US" altLang="zh-CN" b="1" dirty="0"/>
              <a:t>500mL</a:t>
            </a:r>
            <a:r>
              <a:rPr lang="zh-CN" altLang="zh-CN" b="1" dirty="0"/>
              <a:t>、复方氨基酸</a:t>
            </a:r>
            <a:r>
              <a:rPr lang="en-US" altLang="zh-CN" b="1" dirty="0"/>
              <a:t>20</a:t>
            </a:r>
            <a:r>
              <a:rPr lang="zh-CN" altLang="zh-CN" b="1" dirty="0"/>
              <a:t>～</a:t>
            </a:r>
            <a:r>
              <a:rPr lang="en-US" altLang="zh-CN" b="1" dirty="0"/>
              <a:t>100mL</a:t>
            </a:r>
            <a:r>
              <a:rPr lang="zh-CN" altLang="zh-CN" b="1" dirty="0"/>
              <a:t>、维生素</a:t>
            </a:r>
            <a:r>
              <a:rPr lang="en-US" altLang="zh-CN" b="1" dirty="0"/>
              <a:t>C</a:t>
            </a:r>
            <a:r>
              <a:rPr lang="zh-CN" altLang="zh-CN" b="1" dirty="0"/>
              <a:t>注射液</a:t>
            </a:r>
            <a:r>
              <a:rPr lang="en-US" altLang="zh-CN" b="1" dirty="0"/>
              <a:t>0.2</a:t>
            </a:r>
            <a:r>
              <a:rPr lang="zh-CN" altLang="zh-CN" b="1" dirty="0"/>
              <a:t>～</a:t>
            </a:r>
            <a:r>
              <a:rPr lang="en-US" altLang="zh-CN" b="1" dirty="0"/>
              <a:t>2g</a:t>
            </a:r>
            <a:r>
              <a:rPr lang="zh-CN" altLang="zh-CN" b="1" dirty="0"/>
              <a:t>，能量合剂，静脉注射，维生素</a:t>
            </a:r>
            <a:r>
              <a:rPr lang="en-US" altLang="zh-CN" b="1" dirty="0"/>
              <a:t>B</a:t>
            </a:r>
            <a:r>
              <a:rPr lang="zh-CN" altLang="zh-CN" b="1" dirty="0"/>
              <a:t>注射液</a:t>
            </a:r>
            <a:r>
              <a:rPr lang="en-US" altLang="zh-CN" b="1" dirty="0"/>
              <a:t>100mg</a:t>
            </a:r>
            <a:r>
              <a:rPr lang="zh-CN" altLang="zh-CN" b="1" dirty="0"/>
              <a:t>肌内注射。</a:t>
            </a:r>
          </a:p>
          <a:p>
            <a:r>
              <a:rPr lang="zh-CN" altLang="zh-CN" b="1" dirty="0"/>
              <a:t>抗胆碱能药可抑制胰腺分泌，如肌内注射硫酸阿托品或</a:t>
            </a:r>
            <a:r>
              <a:rPr lang="en-US" altLang="zh-CN" b="1" dirty="0"/>
              <a:t>654-2</a:t>
            </a:r>
            <a:r>
              <a:rPr lang="zh-CN" altLang="zh-CN" b="1" dirty="0"/>
              <a:t>；或口服异丙酰胺</a:t>
            </a:r>
            <a:r>
              <a:rPr lang="en-US" altLang="zh-CN" b="1" dirty="0"/>
              <a:t>0.03mg/kg</a:t>
            </a:r>
            <a:r>
              <a:rPr lang="zh-CN" altLang="zh-CN" b="1" dirty="0"/>
              <a:t>）或普鲁本辛（</a:t>
            </a:r>
            <a:r>
              <a:rPr lang="en-US" altLang="zh-CN" b="1" dirty="0"/>
              <a:t>5</a:t>
            </a:r>
            <a:r>
              <a:rPr lang="zh-CN" altLang="zh-CN" b="1" dirty="0"/>
              <a:t>～</a:t>
            </a:r>
            <a:r>
              <a:rPr lang="en-US" altLang="zh-CN" b="1" dirty="0"/>
              <a:t>15mg</a:t>
            </a:r>
            <a:r>
              <a:rPr lang="zh-CN" altLang="zh-CN" b="1" dirty="0"/>
              <a:t>），每日</a:t>
            </a:r>
            <a:r>
              <a:rPr lang="en-US" altLang="zh-CN" b="1" dirty="0"/>
              <a:t>3</a:t>
            </a:r>
            <a:r>
              <a:rPr lang="zh-CN" altLang="zh-CN" b="1" dirty="0"/>
              <a:t>次。</a:t>
            </a:r>
          </a:p>
          <a:p>
            <a:r>
              <a:rPr lang="zh-CN" altLang="zh-CN" b="1" dirty="0">
                <a:solidFill>
                  <a:srgbClr val="0E0ED8"/>
                </a:solidFill>
              </a:rPr>
              <a:t>（</a:t>
            </a:r>
            <a:r>
              <a:rPr lang="en-US" altLang="zh-CN" b="1" dirty="0">
                <a:solidFill>
                  <a:srgbClr val="0E0ED8"/>
                </a:solidFill>
              </a:rPr>
              <a:t>2</a:t>
            </a:r>
            <a:r>
              <a:rPr lang="zh-CN" altLang="zh-CN" b="1" dirty="0">
                <a:solidFill>
                  <a:srgbClr val="0E0ED8"/>
                </a:solidFill>
              </a:rPr>
              <a:t>）抗菌消炎。</a:t>
            </a:r>
            <a:r>
              <a:rPr lang="zh-CN" altLang="zh-CN" b="1" dirty="0"/>
              <a:t>以广谱抗生素或多种抗生素联合应用效果较好，如氨苄青霉素、头孢菌素、卡那霉素或庆大霉素、氟喹诺酮类或普康素、保得胜、牧特灵等，肌内注射，每日</a:t>
            </a:r>
            <a:r>
              <a:rPr lang="en-US" altLang="zh-CN" b="1" dirty="0"/>
              <a:t>2</a:t>
            </a:r>
            <a:r>
              <a:rPr lang="zh-CN" altLang="zh-CN" b="1" dirty="0"/>
              <a:t>次或</a:t>
            </a:r>
            <a:r>
              <a:rPr lang="en-US" altLang="zh-CN" b="1" dirty="0"/>
              <a:t>3</a:t>
            </a:r>
            <a:r>
              <a:rPr lang="zh-CN" altLang="zh-CN" b="1" dirty="0"/>
              <a:t>次；或青霉素、链霉素合并应用。</a:t>
            </a:r>
            <a:endParaRPr lang="zh-CN" altLang="en-US" b="1" dirty="0"/>
          </a:p>
        </p:txBody>
      </p:sp>
    </p:spTree>
    <p:extLst>
      <p:ext uri="{BB962C8B-B14F-4D97-AF65-F5344CB8AC3E}">
        <p14:creationId xmlns:p14="http://schemas.microsoft.com/office/powerpoint/2010/main" val="26317453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dirty="0" smtClean="0"/>
              <a:t>治疗</a:t>
            </a:r>
            <a:endParaRPr lang="zh-CN" altLang="en-US" b="1" dirty="0"/>
          </a:p>
        </p:txBody>
      </p:sp>
      <p:sp>
        <p:nvSpPr>
          <p:cNvPr id="3" name="内容占位符 2"/>
          <p:cNvSpPr>
            <a:spLocks noGrp="1"/>
          </p:cNvSpPr>
          <p:nvPr>
            <p:ph sz="quarter" idx="1"/>
          </p:nvPr>
        </p:nvSpPr>
        <p:spPr>
          <a:xfrm>
            <a:off x="251520" y="1600200"/>
            <a:ext cx="8712968" cy="5069160"/>
          </a:xfrm>
        </p:spPr>
        <p:txBody>
          <a:bodyPr>
            <a:normAutofit fontScale="92500" lnSpcReduction="10000"/>
          </a:bodyPr>
          <a:lstStyle/>
          <a:p>
            <a:pPr>
              <a:lnSpc>
                <a:spcPct val="150000"/>
              </a:lnSpc>
            </a:pPr>
            <a:r>
              <a:rPr lang="zh-CN" altLang="zh-CN" b="1" dirty="0">
                <a:solidFill>
                  <a:srgbClr val="0E0ED8"/>
                </a:solidFill>
              </a:rPr>
              <a:t>（</a:t>
            </a:r>
            <a:r>
              <a:rPr lang="en-US" altLang="zh-CN" b="1" dirty="0">
                <a:solidFill>
                  <a:srgbClr val="0E0ED8"/>
                </a:solidFill>
              </a:rPr>
              <a:t>3</a:t>
            </a:r>
            <a:r>
              <a:rPr lang="zh-CN" altLang="zh-CN" b="1" dirty="0">
                <a:solidFill>
                  <a:srgbClr val="0E0ED8"/>
                </a:solidFill>
              </a:rPr>
              <a:t>）镇痛抗休克。</a:t>
            </a:r>
            <a:r>
              <a:rPr lang="zh-CN" altLang="zh-CN" b="1" dirty="0"/>
              <a:t>镇痛可肌内注射吗啡（</a:t>
            </a:r>
            <a:r>
              <a:rPr lang="en-US" altLang="zh-CN" b="1" dirty="0"/>
              <a:t>0.1</a:t>
            </a:r>
            <a:r>
              <a:rPr lang="zh-CN" altLang="zh-CN" b="1" dirty="0"/>
              <a:t>～</a:t>
            </a:r>
            <a:r>
              <a:rPr lang="en-US" altLang="zh-CN" b="1" dirty="0"/>
              <a:t>2mg/kg</a:t>
            </a:r>
            <a:r>
              <a:rPr lang="zh-CN" altLang="zh-CN" b="1" dirty="0"/>
              <a:t>）或哌替啶（</a:t>
            </a:r>
            <a:r>
              <a:rPr lang="en-US" altLang="zh-CN" b="1" dirty="0"/>
              <a:t>2</a:t>
            </a:r>
            <a:r>
              <a:rPr lang="zh-CN" altLang="zh-CN" b="1" dirty="0"/>
              <a:t>～</a:t>
            </a:r>
            <a:r>
              <a:rPr lang="en-US" altLang="zh-CN" b="1" dirty="0"/>
              <a:t>5mg/kg</a:t>
            </a:r>
            <a:r>
              <a:rPr lang="zh-CN" altLang="zh-CN" b="1" dirty="0"/>
              <a:t>）或镇痛新等，必要时，每隔</a:t>
            </a:r>
            <a:r>
              <a:rPr lang="en-US" altLang="zh-CN" b="1" dirty="0"/>
              <a:t>6</a:t>
            </a:r>
            <a:r>
              <a:rPr lang="zh-CN" altLang="zh-CN" b="1" dirty="0"/>
              <a:t>～</a:t>
            </a:r>
            <a:r>
              <a:rPr lang="en-US" altLang="zh-CN" b="1" dirty="0"/>
              <a:t>12h</a:t>
            </a:r>
            <a:r>
              <a:rPr lang="zh-CN" altLang="zh-CN" b="1" dirty="0"/>
              <a:t>重复一次。抗休克用氢化可的松</a:t>
            </a:r>
            <a:r>
              <a:rPr lang="en-US" altLang="zh-CN" b="1" dirty="0"/>
              <a:t>5</a:t>
            </a:r>
            <a:r>
              <a:rPr lang="zh-CN" altLang="zh-CN" b="1" dirty="0"/>
              <a:t>～</a:t>
            </a:r>
            <a:r>
              <a:rPr lang="en-US" altLang="zh-CN" b="1" dirty="0"/>
              <a:t>20mg</a:t>
            </a:r>
            <a:r>
              <a:rPr lang="zh-CN" altLang="zh-CN" b="1" dirty="0"/>
              <a:t>或地塞米松</a:t>
            </a:r>
            <a:r>
              <a:rPr lang="en-US" altLang="zh-CN" b="1" dirty="0"/>
              <a:t>2</a:t>
            </a:r>
            <a:r>
              <a:rPr lang="zh-CN" altLang="zh-CN" b="1" dirty="0"/>
              <a:t>～</a:t>
            </a:r>
            <a:r>
              <a:rPr lang="en-US" altLang="zh-CN" b="1" dirty="0"/>
              <a:t>10mng </a:t>
            </a:r>
            <a:r>
              <a:rPr lang="zh-CN" altLang="zh-CN" b="1" dirty="0"/>
              <a:t>溶于葡萄糖溶液中静脉注射。</a:t>
            </a:r>
          </a:p>
          <a:p>
            <a:pPr>
              <a:lnSpc>
                <a:spcPct val="150000"/>
              </a:lnSpc>
            </a:pPr>
            <a:r>
              <a:rPr lang="zh-CN" altLang="zh-CN" b="1" dirty="0">
                <a:solidFill>
                  <a:srgbClr val="0E0ED8"/>
                </a:solidFill>
              </a:rPr>
              <a:t>（</a:t>
            </a:r>
            <a:r>
              <a:rPr lang="en-US" altLang="zh-CN" b="1" dirty="0">
                <a:solidFill>
                  <a:srgbClr val="0E0ED8"/>
                </a:solidFill>
              </a:rPr>
              <a:t>4</a:t>
            </a:r>
            <a:r>
              <a:rPr lang="zh-CN" altLang="zh-CN" b="1" dirty="0">
                <a:solidFill>
                  <a:srgbClr val="0E0ED8"/>
                </a:solidFill>
              </a:rPr>
              <a:t>）手术疗法。</a:t>
            </a:r>
            <a:r>
              <a:rPr lang="zh-CN" altLang="zh-CN" b="1" dirty="0"/>
              <a:t>当胰腺坏死时，应立即手术切除坏死的胰腺。</a:t>
            </a:r>
          </a:p>
          <a:p>
            <a:pPr>
              <a:lnSpc>
                <a:spcPct val="150000"/>
              </a:lnSpc>
            </a:pPr>
            <a:r>
              <a:rPr lang="zh-CN" altLang="zh-CN" b="1" dirty="0">
                <a:solidFill>
                  <a:srgbClr val="0E0ED8"/>
                </a:solidFill>
              </a:rPr>
              <a:t>（</a:t>
            </a:r>
            <a:r>
              <a:rPr lang="en-US" altLang="zh-CN" b="1" dirty="0">
                <a:solidFill>
                  <a:srgbClr val="0E0ED8"/>
                </a:solidFill>
              </a:rPr>
              <a:t>5</a:t>
            </a:r>
            <a:r>
              <a:rPr lang="zh-CN" altLang="zh-CN" b="1" dirty="0">
                <a:solidFill>
                  <a:srgbClr val="0E0ED8"/>
                </a:solidFill>
              </a:rPr>
              <a:t>）对症治疗。</a:t>
            </a:r>
            <a:r>
              <a:rPr lang="zh-CN" altLang="zh-CN" b="1" dirty="0"/>
              <a:t>维生素</a:t>
            </a:r>
            <a:r>
              <a:rPr lang="en-US" altLang="zh-CN" b="1" dirty="0"/>
              <a:t>K3</a:t>
            </a:r>
            <a:r>
              <a:rPr lang="zh-CN" altLang="zh-CN" b="1" dirty="0"/>
              <a:t>注射液</a:t>
            </a:r>
            <a:r>
              <a:rPr lang="en-US" altLang="zh-CN" b="1" dirty="0"/>
              <a:t>1</a:t>
            </a:r>
            <a:r>
              <a:rPr lang="zh-CN" altLang="zh-CN" b="1" dirty="0"/>
              <a:t>～</a:t>
            </a:r>
            <a:r>
              <a:rPr lang="en-US" altLang="zh-CN" b="1" dirty="0"/>
              <a:t>2mg/kg</a:t>
            </a:r>
            <a:r>
              <a:rPr lang="zh-CN" altLang="zh-CN" b="1" dirty="0"/>
              <a:t>肌内注射有利于止血。有脂肪泻者，口服胰酶制剂（胰酶</a:t>
            </a:r>
            <a:r>
              <a:rPr lang="en-US" altLang="zh-CN" b="1" dirty="0"/>
              <a:t>0.2</a:t>
            </a:r>
            <a:r>
              <a:rPr lang="zh-CN" altLang="zh-CN" b="1" dirty="0"/>
              <a:t>～</a:t>
            </a:r>
            <a:r>
              <a:rPr lang="en-US" altLang="zh-CN" b="1" dirty="0"/>
              <a:t>0.5g</a:t>
            </a:r>
            <a:r>
              <a:rPr lang="zh-CN" altLang="zh-CN" b="1" dirty="0"/>
              <a:t>、碳酸氢钠</a:t>
            </a:r>
            <a:r>
              <a:rPr lang="en-US" altLang="zh-CN" b="1" dirty="0"/>
              <a:t>0.2</a:t>
            </a:r>
            <a:r>
              <a:rPr lang="zh-CN" altLang="zh-CN" b="1" dirty="0"/>
              <a:t>～</a:t>
            </a:r>
            <a:r>
              <a:rPr lang="en-US" altLang="zh-CN" b="1" dirty="0"/>
              <a:t>0.5g</a:t>
            </a:r>
            <a:r>
              <a:rPr lang="zh-CN" altLang="zh-CN" b="1" dirty="0"/>
              <a:t>，每日</a:t>
            </a:r>
            <a:r>
              <a:rPr lang="en-US" altLang="zh-CN" b="1" dirty="0"/>
              <a:t>1</a:t>
            </a:r>
            <a:r>
              <a:rPr lang="zh-CN" altLang="zh-CN" b="1" dirty="0"/>
              <a:t>次，连用</a:t>
            </a:r>
            <a:r>
              <a:rPr lang="en-US" altLang="zh-CN" b="1" dirty="0"/>
              <a:t>1</a:t>
            </a:r>
            <a:r>
              <a:rPr lang="zh-CN" altLang="zh-CN" b="1" dirty="0"/>
              <a:t>周）及维生素</a:t>
            </a:r>
            <a:r>
              <a:rPr lang="en-US" altLang="zh-CN" b="1" dirty="0"/>
              <a:t>K</a:t>
            </a:r>
            <a:r>
              <a:rPr lang="zh-CN" altLang="zh-CN" b="1" dirty="0"/>
              <a:t>、维生素</a:t>
            </a:r>
            <a:r>
              <a:rPr lang="en-US" altLang="zh-CN" b="1" dirty="0"/>
              <a:t>A</a:t>
            </a:r>
            <a:r>
              <a:rPr lang="zh-CN" altLang="zh-CN" b="1" dirty="0"/>
              <a:t>、维生素</a:t>
            </a:r>
            <a:r>
              <a:rPr lang="en-US" altLang="zh-CN" b="1" dirty="0"/>
              <a:t>D</a:t>
            </a:r>
            <a:r>
              <a:rPr lang="zh-CN" altLang="zh-CN" b="1" dirty="0"/>
              <a:t>、维生素</a:t>
            </a:r>
            <a:r>
              <a:rPr lang="en-US" altLang="zh-CN" b="1" dirty="0"/>
              <a:t>B12</a:t>
            </a:r>
            <a:r>
              <a:rPr lang="zh-CN" altLang="zh-CN" b="1" dirty="0"/>
              <a:t>、叶酸及钙制剂。恢复期可喂以少量低脂饮食，逐步调整至正常饮食。</a:t>
            </a:r>
            <a:endParaRPr lang="zh-CN" altLang="en-US" b="1" dirty="0"/>
          </a:p>
        </p:txBody>
      </p:sp>
    </p:spTree>
    <p:extLst>
      <p:ext uri="{BB962C8B-B14F-4D97-AF65-F5344CB8AC3E}">
        <p14:creationId xmlns:p14="http://schemas.microsoft.com/office/powerpoint/2010/main" val="6880223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dirty="0" smtClean="0"/>
              <a:t>治疗</a:t>
            </a:r>
            <a:endParaRPr lang="zh-CN" altLang="en-US" b="1" dirty="0"/>
          </a:p>
        </p:txBody>
      </p:sp>
      <p:sp>
        <p:nvSpPr>
          <p:cNvPr id="3" name="内容占位符 2"/>
          <p:cNvSpPr>
            <a:spLocks noGrp="1"/>
          </p:cNvSpPr>
          <p:nvPr>
            <p:ph sz="quarter" idx="1"/>
          </p:nvPr>
        </p:nvSpPr>
        <p:spPr>
          <a:xfrm>
            <a:off x="457200" y="1600200"/>
            <a:ext cx="7859216" cy="4873752"/>
          </a:xfrm>
        </p:spPr>
        <p:txBody>
          <a:bodyPr/>
          <a:lstStyle/>
          <a:p>
            <a:pPr>
              <a:lnSpc>
                <a:spcPct val="150000"/>
              </a:lnSpc>
            </a:pPr>
            <a:r>
              <a:rPr lang="en-US" altLang="zh-CN" b="1" dirty="0">
                <a:solidFill>
                  <a:srgbClr val="FF0000"/>
                </a:solidFill>
              </a:rPr>
              <a:t>2.</a:t>
            </a:r>
            <a:r>
              <a:rPr lang="zh-CN" altLang="zh-CN" b="1" dirty="0">
                <a:solidFill>
                  <a:srgbClr val="FF0000"/>
                </a:solidFill>
              </a:rPr>
              <a:t>慢性胰腺炎</a:t>
            </a:r>
            <a:endParaRPr lang="zh-CN" altLang="zh-CN" dirty="0">
              <a:solidFill>
                <a:srgbClr val="FF0000"/>
              </a:solidFill>
            </a:endParaRPr>
          </a:p>
          <a:p>
            <a:pPr>
              <a:lnSpc>
                <a:spcPct val="150000"/>
              </a:lnSpc>
            </a:pPr>
            <a:r>
              <a:rPr lang="zh-CN" altLang="zh-CN" b="1" dirty="0">
                <a:solidFill>
                  <a:srgbClr val="0E0ED8"/>
                </a:solidFill>
              </a:rPr>
              <a:t>（</a:t>
            </a:r>
            <a:r>
              <a:rPr lang="en-US" altLang="zh-CN" b="1" dirty="0">
                <a:solidFill>
                  <a:srgbClr val="0E0ED8"/>
                </a:solidFill>
              </a:rPr>
              <a:t>1</a:t>
            </a:r>
            <a:r>
              <a:rPr lang="zh-CN" altLang="zh-CN" b="1" dirty="0">
                <a:solidFill>
                  <a:srgbClr val="0E0ED8"/>
                </a:solidFill>
              </a:rPr>
              <a:t>）食饵疗法。</a:t>
            </a:r>
            <a:r>
              <a:rPr lang="zh-CN" altLang="zh-CN" b="1" dirty="0"/>
              <a:t>应用高蛋白高糖和低脂肪食物，少食多餐，每日至少饲喂</a:t>
            </a:r>
            <a:r>
              <a:rPr lang="en-US" altLang="zh-CN" b="1" dirty="0"/>
              <a:t>3</a:t>
            </a:r>
            <a:r>
              <a:rPr lang="zh-CN" altLang="zh-CN" b="1" dirty="0"/>
              <a:t>次。</a:t>
            </a:r>
          </a:p>
          <a:p>
            <a:pPr>
              <a:lnSpc>
                <a:spcPct val="150000"/>
              </a:lnSpc>
            </a:pPr>
            <a:r>
              <a:rPr lang="zh-CN" altLang="zh-CN" b="1" dirty="0">
                <a:solidFill>
                  <a:srgbClr val="0E0ED8"/>
                </a:solidFill>
              </a:rPr>
              <a:t>（</a:t>
            </a:r>
            <a:r>
              <a:rPr lang="en-US" altLang="zh-CN" b="1" dirty="0">
                <a:solidFill>
                  <a:srgbClr val="0E0ED8"/>
                </a:solidFill>
              </a:rPr>
              <a:t>2</a:t>
            </a:r>
            <a:r>
              <a:rPr lang="zh-CN" altLang="zh-CN" b="1" dirty="0">
                <a:solidFill>
                  <a:srgbClr val="0E0ED8"/>
                </a:solidFill>
              </a:rPr>
              <a:t>）交换消化酶疗法。</a:t>
            </a:r>
            <a:r>
              <a:rPr lang="zh-CN" altLang="zh-CN" b="1" dirty="0"/>
              <a:t>将胰蛋白酶或胰粉制剂混于食物中进行代替疗法，将胰酶与碳酸氢钠合用作用更强。同时补充维生素</a:t>
            </a:r>
            <a:r>
              <a:rPr lang="en-US" altLang="zh-CN" b="1" dirty="0"/>
              <a:t>K</a:t>
            </a:r>
            <a:r>
              <a:rPr lang="zh-CN" altLang="zh-CN" b="1" dirty="0"/>
              <a:t>、维生素</a:t>
            </a:r>
            <a:r>
              <a:rPr lang="en-US" altLang="zh-CN" b="1" dirty="0"/>
              <a:t>A</a:t>
            </a:r>
            <a:r>
              <a:rPr lang="zh-CN" altLang="zh-CN" b="1" dirty="0"/>
              <a:t>、维生素</a:t>
            </a:r>
            <a:r>
              <a:rPr lang="en-US" altLang="zh-CN" b="1" dirty="0"/>
              <a:t>D</a:t>
            </a:r>
            <a:r>
              <a:rPr lang="zh-CN" altLang="zh-CN" b="1" dirty="0"/>
              <a:t>、维生素</a:t>
            </a:r>
            <a:r>
              <a:rPr lang="en-US" altLang="zh-CN" b="1" dirty="0"/>
              <a:t>B12</a:t>
            </a:r>
            <a:r>
              <a:rPr lang="zh-CN" altLang="zh-CN" b="1" dirty="0"/>
              <a:t>、叶酸及钙制剂。</a:t>
            </a:r>
          </a:p>
          <a:p>
            <a:endParaRPr lang="zh-CN" altLang="en-US" dirty="0"/>
          </a:p>
        </p:txBody>
      </p:sp>
    </p:spTree>
    <p:extLst>
      <p:ext uri="{BB962C8B-B14F-4D97-AF65-F5344CB8AC3E}">
        <p14:creationId xmlns:p14="http://schemas.microsoft.com/office/powerpoint/2010/main" val="23925082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d67fc157f14ec51972b431a"/>
          <p:cNvPicPr>
            <a:picLocks noChangeAspect="1" noChangeArrowheads="1"/>
          </p:cNvPicPr>
          <p:nvPr/>
        </p:nvPicPr>
        <p:blipFill rotWithShape="1">
          <a:blip r:embed="rId2">
            <a:extLst>
              <a:ext uri="{28A0092B-C50C-407E-A947-70E740481C1C}">
                <a14:useLocalDpi xmlns:a14="http://schemas.microsoft.com/office/drawing/2010/main" val="0"/>
              </a:ext>
            </a:extLst>
          </a:blip>
          <a:srcRect l="574" t="4092" r="1905" b="49431"/>
          <a:stretch/>
        </p:blipFill>
        <p:spPr bwMode="auto">
          <a:xfrm>
            <a:off x="683568" y="3802743"/>
            <a:ext cx="7431088" cy="2656114"/>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a:stretch>
            <a:fillRect/>
          </a:stretch>
        </p:blipFill>
        <p:spPr>
          <a:xfrm>
            <a:off x="1114284" y="1916832"/>
            <a:ext cx="1485200" cy="1993125"/>
          </a:xfrm>
          <a:prstGeom prst="rect">
            <a:avLst/>
          </a:prstGeom>
        </p:spPr>
      </p:pic>
      <p:sp>
        <p:nvSpPr>
          <p:cNvPr id="6" name="文本框 1"/>
          <p:cNvSpPr txBox="1"/>
          <p:nvPr/>
        </p:nvSpPr>
        <p:spPr>
          <a:xfrm>
            <a:off x="3286804" y="2332458"/>
            <a:ext cx="2646878" cy="830997"/>
          </a:xfrm>
          <a:prstGeom prst="rect">
            <a:avLst/>
          </a:prstGeom>
          <a:noFill/>
        </p:spPr>
        <p:txBody>
          <a:bodyPr wrap="none" rtlCol="0">
            <a:spAutoFit/>
          </a:bodyPr>
          <a:lstStyle/>
          <a:p>
            <a:r>
              <a:rPr lang="zh-CN" altLang="en-US" sz="4800" b="1" dirty="0">
                <a:solidFill>
                  <a:srgbClr val="09B3AF"/>
                </a:solidFill>
                <a:latin typeface="张海山锐谐体" panose="02000000000000000000" pitchFamily="2" charset="-122"/>
                <a:ea typeface="张海山锐谐体" panose="02000000000000000000" pitchFamily="2" charset="-122"/>
              </a:rPr>
              <a:t>谢谢观看</a:t>
            </a:r>
            <a:endParaRPr lang="zh-CN" altLang="en-US" sz="4800" b="1" dirty="0">
              <a:solidFill>
                <a:srgbClr val="09B3AF"/>
              </a:solidFill>
              <a:latin typeface="张海山锐谐体" panose="02000000000000000000" pitchFamily="2" charset="-122"/>
              <a:ea typeface="张海山锐谐体" panose="02000000000000000000" pitchFamily="2" charset="-122"/>
            </a:endParaRPr>
          </a:p>
        </p:txBody>
      </p:sp>
      <p:sp>
        <p:nvSpPr>
          <p:cNvPr id="7" name="Rectangle 7"/>
          <p:cNvSpPr>
            <a:spLocks noChangeArrowheads="1"/>
          </p:cNvSpPr>
          <p:nvPr/>
        </p:nvSpPr>
        <p:spPr bwMode="auto">
          <a:xfrm>
            <a:off x="2580327" y="3371856"/>
            <a:ext cx="41678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2800" dirty="0">
                <a:solidFill>
                  <a:srgbClr val="88988A"/>
                </a:solidFill>
              </a:rPr>
              <a:t>THANKS FOR COMING</a:t>
            </a:r>
          </a:p>
        </p:txBody>
      </p:sp>
      <p:pic>
        <p:nvPicPr>
          <p:cNvPr id="8" name="图片 7"/>
          <p:cNvPicPr>
            <a:picLocks noChangeAspect="1"/>
          </p:cNvPicPr>
          <p:nvPr/>
        </p:nvPicPr>
        <p:blipFill>
          <a:blip r:embed="rId4"/>
          <a:stretch>
            <a:fillRect/>
          </a:stretch>
        </p:blipFill>
        <p:spPr>
          <a:xfrm rot="2389778">
            <a:off x="6372239" y="2216438"/>
            <a:ext cx="1707898" cy="1801580"/>
          </a:xfrm>
          <a:prstGeom prst="rect">
            <a:avLst/>
          </a:prstGeom>
        </p:spPr>
      </p:pic>
    </p:spTree>
    <p:extLst>
      <p:ext uri="{BB962C8B-B14F-4D97-AF65-F5344CB8AC3E}">
        <p14:creationId xmlns:p14="http://schemas.microsoft.com/office/powerpoint/2010/main" val="654674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2" presetClass="entr" presetSubtype="0" fill="hold" grpId="0" nodeType="withEffect">
                                  <p:stCondLst>
                                    <p:cond delay="2000"/>
                                  </p:stCondLst>
                                  <p:iterate type="lt">
                                    <p:tmPct val="10000"/>
                                  </p:iterate>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6"/>
                                        </p:tgtEl>
                                        <p:attrNameLst>
                                          <p:attrName>ppt_x</p:attrName>
                                          <p:attrName>ppt_y</p:attrName>
                                        </p:attrNameLst>
                                      </p:cBhvr>
                                    </p:animMotion>
                                    <p:animEffect transition="in" filter="fade">
                                      <p:cBhvr>
                                        <p:cTn id="12" dur="1000"/>
                                        <p:tgtEl>
                                          <p:spTgt spid="6"/>
                                        </p:tgtEl>
                                      </p:cBhvr>
                                    </p:animEffect>
                                  </p:childTnLst>
                                </p:cTn>
                              </p:par>
                              <p:par>
                                <p:cTn id="13" presetID="42" presetClass="entr" presetSubtype="0" fill="hold" grpId="0" nodeType="withEffect">
                                  <p:stCondLst>
                                    <p:cond delay="4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250"/>
                                        <p:tgtEl>
                                          <p:spTgt spid="7"/>
                                        </p:tgtEl>
                                      </p:cBhvr>
                                    </p:animEffect>
                                    <p:anim calcmode="lin" valueType="num">
                                      <p:cBhvr>
                                        <p:cTn id="16" dur="1250" fill="hold"/>
                                        <p:tgtEl>
                                          <p:spTgt spid="7"/>
                                        </p:tgtEl>
                                        <p:attrNameLst>
                                          <p:attrName>ppt_x</p:attrName>
                                        </p:attrNameLst>
                                      </p:cBhvr>
                                      <p:tavLst>
                                        <p:tav tm="0">
                                          <p:val>
                                            <p:strVal val="#ppt_x"/>
                                          </p:val>
                                        </p:tav>
                                        <p:tav tm="100000">
                                          <p:val>
                                            <p:strVal val="#ppt_x"/>
                                          </p:val>
                                        </p:tav>
                                      </p:tavLst>
                                    </p:anim>
                                    <p:anim calcmode="lin" valueType="num">
                                      <p:cBhvr>
                                        <p:cTn id="17" dur="1250" fill="hold"/>
                                        <p:tgtEl>
                                          <p:spTgt spid="7"/>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10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1979712" y="1628800"/>
            <a:ext cx="6546598" cy="1183326"/>
          </a:xfrm>
        </p:spPr>
        <p:txBody>
          <a:bodyPr>
            <a:normAutofit/>
          </a:bodyPr>
          <a:lstStyle/>
          <a:p>
            <a:pPr algn="ctr"/>
            <a:r>
              <a:rPr lang="zh-CN" altLang="zh-CN" sz="5400" dirty="0"/>
              <a:t>胰 腺</a:t>
            </a:r>
            <a:r>
              <a:rPr lang="zh-CN" altLang="zh-CN" sz="5400" dirty="0" smtClean="0"/>
              <a:t>炎</a:t>
            </a:r>
            <a:endParaRPr lang="zh-CN" altLang="en-US" sz="5400" dirty="0"/>
          </a:p>
        </p:txBody>
      </p:sp>
    </p:spTree>
    <p:extLst>
      <p:ext uri="{BB962C8B-B14F-4D97-AF65-F5344CB8AC3E}">
        <p14:creationId xmlns:p14="http://schemas.microsoft.com/office/powerpoint/2010/main" val="1707365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dirty="0" smtClean="0"/>
              <a:t>概述</a:t>
            </a:r>
            <a:endParaRPr lang="zh-CN" altLang="en-US" b="1" dirty="0"/>
          </a:p>
        </p:txBody>
      </p:sp>
      <p:sp>
        <p:nvSpPr>
          <p:cNvPr id="3" name="内容占位符 2"/>
          <p:cNvSpPr>
            <a:spLocks noGrp="1"/>
          </p:cNvSpPr>
          <p:nvPr>
            <p:ph sz="quarter" idx="1"/>
          </p:nvPr>
        </p:nvSpPr>
        <p:spPr>
          <a:xfrm>
            <a:off x="457200" y="1600200"/>
            <a:ext cx="7859216" cy="4873752"/>
          </a:xfrm>
        </p:spPr>
        <p:txBody>
          <a:bodyPr/>
          <a:lstStyle/>
          <a:p>
            <a:pPr>
              <a:lnSpc>
                <a:spcPct val="150000"/>
              </a:lnSpc>
            </a:pPr>
            <a:r>
              <a:rPr lang="zh-CN" altLang="zh-CN" b="1" dirty="0"/>
              <a:t>急性胰腺炎是由于</a:t>
            </a:r>
            <a:r>
              <a:rPr lang="zh-CN" altLang="zh-CN" b="1" dirty="0">
                <a:solidFill>
                  <a:srgbClr val="FF0000"/>
                </a:solidFill>
              </a:rPr>
              <a:t>胰腺酶消化胰腺自身所引起的急性炎症</a:t>
            </a:r>
            <a:r>
              <a:rPr lang="zh-CN" altLang="zh-CN" b="1" dirty="0"/>
              <a:t>。临床上以</a:t>
            </a:r>
            <a:r>
              <a:rPr lang="zh-CN" altLang="zh-CN" b="1" dirty="0">
                <a:solidFill>
                  <a:srgbClr val="FF0000"/>
                </a:solidFill>
              </a:rPr>
              <a:t>突发前腹部剧痛、腹膜炎、休克为特征</a:t>
            </a:r>
            <a:r>
              <a:rPr lang="zh-CN" altLang="zh-CN" b="1" dirty="0"/>
              <a:t>。胰腺腺泡组织的包囊内含有消化酶的酶原粒，如果酶原被激活，就会引起腺体自体消化，产生严重的炎症反应。此外，腺泡组织如不往小肠内分泌消化酶，就会影响消化和发生继发性营养不良</a:t>
            </a:r>
            <a:r>
              <a:rPr lang="zh-CN" altLang="zh-CN" b="1" dirty="0" smtClean="0"/>
              <a:t>。</a:t>
            </a:r>
            <a:endParaRPr lang="en-US" altLang="zh-CN" b="1" dirty="0" smtClean="0"/>
          </a:p>
          <a:p>
            <a:pPr>
              <a:lnSpc>
                <a:spcPct val="150000"/>
              </a:lnSpc>
            </a:pPr>
            <a:r>
              <a:rPr lang="zh-CN" altLang="zh-CN" b="1" dirty="0" smtClean="0"/>
              <a:t>急性</a:t>
            </a:r>
            <a:r>
              <a:rPr lang="zh-CN" altLang="zh-CN" b="1" dirty="0"/>
              <a:t>胰腺炎分为</a:t>
            </a:r>
            <a:r>
              <a:rPr lang="zh-CN" altLang="zh-CN" b="1" dirty="0">
                <a:solidFill>
                  <a:srgbClr val="FF0000"/>
                </a:solidFill>
              </a:rPr>
              <a:t>水肿型和出血型（败血型）</a:t>
            </a:r>
            <a:r>
              <a:rPr lang="zh-CN" altLang="zh-CN" b="1" dirty="0"/>
              <a:t>，前者早期治疗预后尚可，后者死亡率极高</a:t>
            </a:r>
            <a:r>
              <a:rPr lang="zh-CN" altLang="zh-CN" b="1" dirty="0" smtClean="0"/>
              <a:t>。</a:t>
            </a:r>
            <a:endParaRPr lang="zh-CN" altLang="zh-CN" b="1" dirty="0"/>
          </a:p>
        </p:txBody>
      </p:sp>
    </p:spTree>
    <p:extLst>
      <p:ext uri="{BB962C8B-B14F-4D97-AF65-F5344CB8AC3E}">
        <p14:creationId xmlns:p14="http://schemas.microsoft.com/office/powerpoint/2010/main" val="1131836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600200"/>
            <a:ext cx="8075240" cy="4873752"/>
          </a:xfrm>
        </p:spPr>
        <p:txBody>
          <a:bodyPr>
            <a:normAutofit/>
          </a:bodyPr>
          <a:lstStyle/>
          <a:p>
            <a:pPr>
              <a:lnSpc>
                <a:spcPct val="150000"/>
              </a:lnSpc>
            </a:pPr>
            <a:r>
              <a:rPr lang="zh-CN" altLang="zh-CN" b="1" dirty="0"/>
              <a:t>慢性胰腺炎是指</a:t>
            </a:r>
            <a:r>
              <a:rPr lang="zh-CN" altLang="zh-CN" b="1" dirty="0">
                <a:solidFill>
                  <a:srgbClr val="FF0000"/>
                </a:solidFill>
              </a:rPr>
              <a:t>胰腺的反复发作性或持续性炎症变化</a:t>
            </a:r>
            <a:r>
              <a:rPr lang="zh-CN" altLang="zh-CN" b="1" dirty="0"/>
              <a:t>，胰腺呈广泛性纤维化、局灶性坏死、胰泡和胰岛组织的萎缩和消失、假囊肿形成和钙化。临床上</a:t>
            </a:r>
            <a:r>
              <a:rPr lang="zh-CN" altLang="zh-CN" b="1" dirty="0">
                <a:solidFill>
                  <a:srgbClr val="FF0000"/>
                </a:solidFill>
              </a:rPr>
              <a:t>以呕吐、腹痛、黄疸、脂肪泻、糖尿病为特征。仅偶见于家猫</a:t>
            </a:r>
            <a:r>
              <a:rPr lang="zh-CN" altLang="zh-CN" b="1" dirty="0"/>
              <a:t>。</a:t>
            </a:r>
          </a:p>
          <a:p>
            <a:pPr>
              <a:lnSpc>
                <a:spcPct val="150000"/>
              </a:lnSpc>
            </a:pPr>
            <a:r>
              <a:rPr lang="zh-CN" altLang="zh-CN" b="1" dirty="0"/>
              <a:t>犬、猫的胰腺炎较多，但有临床症状的较少见，多在死后剖检时才能发现病变</a:t>
            </a:r>
            <a:r>
              <a:rPr lang="zh-CN" altLang="zh-CN" b="1" dirty="0" smtClean="0"/>
              <a:t>。</a:t>
            </a:r>
            <a:endParaRPr lang="en-US" altLang="zh-CN" b="1" dirty="0" smtClean="0"/>
          </a:p>
          <a:p>
            <a:pPr>
              <a:lnSpc>
                <a:spcPct val="150000"/>
              </a:lnSpc>
            </a:pPr>
            <a:r>
              <a:rPr lang="zh-CN" altLang="zh-CN" b="1" dirty="0" smtClean="0"/>
              <a:t>犬</a:t>
            </a:r>
            <a:r>
              <a:rPr lang="zh-CN" altLang="zh-CN" b="1" dirty="0"/>
              <a:t>发病率比猫高，雌犬多于雄犬。尽管各种年龄的犬都可患病，但以幼犬和中年肥胖雌犬更为常见</a:t>
            </a:r>
            <a:r>
              <a:rPr lang="zh-CN" altLang="zh-CN" b="1" dirty="0" smtClean="0"/>
              <a:t>。</a:t>
            </a:r>
            <a:endParaRPr lang="zh-CN" altLang="zh-CN" b="1" dirty="0"/>
          </a:p>
        </p:txBody>
      </p:sp>
    </p:spTree>
    <p:extLst>
      <p:ext uri="{BB962C8B-B14F-4D97-AF65-F5344CB8AC3E}">
        <p14:creationId xmlns:p14="http://schemas.microsoft.com/office/powerpoint/2010/main" val="1268244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病因</a:t>
            </a:r>
            <a:endParaRPr lang="zh-CN" altLang="en-US" dirty="0"/>
          </a:p>
        </p:txBody>
      </p:sp>
      <p:sp>
        <p:nvSpPr>
          <p:cNvPr id="3" name="内容占位符 2"/>
          <p:cNvSpPr>
            <a:spLocks noGrp="1"/>
          </p:cNvSpPr>
          <p:nvPr>
            <p:ph sz="quarter" idx="1"/>
          </p:nvPr>
        </p:nvSpPr>
        <p:spPr>
          <a:xfrm>
            <a:off x="457200" y="1600200"/>
            <a:ext cx="8219256" cy="5069160"/>
          </a:xfrm>
        </p:spPr>
        <p:txBody>
          <a:bodyPr>
            <a:normAutofit fontScale="92500" lnSpcReduction="20000"/>
          </a:bodyPr>
          <a:lstStyle/>
          <a:p>
            <a:pPr>
              <a:lnSpc>
                <a:spcPct val="150000"/>
              </a:lnSpc>
            </a:pPr>
            <a:r>
              <a:rPr lang="zh-CN" altLang="zh-CN" b="1" dirty="0">
                <a:solidFill>
                  <a:srgbClr val="FF0000"/>
                </a:solidFill>
              </a:rPr>
              <a:t>胰腺炎有多种原因，损伤可能是主要因素。自然病例多为水肿型胰腺炎，实验发病的为急性出血性胰腺炎。</a:t>
            </a:r>
          </a:p>
          <a:p>
            <a:pPr>
              <a:lnSpc>
                <a:spcPct val="150000"/>
              </a:lnSpc>
            </a:pPr>
            <a:r>
              <a:rPr lang="en-US" altLang="zh-CN" b="1" dirty="0">
                <a:solidFill>
                  <a:srgbClr val="FF0000"/>
                </a:solidFill>
              </a:rPr>
              <a:t>1.</a:t>
            </a:r>
            <a:r>
              <a:rPr lang="zh-CN" altLang="zh-CN" b="1" dirty="0">
                <a:solidFill>
                  <a:srgbClr val="FF0000"/>
                </a:solidFill>
              </a:rPr>
              <a:t>肥胖 </a:t>
            </a:r>
            <a:r>
              <a:rPr lang="zh-CN" altLang="zh-CN" b="1" dirty="0"/>
              <a:t>患急性胰腺炎的犬多为肥胖犬。饲喂高脂食物可以改变胰腺细胞内酶的含量而诱发急性胰腺炎，饮食中的脂肪含量和犬、猫的营养状况是急性胰腺炎发病的重要因素。</a:t>
            </a:r>
          </a:p>
          <a:p>
            <a:pPr>
              <a:lnSpc>
                <a:spcPct val="150000"/>
              </a:lnSpc>
            </a:pPr>
            <a:r>
              <a:rPr lang="en-US" altLang="zh-CN" b="1" dirty="0">
                <a:solidFill>
                  <a:srgbClr val="FF0000"/>
                </a:solidFill>
              </a:rPr>
              <a:t>2.</a:t>
            </a:r>
            <a:r>
              <a:rPr lang="zh-CN" altLang="zh-CN" b="1" dirty="0">
                <a:solidFill>
                  <a:srgbClr val="FF0000"/>
                </a:solidFill>
              </a:rPr>
              <a:t>高脂血症 </a:t>
            </a:r>
            <a:r>
              <a:rPr lang="zh-CN" altLang="zh-CN" b="1" dirty="0"/>
              <a:t>在急性胰腺炎患犬中，多伴有高脂血症。高脂血症可以引起胰腺炎，反之，急性胰腺炎又可以诱发高脂血症，并改变血浆脂蛋白酶。脂肪饮食能产生明显的食饵性脂血症（乳糜微粒血症），继而发生胰腺炎，尤其当血液中清除乳糜微粒的机制受到损害时（如患甲状腺机能低下或糖尿病），更易发生急性胰腺炎</a:t>
            </a:r>
            <a:r>
              <a:rPr lang="zh-CN" altLang="zh-CN" b="1" dirty="0" smtClean="0"/>
              <a:t>。</a:t>
            </a:r>
            <a:endParaRPr lang="zh-CN" altLang="zh-CN" b="1" dirty="0"/>
          </a:p>
        </p:txBody>
      </p:sp>
    </p:spTree>
    <p:extLst>
      <p:ext uri="{BB962C8B-B14F-4D97-AF65-F5344CB8AC3E}">
        <p14:creationId xmlns:p14="http://schemas.microsoft.com/office/powerpoint/2010/main" val="82839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412776"/>
            <a:ext cx="8147248" cy="5061176"/>
          </a:xfrm>
        </p:spPr>
        <p:txBody>
          <a:bodyPr>
            <a:normAutofit/>
          </a:bodyPr>
          <a:lstStyle/>
          <a:p>
            <a:r>
              <a:rPr lang="en-US" altLang="zh-CN" b="1" dirty="0">
                <a:solidFill>
                  <a:srgbClr val="FF0000"/>
                </a:solidFill>
              </a:rPr>
              <a:t>3.</a:t>
            </a:r>
            <a:r>
              <a:rPr lang="zh-CN" altLang="zh-CN" b="1" dirty="0">
                <a:solidFill>
                  <a:srgbClr val="FF0000"/>
                </a:solidFill>
              </a:rPr>
              <a:t>胆管疾患 </a:t>
            </a:r>
            <a:r>
              <a:rPr lang="zh-CN" altLang="zh-CN" b="1" dirty="0"/>
              <a:t>由于胆管和胰腺间质的淋巴管互通，所以，胆管疾患可以通过淋巴管扩散至胰腺而发病。</a:t>
            </a:r>
          </a:p>
          <a:p>
            <a:r>
              <a:rPr lang="en-US" altLang="zh-CN" b="1" dirty="0">
                <a:solidFill>
                  <a:srgbClr val="FF0000"/>
                </a:solidFill>
              </a:rPr>
              <a:t>4.</a:t>
            </a:r>
            <a:r>
              <a:rPr lang="zh-CN" altLang="zh-CN" b="1" dirty="0">
                <a:solidFill>
                  <a:srgbClr val="FF0000"/>
                </a:solidFill>
              </a:rPr>
              <a:t>感染 </a:t>
            </a:r>
            <a:r>
              <a:rPr lang="zh-CN" altLang="zh-CN" b="1" dirty="0"/>
              <a:t>胰腺炎可见于犬、猫某些传染性疾病过程中，犬传染性肝炎和犬、猫弓形虫病以及猫传染性腹膜炎是涉及胰腺的传染病（因为可以引起胆管肝炎诱发胰腺炎）。中毒性疾病、腹膜炎、肾病、败血症等过程中，病毒、细菌或毒物等可经血液、淋巴而侵害胰腺引起炎症。</a:t>
            </a:r>
          </a:p>
          <a:p>
            <a:r>
              <a:rPr lang="en-US" altLang="zh-CN" b="1" dirty="0">
                <a:solidFill>
                  <a:srgbClr val="FF0000"/>
                </a:solidFill>
              </a:rPr>
              <a:t>5.</a:t>
            </a:r>
            <a:r>
              <a:rPr lang="zh-CN" altLang="zh-CN" b="1" dirty="0">
                <a:solidFill>
                  <a:srgbClr val="FF0000"/>
                </a:solidFill>
              </a:rPr>
              <a:t>十二指肠液或胆汁返流 </a:t>
            </a:r>
            <a:r>
              <a:rPr lang="zh-CN" altLang="zh-CN" b="1" dirty="0"/>
              <a:t>十二指肠液或胆汁返流进入胰管和胰间质（因胆汁中的溶血卵磷脂和未结合的胆盐对胰腺的毒性甚大），是急性胰腺炎的原因之一。</a:t>
            </a:r>
          </a:p>
          <a:p>
            <a:r>
              <a:rPr lang="en-US" altLang="zh-CN" b="1" dirty="0">
                <a:solidFill>
                  <a:srgbClr val="FF0000"/>
                </a:solidFill>
              </a:rPr>
              <a:t>6.</a:t>
            </a:r>
            <a:r>
              <a:rPr lang="zh-CN" altLang="zh-CN" b="1" dirty="0">
                <a:solidFill>
                  <a:srgbClr val="FF0000"/>
                </a:solidFill>
              </a:rPr>
              <a:t>慢性胰腺炎 </a:t>
            </a:r>
            <a:r>
              <a:rPr lang="zh-CN" altLang="zh-CN" b="1" dirty="0"/>
              <a:t>多由急性局限性胰腺炎发展而来，或由胆道、十二指肠感染以及胰管狭窄等所致。</a:t>
            </a:r>
            <a:endParaRPr lang="zh-CN" altLang="en-US" b="1" dirty="0"/>
          </a:p>
        </p:txBody>
      </p:sp>
    </p:spTree>
    <p:extLst>
      <p:ext uri="{BB962C8B-B14F-4D97-AF65-F5344CB8AC3E}">
        <p14:creationId xmlns:p14="http://schemas.microsoft.com/office/powerpoint/2010/main" val="21802077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症状</a:t>
            </a:r>
            <a:endParaRPr lang="zh-CN" altLang="en-US" dirty="0"/>
          </a:p>
        </p:txBody>
      </p:sp>
      <p:sp>
        <p:nvSpPr>
          <p:cNvPr id="3" name="内容占位符 2"/>
          <p:cNvSpPr>
            <a:spLocks noGrp="1"/>
          </p:cNvSpPr>
          <p:nvPr>
            <p:ph sz="quarter" idx="1"/>
          </p:nvPr>
        </p:nvSpPr>
        <p:spPr>
          <a:xfrm>
            <a:off x="457200" y="1600200"/>
            <a:ext cx="7931224" cy="4873752"/>
          </a:xfrm>
        </p:spPr>
        <p:txBody>
          <a:bodyPr/>
          <a:lstStyle/>
          <a:p>
            <a:r>
              <a:rPr lang="en-US" altLang="zh-CN" b="1" dirty="0">
                <a:solidFill>
                  <a:srgbClr val="FF0000"/>
                </a:solidFill>
              </a:rPr>
              <a:t>1.</a:t>
            </a:r>
            <a:r>
              <a:rPr lang="zh-CN" altLang="zh-CN" b="1" dirty="0">
                <a:solidFill>
                  <a:srgbClr val="FF0000"/>
                </a:solidFill>
              </a:rPr>
              <a:t>急性胰腺炎</a:t>
            </a:r>
            <a:r>
              <a:rPr lang="zh-CN" altLang="zh-CN" dirty="0">
                <a:solidFill>
                  <a:srgbClr val="FF0000"/>
                </a:solidFill>
              </a:rPr>
              <a:t> </a:t>
            </a:r>
            <a:r>
              <a:rPr lang="zh-CN" altLang="zh-CN" b="1" dirty="0"/>
              <a:t>多数患病动物表现</a:t>
            </a:r>
            <a:r>
              <a:rPr lang="zh-CN" altLang="zh-CN" b="1" dirty="0">
                <a:solidFill>
                  <a:srgbClr val="0E0ED8"/>
                </a:solidFill>
              </a:rPr>
              <a:t>严重呕吐和腹痛</a:t>
            </a:r>
            <a:r>
              <a:rPr lang="zh-CN" altLang="zh-CN" b="1" dirty="0"/>
              <a:t>，病犬采取以肘及胸骨支地而后驱高起的</a:t>
            </a:r>
            <a:r>
              <a:rPr lang="en-US" altLang="zh-CN" b="1" dirty="0"/>
              <a:t>"</a:t>
            </a:r>
            <a:r>
              <a:rPr lang="zh-CN" altLang="zh-CN" b="1" dirty="0"/>
              <a:t>祈祷姿势</a:t>
            </a:r>
            <a:r>
              <a:rPr lang="en-US" altLang="zh-CN" b="1" dirty="0"/>
              <a:t>"</a:t>
            </a:r>
            <a:r>
              <a:rPr lang="zh-CN" altLang="zh-CN" b="1" dirty="0"/>
              <a:t>，有的则找阴凉地方，腹部紧贴地面躺卧。精神沉郁、厌食、发热、黄疸。腹部膨胀，紧张有压痛。</a:t>
            </a:r>
            <a:r>
              <a:rPr lang="zh-CN" altLang="zh-CN" b="1" dirty="0">
                <a:solidFill>
                  <a:srgbClr val="0E0ED8"/>
                </a:solidFill>
              </a:rPr>
              <a:t>腹泻乃至血性腹泻</a:t>
            </a:r>
            <a:r>
              <a:rPr lang="zh-CN" altLang="zh-CN" b="1" dirty="0"/>
              <a:t>。部分病例呈现烦渴，饮水后立即呕吐，呼吸急促，心动过速，脱水。</a:t>
            </a:r>
            <a:r>
              <a:rPr lang="zh-CN" altLang="zh-CN" b="1" dirty="0">
                <a:solidFill>
                  <a:srgbClr val="0E0ED8"/>
                </a:solidFill>
              </a:rPr>
              <a:t>严重病例出现昏迷或休克</a:t>
            </a:r>
            <a:r>
              <a:rPr lang="zh-CN" altLang="zh-CN" b="1" dirty="0"/>
              <a:t>（胰岛素突然大量释放引起低血糖，或钙与血中的脂肪酸结合导致低血钙所致）。</a:t>
            </a:r>
          </a:p>
          <a:p>
            <a:r>
              <a:rPr lang="zh-CN" altLang="zh-CN" b="1" dirty="0"/>
              <a:t>急性出血型胰腺炎的临床症状与急性水肿型胰腺炎相似，但症状更严重。腹痛是经常</a:t>
            </a:r>
            <a:r>
              <a:rPr lang="zh-CN" altLang="zh-CN" b="1" dirty="0" smtClean="0"/>
              <a:t>出</a:t>
            </a:r>
            <a:r>
              <a:rPr lang="zh-CN" altLang="en-US" b="1" dirty="0" smtClean="0"/>
              <a:t>现的</a:t>
            </a:r>
            <a:r>
              <a:rPr lang="zh-CN" altLang="zh-CN" b="1" dirty="0" smtClean="0"/>
              <a:t>症状</a:t>
            </a:r>
            <a:r>
              <a:rPr lang="zh-CN" altLang="zh-CN" b="1" dirty="0"/>
              <a:t>，比较弥漫而不局限于局部；腹胀、腹泻和呕吐都较急性水肿型胰腺炎严重，粪便常带血；常常发生休克。</a:t>
            </a:r>
            <a:endParaRPr lang="zh-CN" altLang="en-US" b="1" dirty="0"/>
          </a:p>
        </p:txBody>
      </p:sp>
    </p:spTree>
    <p:extLst>
      <p:ext uri="{BB962C8B-B14F-4D97-AF65-F5344CB8AC3E}">
        <p14:creationId xmlns:p14="http://schemas.microsoft.com/office/powerpoint/2010/main" val="7239268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457200" y="1484784"/>
            <a:ext cx="8075240" cy="4989168"/>
          </a:xfrm>
        </p:spPr>
        <p:txBody>
          <a:bodyPr/>
          <a:lstStyle/>
          <a:p>
            <a:pPr>
              <a:lnSpc>
                <a:spcPct val="150000"/>
              </a:lnSpc>
            </a:pPr>
            <a:r>
              <a:rPr lang="en-US" altLang="zh-CN" b="1" dirty="0">
                <a:solidFill>
                  <a:srgbClr val="FF0000"/>
                </a:solidFill>
              </a:rPr>
              <a:t>2.</a:t>
            </a:r>
            <a:r>
              <a:rPr lang="zh-CN" altLang="zh-CN" b="1" dirty="0">
                <a:solidFill>
                  <a:srgbClr val="FF0000"/>
                </a:solidFill>
              </a:rPr>
              <a:t>慢性胰腺炎  </a:t>
            </a:r>
            <a:r>
              <a:rPr lang="zh-CN" altLang="zh-CN" b="1" dirty="0"/>
              <a:t>特征是反复发作持续性呕吐和腹痛。常见症状是排粪次数增多，粪便发油光，呈橙黄色或黏土色，有酸臭味，含有未完全消化的食物。由于吸收不良或并发糖尿病使动物表现贪食。因粪中含脂肪较多，使尾毛和会阴部污染呈油污样。触诊胰腺或周围脂肪（猫）不规则。生长停滞，明显消瘦。</a:t>
            </a:r>
          </a:p>
          <a:p>
            <a:endParaRPr lang="zh-CN" altLang="en-US" dirty="0"/>
          </a:p>
        </p:txBody>
      </p:sp>
    </p:spTree>
    <p:extLst>
      <p:ext uri="{BB962C8B-B14F-4D97-AF65-F5344CB8AC3E}">
        <p14:creationId xmlns:p14="http://schemas.microsoft.com/office/powerpoint/2010/main" val="3309689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t>诊断</a:t>
            </a:r>
            <a:endParaRPr lang="zh-CN" altLang="en-US" dirty="0"/>
          </a:p>
        </p:txBody>
      </p:sp>
      <p:sp>
        <p:nvSpPr>
          <p:cNvPr id="3" name="内容占位符 2"/>
          <p:cNvSpPr>
            <a:spLocks noGrp="1"/>
          </p:cNvSpPr>
          <p:nvPr>
            <p:ph sz="quarter" idx="1"/>
          </p:nvPr>
        </p:nvSpPr>
        <p:spPr>
          <a:xfrm>
            <a:off x="457200" y="1600200"/>
            <a:ext cx="8147248" cy="4873752"/>
          </a:xfrm>
        </p:spPr>
        <p:txBody>
          <a:bodyPr>
            <a:normAutofit/>
          </a:bodyPr>
          <a:lstStyle/>
          <a:p>
            <a:r>
              <a:rPr lang="en-US" altLang="zh-CN" b="1" dirty="0">
                <a:solidFill>
                  <a:srgbClr val="FF0000"/>
                </a:solidFill>
              </a:rPr>
              <a:t>1.</a:t>
            </a:r>
            <a:r>
              <a:rPr lang="zh-CN" altLang="zh-CN" b="1" dirty="0">
                <a:solidFill>
                  <a:srgbClr val="FF0000"/>
                </a:solidFill>
              </a:rPr>
              <a:t>急性胰腺炎 </a:t>
            </a:r>
            <a:r>
              <a:rPr lang="zh-CN" altLang="zh-CN" b="1" dirty="0"/>
              <a:t>无确定诊断的特定指征，确切诊断比较困难。只能通过实验性治疗来诊断。</a:t>
            </a:r>
          </a:p>
          <a:p>
            <a:r>
              <a:rPr lang="zh-CN" altLang="zh-CN" b="1" dirty="0">
                <a:solidFill>
                  <a:srgbClr val="00B050"/>
                </a:solidFill>
              </a:rPr>
              <a:t>（</a:t>
            </a:r>
            <a:r>
              <a:rPr lang="en-US" altLang="zh-CN" b="1" dirty="0">
                <a:solidFill>
                  <a:srgbClr val="00B050"/>
                </a:solidFill>
              </a:rPr>
              <a:t>1</a:t>
            </a:r>
            <a:r>
              <a:rPr lang="zh-CN" altLang="zh-CN" b="1" dirty="0">
                <a:solidFill>
                  <a:srgbClr val="00B050"/>
                </a:solidFill>
              </a:rPr>
              <a:t>）实验室检查。</a:t>
            </a:r>
            <a:r>
              <a:rPr lang="zh-CN" altLang="zh-CN" b="1" dirty="0"/>
              <a:t>白细胞总数和嗜中性粒细胞增多，血清中淀粉酶及脂肪酶的浓度升高（达正常的</a:t>
            </a:r>
            <a:r>
              <a:rPr lang="en-US" altLang="zh-CN" b="1" dirty="0"/>
              <a:t>2</a:t>
            </a:r>
            <a:r>
              <a:rPr lang="zh-CN" altLang="zh-CN" b="1" dirty="0"/>
              <a:t>倍），但血清淀粉酶多于发病</a:t>
            </a:r>
            <a:r>
              <a:rPr lang="en-US" altLang="zh-CN" b="1" dirty="0"/>
              <a:t>2</a:t>
            </a:r>
            <a:r>
              <a:rPr lang="zh-CN" altLang="zh-CN" b="1" dirty="0"/>
              <a:t>～</a:t>
            </a:r>
            <a:r>
              <a:rPr lang="en-US" altLang="zh-CN" b="1" dirty="0"/>
              <a:t>3d</a:t>
            </a:r>
            <a:r>
              <a:rPr lang="zh-CN" altLang="zh-CN" b="1" dirty="0"/>
              <a:t>后恢复正常。其他有助于胰腺炎诊断的实验室指标有低血钙、一时性的高血糖症和谷丙转氨酶升高，禁食时的高脂血症，可作急性胰腺炎的诊断依据。严重胰腺炎病例由于胰腺和附近器官发炎引起液体渗出而有腹水，腹水中含有淀粉酶具有诊断意义。</a:t>
            </a:r>
          </a:p>
          <a:p>
            <a:r>
              <a:rPr lang="zh-CN" altLang="zh-CN" b="1" dirty="0">
                <a:solidFill>
                  <a:srgbClr val="00B050"/>
                </a:solidFill>
              </a:rPr>
              <a:t>（</a:t>
            </a:r>
            <a:r>
              <a:rPr lang="en-US" altLang="zh-CN" b="1" dirty="0">
                <a:solidFill>
                  <a:srgbClr val="00B050"/>
                </a:solidFill>
              </a:rPr>
              <a:t>2</a:t>
            </a:r>
            <a:r>
              <a:rPr lang="zh-CN" altLang="zh-CN" b="1" dirty="0">
                <a:solidFill>
                  <a:srgbClr val="00B050"/>
                </a:solidFill>
              </a:rPr>
              <a:t>）必要时开腹探查和腹腔镜检查以确定诊断。</a:t>
            </a:r>
          </a:p>
          <a:p>
            <a:r>
              <a:rPr lang="zh-CN" altLang="zh-CN" b="1" dirty="0">
                <a:solidFill>
                  <a:srgbClr val="00B050"/>
                </a:solidFill>
              </a:rPr>
              <a:t>（</a:t>
            </a:r>
            <a:r>
              <a:rPr lang="en-US" altLang="zh-CN" b="1" dirty="0">
                <a:solidFill>
                  <a:srgbClr val="00B050"/>
                </a:solidFill>
              </a:rPr>
              <a:t>3</a:t>
            </a:r>
            <a:r>
              <a:rPr lang="zh-CN" altLang="zh-CN" b="1" dirty="0">
                <a:solidFill>
                  <a:srgbClr val="00B050"/>
                </a:solidFill>
              </a:rPr>
              <a:t>）</a:t>
            </a:r>
            <a:r>
              <a:rPr lang="en-US" altLang="zh-CN" b="1" dirty="0">
                <a:solidFill>
                  <a:srgbClr val="00B050"/>
                </a:solidFill>
              </a:rPr>
              <a:t>X</a:t>
            </a:r>
            <a:r>
              <a:rPr lang="zh-CN" altLang="zh-CN" b="1" dirty="0">
                <a:solidFill>
                  <a:srgbClr val="00B050"/>
                </a:solidFill>
              </a:rPr>
              <a:t>射线</a:t>
            </a:r>
            <a:r>
              <a:rPr lang="zh-CN" altLang="zh-CN" b="1" dirty="0" smtClean="0">
                <a:solidFill>
                  <a:srgbClr val="00B050"/>
                </a:solidFill>
              </a:rPr>
              <a:t>检查</a:t>
            </a:r>
            <a:r>
              <a:rPr lang="en-US" altLang="zh-CN" b="1" dirty="0" smtClean="0">
                <a:solidFill>
                  <a:srgbClr val="00B050"/>
                </a:solidFill>
              </a:rPr>
              <a:t> </a:t>
            </a:r>
            <a:r>
              <a:rPr lang="zh-CN" altLang="zh-CN" b="1" dirty="0" smtClean="0"/>
              <a:t>可</a:t>
            </a:r>
            <a:r>
              <a:rPr lang="zh-CN" altLang="zh-CN" b="1" dirty="0"/>
              <a:t>发现上腹部密度增加，但放射学摄片正常也不能排除胰腺炎</a:t>
            </a:r>
            <a:r>
              <a:rPr lang="zh-CN" altLang="zh-CN" b="1" dirty="0" smtClean="0"/>
              <a:t>。</a:t>
            </a:r>
            <a:endParaRPr lang="zh-CN" altLang="zh-CN" b="1" dirty="0"/>
          </a:p>
        </p:txBody>
      </p:sp>
    </p:spTree>
    <p:extLst>
      <p:ext uri="{BB962C8B-B14F-4D97-AF65-F5344CB8AC3E}">
        <p14:creationId xmlns:p14="http://schemas.microsoft.com/office/powerpoint/2010/main" val="146252211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1547</Words>
  <Application>Microsoft Office PowerPoint</Application>
  <PresentationFormat>全屏显示(4:3)</PresentationFormat>
  <Paragraphs>48</Paragraphs>
  <Slides>17</Slides>
  <Notes>1</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凸显</vt:lpstr>
      <vt:lpstr>项目四 犬猫常见内科疾病的防治</vt:lpstr>
      <vt:lpstr>胰 腺炎</vt:lpstr>
      <vt:lpstr>概述</vt:lpstr>
      <vt:lpstr>PowerPoint 演示文稿</vt:lpstr>
      <vt:lpstr>病因</vt:lpstr>
      <vt:lpstr>PowerPoint 演示文稿</vt:lpstr>
      <vt:lpstr>症状</vt:lpstr>
      <vt:lpstr>PowerPoint 演示文稿</vt:lpstr>
      <vt:lpstr>诊断</vt:lpstr>
      <vt:lpstr>PowerPoint 演示文稿</vt:lpstr>
      <vt:lpstr>胰腺炎快速检测试剂盒</vt:lpstr>
      <vt:lpstr>胰腺炎快速检测试剂盒</vt:lpstr>
      <vt:lpstr>结果判读</vt:lpstr>
      <vt:lpstr>治疗</vt:lpstr>
      <vt:lpstr>治疗</vt:lpstr>
      <vt:lpstr>治疗</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项目四 犬猫常见内科疾病的防治</dc:title>
  <dc:creator>丁晓</dc:creator>
  <cp:lastModifiedBy>丁晓</cp:lastModifiedBy>
  <cp:revision>1</cp:revision>
  <dcterms:created xsi:type="dcterms:W3CDTF">2021-01-28T05:17:12Z</dcterms:created>
  <dcterms:modified xsi:type="dcterms:W3CDTF">2021-01-28T05:17:33Z</dcterms:modified>
</cp:coreProperties>
</file>