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48305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411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209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0" y="274638"/>
            <a:ext cx="7777163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755650" y="1600200"/>
            <a:ext cx="381158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19638" y="1600200"/>
            <a:ext cx="381317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1C18C7-CC22-498D-9DDC-CEB9246D66A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12420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8705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2582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92204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43113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538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588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2896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628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878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07704" y="692696"/>
            <a:ext cx="6783787" cy="1102274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项目四 </a:t>
            </a:r>
            <a:r>
              <a:rPr lang="zh-CN" altLang="zh-CN" sz="3600" dirty="0" smtClean="0"/>
              <a:t>犬</a:t>
            </a:r>
            <a:r>
              <a:rPr lang="zh-CN" altLang="zh-CN" sz="3600" dirty="0"/>
              <a:t>猫常见内科</a:t>
            </a:r>
            <a:r>
              <a:rPr lang="zh-CN" altLang="zh-CN" sz="3600" dirty="0" smtClean="0"/>
              <a:t>疾病</a:t>
            </a:r>
            <a:r>
              <a:rPr lang="zh-CN" altLang="en-US" sz="3600" dirty="0" smtClean="0"/>
              <a:t>的防治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2492896"/>
            <a:ext cx="6172200" cy="1371600"/>
          </a:xfrm>
        </p:spPr>
        <p:txBody>
          <a:bodyPr/>
          <a:lstStyle/>
          <a:p>
            <a:r>
              <a:rPr lang="en-US" altLang="zh-CN" sz="3600" dirty="0" smtClean="0"/>
              <a:t>   </a:t>
            </a:r>
            <a:r>
              <a:rPr lang="zh-CN" altLang="zh-CN" sz="3600" dirty="0" smtClean="0"/>
              <a:t>任务</a:t>
            </a:r>
            <a:r>
              <a:rPr lang="en-US" altLang="zh-CN" sz="3600" dirty="0" smtClean="0"/>
              <a:t>1</a:t>
            </a:r>
            <a:r>
              <a:rPr lang="zh-CN" altLang="zh-CN" sz="3600" dirty="0" smtClean="0"/>
              <a:t>  </a:t>
            </a:r>
            <a:r>
              <a:rPr lang="zh-CN" altLang="zh-CN" sz="3600" dirty="0"/>
              <a:t>消化系统</a:t>
            </a:r>
            <a:r>
              <a:rPr lang="zh-CN" altLang="zh-CN" sz="3600" dirty="0" smtClean="0"/>
              <a:t>疾病</a:t>
            </a:r>
            <a:r>
              <a:rPr lang="zh-CN" altLang="en-US" sz="3600" dirty="0" smtClean="0"/>
              <a:t>的防治</a:t>
            </a:r>
            <a:endParaRPr lang="zh-CN" altLang="zh-CN" sz="36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7492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诊断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根据病史、临床症状可初步建立诊断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FF0000"/>
                </a:solidFill>
              </a:rPr>
              <a:t>单纯性</a:t>
            </a:r>
            <a:r>
              <a:rPr lang="zh-CN" altLang="zh-CN" b="1" dirty="0">
                <a:solidFill>
                  <a:srgbClr val="FF0000"/>
                </a:solidFill>
              </a:rPr>
              <a:t>胃炎，特别是急性胃炎</a:t>
            </a:r>
            <a:r>
              <a:rPr lang="zh-CN" altLang="zh-CN" b="1" dirty="0"/>
              <a:t>，一般经对症治疗多可奏效，可作为治疗性诊断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FF0000"/>
                </a:solidFill>
              </a:rPr>
              <a:t>内窥镜</a:t>
            </a:r>
            <a:r>
              <a:rPr lang="zh-CN" altLang="zh-CN" b="1" dirty="0">
                <a:solidFill>
                  <a:srgbClr val="FF0000"/>
                </a:solidFill>
              </a:rPr>
              <a:t>检查胃黏膜的变化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en-US" altLang="zh-CN" b="1" dirty="0"/>
              <a:t>(</a:t>
            </a:r>
            <a:r>
              <a:rPr lang="zh-CN" altLang="zh-CN" b="1" dirty="0"/>
              <a:t>充血、肿胀，表面附有黏液或黏膜皱缩、增厚等</a:t>
            </a:r>
            <a:r>
              <a:rPr lang="en-US" altLang="zh-CN" b="1" dirty="0"/>
              <a:t>)</a:t>
            </a:r>
            <a:r>
              <a:rPr lang="zh-CN" altLang="zh-CN" b="1" dirty="0"/>
              <a:t>即可确诊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FF0000"/>
                </a:solidFill>
              </a:rPr>
              <a:t>胃液</a:t>
            </a:r>
            <a:r>
              <a:rPr lang="zh-CN" altLang="zh-CN" b="1" dirty="0">
                <a:solidFill>
                  <a:srgbClr val="FF0000"/>
                </a:solidFill>
              </a:rPr>
              <a:t>检查</a:t>
            </a:r>
            <a:r>
              <a:rPr lang="zh-CN" altLang="zh-CN" b="1" dirty="0"/>
              <a:t>胃酸减少或缺乏，胃液中含有上皮细胞、白细胞、黏液及细菌是慢性胃炎的特点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临</a:t>
            </a:r>
            <a:r>
              <a:rPr lang="zh-CN" altLang="zh-CN" b="1" dirty="0" smtClean="0">
                <a:solidFill>
                  <a:srgbClr val="0E0ED8"/>
                </a:solidFill>
              </a:rPr>
              <a:t>床</a:t>
            </a:r>
            <a:r>
              <a:rPr lang="zh-CN" altLang="zh-CN" b="1" dirty="0">
                <a:solidFill>
                  <a:srgbClr val="0E0ED8"/>
                </a:solidFill>
              </a:rPr>
              <a:t>上注意与胃内异物、急性胰腺炎鉴别</a:t>
            </a:r>
            <a:r>
              <a:rPr lang="zh-CN" altLang="zh-CN" b="1" dirty="0" smtClean="0">
                <a:solidFill>
                  <a:srgbClr val="0E0ED8"/>
                </a:solidFill>
              </a:rPr>
              <a:t>。</a:t>
            </a:r>
            <a:endParaRPr lang="zh-CN" altLang="zh-CN" b="1" dirty="0">
              <a:solidFill>
                <a:srgbClr val="0E0ED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3278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/>
              <a:t>胃炎</a:t>
            </a:r>
          </a:p>
        </p:txBody>
      </p:sp>
      <p:pic>
        <p:nvPicPr>
          <p:cNvPr id="286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3648" y="1484784"/>
            <a:ext cx="6116537" cy="4963268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1446432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胃黏膜溃烂、出血</a:t>
            </a:r>
          </a:p>
        </p:txBody>
      </p:sp>
      <p:pic>
        <p:nvPicPr>
          <p:cNvPr id="2969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761757"/>
            <a:ext cx="3538538" cy="4204022"/>
          </a:xfrm>
          <a:noFill/>
          <a:ln/>
        </p:spPr>
      </p:pic>
      <p:pic>
        <p:nvPicPr>
          <p:cNvPr id="2970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29089" y="1852492"/>
            <a:ext cx="3538537" cy="4024444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38216345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pPr algn="ctr"/>
            <a:r>
              <a:rPr lang="zh-CN" altLang="zh-CN" b="1" dirty="0"/>
              <a:t>治疗</a:t>
            </a:r>
            <a:endParaRPr lang="zh-CN" altLang="zh-CN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8789" y="1200339"/>
            <a:ext cx="8145659" cy="548753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治疗原则：除去病因，保护胃黏膜，止吐，纠正脱水、电解质及酸碱平衡紊乱。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E0ED8"/>
                </a:solidFill>
              </a:rPr>
              <a:t>    1</a:t>
            </a:r>
            <a:r>
              <a:rPr lang="zh-CN" altLang="zh-CN" b="1" dirty="0">
                <a:solidFill>
                  <a:srgbClr val="0E0ED8"/>
                </a:solidFill>
              </a:rPr>
              <a:t>．食饵疗法</a:t>
            </a:r>
            <a:r>
              <a:rPr lang="en-US" altLang="zh-CN" b="1" dirty="0">
                <a:solidFill>
                  <a:srgbClr val="0E0ED8"/>
                </a:solidFill>
              </a:rPr>
              <a:t>  </a:t>
            </a:r>
            <a:endParaRPr lang="en-US" altLang="zh-CN" b="1" dirty="0" smtClean="0">
              <a:solidFill>
                <a:srgbClr val="0E0ED8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首先</a:t>
            </a:r>
            <a:r>
              <a:rPr lang="zh-CN" altLang="zh-CN" b="1" dirty="0"/>
              <a:t>应限制饮食，禁食</a:t>
            </a:r>
            <a:r>
              <a:rPr lang="en-US" altLang="zh-CN" b="1" dirty="0"/>
              <a:t>24h</a:t>
            </a:r>
            <a:r>
              <a:rPr lang="zh-CN" altLang="zh-CN" b="1" dirty="0"/>
              <a:t>以上。此期间为防止一次性大量饮水后引起呕吐，可多次给予少量的饮水或让其舔食冰块</a:t>
            </a:r>
            <a:r>
              <a:rPr lang="en-US" altLang="zh-CN" b="1" dirty="0"/>
              <a:t> (</a:t>
            </a:r>
            <a:r>
              <a:rPr lang="zh-CN" altLang="zh-CN" b="1" dirty="0"/>
              <a:t>以能维持口腔湿润即可</a:t>
            </a:r>
            <a:r>
              <a:rPr lang="en-US" altLang="zh-CN" b="1" dirty="0"/>
              <a:t>)</a:t>
            </a:r>
            <a:r>
              <a:rPr lang="zh-CN" altLang="zh-CN" b="1" dirty="0"/>
              <a:t>。然后喂以糖盐米汤、稀饭、青菜汤或高糖低脂低蛋白易消化的流质食物，应少食多餐，数日后逐步恢复正常饮食。</a:t>
            </a:r>
          </a:p>
        </p:txBody>
      </p:sp>
    </p:spTree>
    <p:extLst>
      <p:ext uri="{BB962C8B-B14F-4D97-AF65-F5344CB8AC3E}">
        <p14:creationId xmlns:p14="http://schemas.microsoft.com/office/powerpoint/2010/main" val="39195275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 smtClean="0"/>
              <a:t>治疗</a:t>
            </a:r>
            <a:endParaRPr lang="zh-CN" altLang="zh-CN" b="1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147248" cy="487375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0E0ED8"/>
                </a:solidFill>
              </a:rPr>
              <a:t> </a:t>
            </a:r>
            <a:r>
              <a:rPr lang="en-US" altLang="zh-CN" b="1" dirty="0">
                <a:solidFill>
                  <a:srgbClr val="0E0ED8"/>
                </a:solidFill>
              </a:rPr>
              <a:t>2</a:t>
            </a:r>
            <a:r>
              <a:rPr lang="zh-CN" altLang="zh-CN" b="1" dirty="0">
                <a:solidFill>
                  <a:srgbClr val="0E0ED8"/>
                </a:solidFill>
              </a:rPr>
              <a:t>．镇静止吐</a:t>
            </a:r>
            <a:r>
              <a:rPr lang="en-US" altLang="zh-CN" b="1" dirty="0">
                <a:solidFill>
                  <a:srgbClr val="0E0ED8"/>
                </a:solidFill>
              </a:rPr>
              <a:t>  </a:t>
            </a:r>
            <a:endParaRPr lang="en-US" altLang="zh-CN" b="1" dirty="0" smtClean="0">
              <a:solidFill>
                <a:srgbClr val="0E0ED8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对</a:t>
            </a:r>
            <a:r>
              <a:rPr lang="zh-CN" altLang="zh-CN" b="1" dirty="0"/>
              <a:t>持久性、顽固性呕吐的犬、猫，应镇静止吐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①</a:t>
            </a:r>
            <a:r>
              <a:rPr lang="zh-CN" altLang="zh-CN" b="1" dirty="0"/>
              <a:t>抗胆碱药物可以减少胃的蠕动和痉挛，降低胃壁平滑肌副交感神经的兴奋，减少胃酸分泌和减轻呕吐。如阿托品、东莨菪碱</a:t>
            </a:r>
            <a:r>
              <a:rPr lang="en-US" altLang="zh-CN" b="1" dirty="0"/>
              <a:t> (</a:t>
            </a:r>
            <a:r>
              <a:rPr lang="zh-CN" altLang="zh-CN" b="1" dirty="0"/>
              <a:t>不用于猫</a:t>
            </a:r>
            <a:r>
              <a:rPr lang="en-US" altLang="zh-CN" b="1" dirty="0"/>
              <a:t>)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②</a:t>
            </a:r>
            <a:r>
              <a:rPr lang="zh-CN" altLang="zh-CN" b="1" dirty="0"/>
              <a:t>吩噻嗪类安定药</a:t>
            </a:r>
            <a:r>
              <a:rPr lang="en-US" altLang="zh-CN" b="1" dirty="0"/>
              <a:t> (</a:t>
            </a:r>
            <a:r>
              <a:rPr lang="zh-CN" altLang="zh-CN" b="1" dirty="0"/>
              <a:t>如氯丙嗪每千克体重</a:t>
            </a:r>
            <a:r>
              <a:rPr lang="en-US" altLang="zh-CN" b="1" dirty="0"/>
              <a:t>0.5~1mg</a:t>
            </a:r>
            <a:r>
              <a:rPr lang="zh-CN" altLang="zh-CN" b="1" dirty="0"/>
              <a:t>，肌肉注射</a:t>
            </a:r>
            <a:r>
              <a:rPr lang="en-US" altLang="zh-CN" b="1" dirty="0"/>
              <a:t>)</a:t>
            </a:r>
            <a:r>
              <a:rPr lang="zh-CN" altLang="zh-CN" b="1" dirty="0"/>
              <a:t>，对阻断内脏受刺激而引起的呕吐有效，可用于反复呕吐的病例</a:t>
            </a:r>
            <a:r>
              <a:rPr lang="en-US" altLang="zh-CN" b="1" dirty="0"/>
              <a:t> (</a:t>
            </a:r>
            <a:r>
              <a:rPr lang="zh-CN" altLang="zh-CN" b="1" dirty="0"/>
              <a:t>但只能止吐，对治疗胃炎并无帮助</a:t>
            </a:r>
            <a:r>
              <a:rPr lang="en-US" altLang="zh-CN" b="1" dirty="0"/>
              <a:t>)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③</a:t>
            </a:r>
            <a:r>
              <a:rPr lang="zh-CN" altLang="zh-CN" b="1" dirty="0"/>
              <a:t>胃复安（每千克体重</a:t>
            </a:r>
            <a:r>
              <a:rPr lang="en-US" altLang="zh-CN" b="1" dirty="0"/>
              <a:t>l0~20mg</a:t>
            </a:r>
            <a:r>
              <a:rPr lang="zh-CN" altLang="zh-CN" b="1" dirty="0"/>
              <a:t>，肌肉注射，每日</a:t>
            </a:r>
            <a:r>
              <a:rPr lang="en-US" altLang="zh-CN" b="1" dirty="0"/>
              <a:t>2</a:t>
            </a:r>
            <a:r>
              <a:rPr lang="zh-CN" altLang="zh-CN" b="1" dirty="0"/>
              <a:t>次），维生素</a:t>
            </a:r>
            <a:r>
              <a:rPr lang="en-US" altLang="zh-CN" b="1" dirty="0"/>
              <a:t>B</a:t>
            </a:r>
            <a:r>
              <a:rPr lang="en-US" altLang="zh-CN" b="1" baseline="-25000" dirty="0"/>
              <a:t>6</a:t>
            </a:r>
            <a:r>
              <a:rPr lang="zh-CN" altLang="zh-CN" b="1" dirty="0"/>
              <a:t>注射液或爱茂尔等止吐药物有良好效果。</a:t>
            </a:r>
            <a:endParaRPr lang="zh-CN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876022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治疗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484784"/>
            <a:ext cx="7931224" cy="5184576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b="1" dirty="0" smtClean="0">
                <a:solidFill>
                  <a:srgbClr val="0E0ED8"/>
                </a:solidFill>
              </a:rPr>
              <a:t>3</a:t>
            </a:r>
            <a:r>
              <a:rPr lang="zh-CN" altLang="zh-CN" b="1" dirty="0">
                <a:solidFill>
                  <a:srgbClr val="0E0ED8"/>
                </a:solidFill>
              </a:rPr>
              <a:t>．清理胃内容物  </a:t>
            </a:r>
            <a:r>
              <a:rPr lang="zh-CN" altLang="zh-CN" b="1" dirty="0"/>
              <a:t>采用催吐剂，犬可用苯巴比妥钠、盐酸阿朴吗啡，猫可用止吐灵。亦可口服胃黏膜保护剂，如思密达、白陶土、氢氧化铝、次硝酸铋等。当有害物质进入肠道后，可用泻剂如蓖麻油</a:t>
            </a:r>
            <a:r>
              <a:rPr lang="en-US" altLang="zh-CN" b="1" dirty="0"/>
              <a:t>10~50mL</a:t>
            </a:r>
            <a:r>
              <a:rPr lang="zh-CN" altLang="zh-CN" b="1" dirty="0"/>
              <a:t>内服。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E0ED8"/>
                </a:solidFill>
              </a:rPr>
              <a:t>    4</a:t>
            </a:r>
            <a:r>
              <a:rPr lang="zh-CN" altLang="zh-CN" b="1" dirty="0">
                <a:solidFill>
                  <a:srgbClr val="0E0ED8"/>
                </a:solidFill>
              </a:rPr>
              <a:t>．制止脱水及维持酸碱平衡  </a:t>
            </a:r>
            <a:r>
              <a:rPr lang="zh-CN" altLang="zh-CN" b="1" dirty="0"/>
              <a:t>在发生脱水、电解质或酸碱平衡紊乱时，可用</a:t>
            </a:r>
            <a:r>
              <a:rPr lang="en-US" altLang="zh-CN" b="1" dirty="0"/>
              <a:t>5%</a:t>
            </a:r>
            <a:r>
              <a:rPr lang="zh-CN" altLang="zh-CN" b="1" dirty="0"/>
              <a:t>葡萄糖和林格氏液等量混合，每日每千克体重</a:t>
            </a:r>
            <a:r>
              <a:rPr lang="en-US" altLang="zh-CN" b="1" dirty="0"/>
              <a:t>40~60mL</a:t>
            </a:r>
            <a:r>
              <a:rPr lang="zh-CN" altLang="zh-CN" b="1" dirty="0"/>
              <a:t>，静脉注射，以补充丧失的体液，并配合应用维生素</a:t>
            </a:r>
            <a:r>
              <a:rPr lang="en-US" altLang="zh-CN" b="1" dirty="0"/>
              <a:t>C</a:t>
            </a:r>
            <a:r>
              <a:rPr lang="zh-CN" altLang="zh-CN" b="1" dirty="0"/>
              <a:t>，同时注意补充钾离子和防止碱中毒。亦可口服补液盐溶液</a:t>
            </a:r>
            <a:r>
              <a:rPr lang="en-US" altLang="zh-CN" b="1" dirty="0"/>
              <a:t> (</a:t>
            </a:r>
            <a:r>
              <a:rPr lang="zh-CN" altLang="zh-CN" b="1" dirty="0"/>
              <a:t>任其自由饮用</a:t>
            </a:r>
            <a:r>
              <a:rPr lang="en-US" altLang="zh-CN" b="1" dirty="0"/>
              <a:t>)</a:t>
            </a:r>
            <a:r>
              <a:rPr lang="zh-CN" altLang="zh-CN" b="1" dirty="0"/>
              <a:t>或行营养性灌肠</a:t>
            </a:r>
            <a:r>
              <a:rPr lang="en-US" altLang="zh-CN" b="1" dirty="0"/>
              <a:t> (</a:t>
            </a:r>
            <a:r>
              <a:rPr lang="zh-CN" altLang="zh-CN" b="1" dirty="0"/>
              <a:t>每日每千克体重</a:t>
            </a:r>
            <a:r>
              <a:rPr lang="en-US" altLang="zh-CN" b="1" dirty="0"/>
              <a:t>50~80mL</a:t>
            </a:r>
            <a:r>
              <a:rPr lang="zh-CN" altLang="zh-CN" b="1" dirty="0"/>
              <a:t>，分</a:t>
            </a:r>
            <a:r>
              <a:rPr lang="en-US" altLang="zh-CN" b="1" dirty="0"/>
              <a:t>2</a:t>
            </a:r>
            <a:r>
              <a:rPr lang="zh-CN" altLang="zh-CN" b="1" dirty="0"/>
              <a:t>或</a:t>
            </a:r>
            <a:r>
              <a:rPr lang="en-US" altLang="zh-CN" b="1" dirty="0"/>
              <a:t>3</a:t>
            </a:r>
            <a:r>
              <a:rPr lang="zh-CN" altLang="zh-CN" b="1" dirty="0"/>
              <a:t>次直肠灌入</a:t>
            </a:r>
            <a:r>
              <a:rPr lang="en-US" altLang="zh-CN" b="1" dirty="0"/>
              <a:t>)</a:t>
            </a:r>
            <a:r>
              <a:rPr lang="zh-CN" altLang="zh-CN" b="1" dirty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972149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治疗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4873752"/>
          </a:xfrm>
        </p:spPr>
        <p:txBody>
          <a:bodyPr>
            <a:normAutofit/>
          </a:bodyPr>
          <a:lstStyle/>
          <a:p>
            <a:r>
              <a:rPr lang="zh-CN" altLang="zh-CN" b="1" dirty="0">
                <a:solidFill>
                  <a:srgbClr val="0E0ED8"/>
                </a:solidFill>
              </a:rPr>
              <a:t> </a:t>
            </a:r>
            <a:r>
              <a:rPr lang="en-US" altLang="zh-CN" b="1" dirty="0" smtClean="0">
                <a:solidFill>
                  <a:srgbClr val="0E0ED8"/>
                </a:solidFill>
              </a:rPr>
              <a:t>   5</a:t>
            </a:r>
            <a:r>
              <a:rPr lang="zh-CN" altLang="zh-CN" b="1" dirty="0">
                <a:solidFill>
                  <a:srgbClr val="0E0ED8"/>
                </a:solidFill>
              </a:rPr>
              <a:t>．对症治疗</a:t>
            </a:r>
            <a:r>
              <a:rPr lang="en-US" altLang="zh-CN" b="1" dirty="0">
                <a:solidFill>
                  <a:srgbClr val="0E0ED8"/>
                </a:solidFill>
              </a:rPr>
              <a:t>  </a:t>
            </a:r>
            <a:r>
              <a:rPr lang="zh-CN" altLang="zh-CN" b="1" dirty="0"/>
              <a:t>对细菌、病毒感染或继发肠炎时，可选用抗生素和抗病毒药物，必要时肌肉注射地塞米松</a:t>
            </a:r>
            <a:r>
              <a:rPr lang="en-US" altLang="zh-CN" b="1" dirty="0"/>
              <a:t> (</a:t>
            </a:r>
            <a:r>
              <a:rPr lang="zh-CN" altLang="zh-CN" b="1" dirty="0"/>
              <a:t>犬</a:t>
            </a:r>
            <a:r>
              <a:rPr lang="en-US" altLang="zh-CN" b="1" dirty="0"/>
              <a:t>2~10mg</a:t>
            </a:r>
            <a:r>
              <a:rPr lang="zh-CN" altLang="zh-CN" b="1" dirty="0"/>
              <a:t>、猫</a:t>
            </a:r>
            <a:r>
              <a:rPr lang="en-US" altLang="zh-CN" b="1" dirty="0"/>
              <a:t>0.5~5mg)</a:t>
            </a:r>
            <a:r>
              <a:rPr lang="zh-CN" altLang="zh-CN" b="1" dirty="0"/>
              <a:t>，以增强机体抗炎、抗毒素作用。对严重病例，如胃出血或溃疡病例，应用维生素</a:t>
            </a:r>
            <a:r>
              <a:rPr lang="en-US" altLang="zh-CN" b="1" dirty="0"/>
              <a:t>K</a:t>
            </a:r>
            <a:r>
              <a:rPr lang="en-US" altLang="zh-CN" b="1" baseline="-25000" dirty="0"/>
              <a:t>1</a:t>
            </a:r>
            <a:r>
              <a:rPr lang="zh-CN" altLang="zh-CN" b="1" dirty="0"/>
              <a:t>或止血敏或安络血等止血药，同时给予制酸剂</a:t>
            </a:r>
            <a:r>
              <a:rPr lang="en-US" altLang="zh-CN" b="1" dirty="0"/>
              <a:t>-H</a:t>
            </a:r>
            <a:r>
              <a:rPr lang="en-US" altLang="zh-CN" b="1" baseline="-25000" dirty="0"/>
              <a:t>2</a:t>
            </a:r>
            <a:r>
              <a:rPr lang="zh-CN" altLang="zh-CN" b="1" dirty="0"/>
              <a:t>受体阻断剂</a:t>
            </a:r>
            <a:r>
              <a:rPr lang="en-US" altLang="zh-CN" b="1" dirty="0"/>
              <a:t> (</a:t>
            </a:r>
            <a:r>
              <a:rPr lang="zh-CN" altLang="zh-CN" b="1" dirty="0"/>
              <a:t>如甲腈咪胍，每千克体重</a:t>
            </a:r>
            <a:r>
              <a:rPr lang="en-US" altLang="zh-CN" b="1" dirty="0"/>
              <a:t>4mg</a:t>
            </a:r>
            <a:r>
              <a:rPr lang="zh-CN" altLang="zh-CN" b="1" dirty="0"/>
              <a:t>肌肉注射，一日</a:t>
            </a:r>
            <a:r>
              <a:rPr lang="en-US" altLang="zh-CN" b="1" dirty="0"/>
              <a:t>2</a:t>
            </a:r>
            <a:r>
              <a:rPr lang="zh-CN" altLang="zh-CN" b="1" dirty="0"/>
              <a:t>或</a:t>
            </a:r>
            <a:r>
              <a:rPr lang="en-US" altLang="zh-CN" b="1" dirty="0"/>
              <a:t>3</a:t>
            </a:r>
            <a:r>
              <a:rPr lang="zh-CN" altLang="zh-CN" b="1" dirty="0"/>
              <a:t>次</a:t>
            </a:r>
            <a:r>
              <a:rPr lang="en-US" altLang="zh-CN" b="1" dirty="0"/>
              <a:t>)</a:t>
            </a:r>
            <a:r>
              <a:rPr lang="zh-CN" altLang="zh-CN" b="1" dirty="0"/>
              <a:t>，能阻断壁细胞的组胺受体，减少犬猫胃酸的产生，可用于治疗胃和十二指肠溃疡、返流性食管炎、急性胃出血和胃酸分泌过多综合症。对胃酸缺乏的病例，可灌服稀盐酸</a:t>
            </a:r>
            <a:r>
              <a:rPr lang="en-US" altLang="zh-CN" b="1" dirty="0"/>
              <a:t>0.5~3mL</a:t>
            </a:r>
            <a:r>
              <a:rPr lang="zh-CN" altLang="zh-CN" b="1" dirty="0"/>
              <a:t>，一日</a:t>
            </a:r>
            <a:r>
              <a:rPr lang="en-US" altLang="zh-CN" b="1" dirty="0"/>
              <a:t>2</a:t>
            </a:r>
            <a:r>
              <a:rPr lang="zh-CN" altLang="zh-CN" b="1" dirty="0"/>
              <a:t>或</a:t>
            </a:r>
            <a:r>
              <a:rPr lang="en-US" altLang="zh-CN" b="1" dirty="0"/>
              <a:t>3</a:t>
            </a:r>
            <a:r>
              <a:rPr lang="zh-CN" altLang="zh-CN" b="1" dirty="0"/>
              <a:t>次。</a:t>
            </a:r>
          </a:p>
          <a:p>
            <a:r>
              <a:rPr lang="en-US" altLang="zh-CN" b="1" dirty="0">
                <a:solidFill>
                  <a:srgbClr val="0E0ED8"/>
                </a:solidFill>
              </a:rPr>
              <a:t>    6</a:t>
            </a:r>
            <a:r>
              <a:rPr lang="zh-CN" altLang="zh-CN" b="1" dirty="0">
                <a:solidFill>
                  <a:srgbClr val="0E0ED8"/>
                </a:solidFill>
              </a:rPr>
              <a:t>．健胃助消化</a:t>
            </a:r>
            <a:r>
              <a:rPr lang="en-US" altLang="zh-CN" b="1" dirty="0">
                <a:solidFill>
                  <a:srgbClr val="0E0ED8"/>
                </a:solidFill>
              </a:rPr>
              <a:t>  </a:t>
            </a:r>
            <a:r>
              <a:rPr lang="zh-CN" altLang="zh-CN" b="1" dirty="0"/>
              <a:t>可口服乳酶生</a:t>
            </a:r>
            <a:r>
              <a:rPr lang="en-US" altLang="zh-CN" b="1" dirty="0"/>
              <a:t>1~2g</a:t>
            </a:r>
            <a:r>
              <a:rPr lang="zh-CN" altLang="zh-CN" b="1" dirty="0"/>
              <a:t>、胃蛋白酶</a:t>
            </a:r>
            <a:r>
              <a:rPr lang="en-US" altLang="zh-CN" b="1" dirty="0"/>
              <a:t>0.1~0.5g</a:t>
            </a:r>
            <a:r>
              <a:rPr lang="zh-CN" altLang="zh-CN" b="1" dirty="0"/>
              <a:t>、淀粉酶</a:t>
            </a:r>
            <a:r>
              <a:rPr lang="en-US" altLang="zh-CN" b="1" dirty="0"/>
              <a:t>1g</a:t>
            </a:r>
            <a:r>
              <a:rPr lang="zh-CN" altLang="zh-CN" b="1" dirty="0"/>
              <a:t>、多酶片、健胃消食片等。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576759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9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7770" y="1628800"/>
            <a:ext cx="6546598" cy="1183326"/>
          </a:xfrm>
        </p:spPr>
        <p:txBody>
          <a:bodyPr>
            <a:normAutofit/>
          </a:bodyPr>
          <a:lstStyle/>
          <a:p>
            <a:pPr algn="ctr"/>
            <a:r>
              <a:rPr lang="zh-CN" altLang="zh-CN" sz="5400" dirty="0"/>
              <a:t>胃</a:t>
            </a:r>
            <a:r>
              <a:rPr lang="en-US" altLang="zh-CN" sz="5400" dirty="0"/>
              <a:t>  </a:t>
            </a:r>
            <a:r>
              <a:rPr lang="zh-CN" altLang="zh-CN" sz="5400" dirty="0"/>
              <a:t>炎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2738457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概述</a:t>
            </a:r>
            <a:endParaRPr lang="zh-CN" altLang="zh-CN" b="1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胃炎是</a:t>
            </a:r>
            <a:r>
              <a:rPr lang="zh-CN" altLang="zh-CN" b="1" dirty="0">
                <a:solidFill>
                  <a:srgbClr val="FA1402"/>
                </a:solidFill>
              </a:rPr>
              <a:t>胃黏膜</a:t>
            </a:r>
            <a:r>
              <a:rPr lang="zh-CN" altLang="zh-CN" b="1" dirty="0"/>
              <a:t>的急性或慢性炎症，以</a:t>
            </a:r>
            <a:r>
              <a:rPr lang="zh-CN" altLang="zh-CN" b="1" dirty="0">
                <a:solidFill>
                  <a:srgbClr val="FA1402"/>
                </a:solidFill>
              </a:rPr>
              <a:t>呕吐、胃压痛及脱水为特征。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临床以急性胃炎多见，慢性胃炎多见于老龄动物或急性胃炎未能及时治疗发展而来。该病是犬、猫等宠物的常见病。</a:t>
            </a:r>
          </a:p>
        </p:txBody>
      </p:sp>
    </p:spTree>
    <p:extLst>
      <p:ext uri="{BB962C8B-B14F-4D97-AF65-F5344CB8AC3E}">
        <p14:creationId xmlns:p14="http://schemas.microsoft.com/office/powerpoint/2010/main" val="3660296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         胃炎</a:t>
            </a:r>
            <a:endParaRPr lang="zh-CN" altLang="en-US" dirty="0"/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5776" y="908720"/>
            <a:ext cx="5256213" cy="5816445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3659246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病因</a:t>
            </a:r>
            <a:endParaRPr lang="zh-CN" altLang="zh-CN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003232" cy="48737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0E0ED8"/>
                </a:solidFill>
              </a:rPr>
              <a:t> </a:t>
            </a:r>
            <a:r>
              <a:rPr lang="en-US" altLang="zh-CN" b="1" dirty="0">
                <a:solidFill>
                  <a:srgbClr val="0E0ED8"/>
                </a:solidFill>
              </a:rPr>
              <a:t>1</a:t>
            </a:r>
            <a:r>
              <a:rPr lang="zh-CN" altLang="zh-CN" b="1" dirty="0">
                <a:solidFill>
                  <a:srgbClr val="0E0ED8"/>
                </a:solidFill>
              </a:rPr>
              <a:t>．外源性因素</a:t>
            </a:r>
            <a:r>
              <a:rPr lang="zh-CN" altLang="zh-CN" dirty="0">
                <a:solidFill>
                  <a:srgbClr val="0E0ED8"/>
                </a:solidFill>
              </a:rPr>
              <a:t> </a:t>
            </a:r>
            <a:endParaRPr lang="en-US" altLang="zh-CN" dirty="0" smtClean="0">
              <a:solidFill>
                <a:srgbClr val="0E0ED8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/>
              <a:t> </a:t>
            </a:r>
            <a:r>
              <a:rPr lang="en-US" altLang="zh-CN" b="1" dirty="0"/>
              <a:t>(1)</a:t>
            </a:r>
            <a:r>
              <a:rPr lang="zh-CN" altLang="zh-CN" b="1" dirty="0" smtClean="0"/>
              <a:t>采食</a:t>
            </a:r>
            <a:r>
              <a:rPr lang="zh-CN" altLang="zh-CN" b="1" dirty="0"/>
              <a:t>腐败变质的食物</a:t>
            </a:r>
            <a:r>
              <a:rPr lang="en-US" altLang="zh-CN" b="1" dirty="0"/>
              <a:t> (</a:t>
            </a:r>
            <a:r>
              <a:rPr lang="zh-CN" altLang="zh-CN" b="1" dirty="0"/>
              <a:t>细菌毒素或霉菌毒素刺激胃黏膜</a:t>
            </a:r>
            <a:r>
              <a:rPr lang="en-US" altLang="zh-CN" b="1" dirty="0"/>
              <a:t>)</a:t>
            </a:r>
            <a:r>
              <a:rPr lang="zh-CN" altLang="zh-CN" b="1" dirty="0"/>
              <a:t>是最常见病因</a:t>
            </a:r>
            <a:r>
              <a:rPr lang="zh-CN" altLang="zh-CN" b="1" dirty="0" smtClean="0"/>
              <a:t>；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(2)</a:t>
            </a:r>
            <a:r>
              <a:rPr lang="zh-CN" altLang="zh-CN" b="1" dirty="0" smtClean="0"/>
              <a:t>异物</a:t>
            </a:r>
            <a:r>
              <a:rPr lang="zh-CN" altLang="zh-CN" b="1" dirty="0"/>
              <a:t>机械刺激</a:t>
            </a:r>
            <a:r>
              <a:rPr lang="en-US" altLang="zh-CN" b="1" dirty="0"/>
              <a:t> (</a:t>
            </a:r>
            <a:r>
              <a:rPr lang="zh-CN" altLang="zh-CN" b="1" dirty="0"/>
              <a:t>如包装材料、破布、木棒、毛发、石块、小玩具等</a:t>
            </a:r>
            <a:r>
              <a:rPr lang="en-US" altLang="zh-CN" b="1" dirty="0"/>
              <a:t>)</a:t>
            </a:r>
            <a:r>
              <a:rPr lang="zh-CN" altLang="zh-CN" b="1" dirty="0" smtClean="0"/>
              <a:t>；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(3)</a:t>
            </a:r>
            <a:r>
              <a:rPr lang="zh-CN" altLang="zh-CN" b="1" dirty="0" smtClean="0"/>
              <a:t>服用</a:t>
            </a:r>
            <a:r>
              <a:rPr lang="zh-CN" altLang="zh-CN" b="1" dirty="0"/>
              <a:t>或误食某些药物</a:t>
            </a:r>
            <a:r>
              <a:rPr lang="en-US" altLang="zh-CN" b="1" dirty="0"/>
              <a:t> (</a:t>
            </a:r>
            <a:r>
              <a:rPr lang="zh-CN" altLang="zh-CN" b="1" dirty="0"/>
              <a:t>如阿斯匹林、消炎痛、保泰松等</a:t>
            </a:r>
            <a:r>
              <a:rPr lang="en-US" altLang="zh-CN" b="1" dirty="0"/>
              <a:t>)</a:t>
            </a:r>
            <a:r>
              <a:rPr lang="zh-CN" altLang="zh-CN" b="1" dirty="0"/>
              <a:t>和化学物质</a:t>
            </a:r>
            <a:r>
              <a:rPr lang="en-US" altLang="zh-CN" b="1" dirty="0"/>
              <a:t> (</a:t>
            </a:r>
            <a:r>
              <a:rPr lang="zh-CN" altLang="zh-CN" b="1" dirty="0"/>
              <a:t>如重金属、清洁剂、化肥、除草剂等</a:t>
            </a:r>
            <a:r>
              <a:rPr lang="en-US" altLang="zh-CN" b="1" dirty="0"/>
              <a:t>)</a:t>
            </a:r>
            <a:r>
              <a:rPr lang="zh-CN" altLang="zh-CN" b="1" dirty="0" smtClean="0"/>
              <a:t>；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(4)</a:t>
            </a:r>
            <a:r>
              <a:rPr lang="zh-CN" altLang="zh-CN" b="1" dirty="0" smtClean="0"/>
              <a:t>摄入</a:t>
            </a:r>
            <a:r>
              <a:rPr lang="zh-CN" altLang="zh-CN" b="1" dirty="0"/>
              <a:t>青草和植物有时也会引起胃炎。</a:t>
            </a:r>
            <a:endParaRPr lang="zh-CN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1879735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1" y="1412776"/>
            <a:ext cx="8219255" cy="519003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E0ED8"/>
                </a:solidFill>
              </a:rPr>
              <a:t> 2</a:t>
            </a:r>
            <a:r>
              <a:rPr lang="zh-CN" altLang="zh-CN" b="1" dirty="0">
                <a:solidFill>
                  <a:srgbClr val="0E0ED8"/>
                </a:solidFill>
              </a:rPr>
              <a:t>．内源性因素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 (1)</a:t>
            </a:r>
            <a:r>
              <a:rPr lang="zh-CN" altLang="zh-CN" b="1" dirty="0"/>
              <a:t>细菌感染：细菌感染可以引起胃炎，但细菌性胃炎发病率不高，因胃的酸性环境不利于细菌生长。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 (2)</a:t>
            </a:r>
            <a:r>
              <a:rPr lang="zh-CN" altLang="zh-CN" b="1" dirty="0"/>
              <a:t>病毒感染：急性胃炎多见于犬瘟热、犬传染性肝炎、犬冠状病毒感染、犬细小病毒感染和猫泛白细胞减少症等的经过中。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 (3)</a:t>
            </a:r>
            <a:r>
              <a:rPr lang="zh-CN" altLang="zh-CN" b="1" dirty="0"/>
              <a:t>内寄生虫感染：见于蛔虫、绦虫、球虫、弓形虫等。</a:t>
            </a:r>
          </a:p>
        </p:txBody>
      </p:sp>
    </p:spTree>
    <p:extLst>
      <p:ext uri="{BB962C8B-B14F-4D97-AF65-F5344CB8AC3E}">
        <p14:creationId xmlns:p14="http://schemas.microsoft.com/office/powerpoint/2010/main" val="2360014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95536" y="1340768"/>
            <a:ext cx="807524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E0ED8"/>
                </a:solidFill>
              </a:rPr>
              <a:t>   3</a:t>
            </a:r>
            <a:r>
              <a:rPr lang="zh-CN" altLang="zh-CN" b="1" dirty="0">
                <a:solidFill>
                  <a:srgbClr val="0E0ED8"/>
                </a:solidFill>
              </a:rPr>
              <a:t>．全身性疾病和过敏反应</a:t>
            </a:r>
            <a:r>
              <a:rPr lang="en-US" altLang="zh-CN" b="1" dirty="0">
                <a:solidFill>
                  <a:srgbClr val="0E0ED8"/>
                </a:solidFill>
              </a:rPr>
              <a:t>  </a:t>
            </a:r>
            <a:r>
              <a:rPr lang="zh-CN" altLang="zh-CN" b="1" dirty="0"/>
              <a:t>如尿毒症、肝病、急性胰腺炎、肾炎、休克、脓毒症，甚至应激反应，都可以成为胃炎的发病原因；饲喂蛋、牛奶或鱼肉等，有时可引起个别犬、猫变态反应性胃炎。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</a:t>
            </a:r>
            <a:r>
              <a:rPr lang="en-US" altLang="zh-CN" b="1" dirty="0">
                <a:solidFill>
                  <a:srgbClr val="0E0ED8"/>
                </a:solidFill>
              </a:rPr>
              <a:t>4</a:t>
            </a:r>
            <a:r>
              <a:rPr lang="zh-CN" altLang="zh-CN" b="1" dirty="0">
                <a:solidFill>
                  <a:srgbClr val="0E0ED8"/>
                </a:solidFill>
              </a:rPr>
              <a:t>．慢性胃炎</a:t>
            </a:r>
            <a:r>
              <a:rPr lang="en-US" altLang="zh-CN" b="1" dirty="0">
                <a:solidFill>
                  <a:srgbClr val="0E0ED8"/>
                </a:solidFill>
              </a:rPr>
              <a:t>  </a:t>
            </a:r>
            <a:r>
              <a:rPr lang="zh-CN" altLang="zh-CN" b="1" dirty="0"/>
              <a:t>病因尚未完全查明。中枢神经机能失调，影响胃的功能，可能与本病有关。急性炎症因素的长期刺激、胃酸缺乏、营养不足、内分泌机能障碍等，均可引起本病。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0856869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症状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1</a:t>
            </a:r>
            <a:r>
              <a:rPr lang="zh-CN" altLang="zh-CN" b="1" dirty="0">
                <a:solidFill>
                  <a:srgbClr val="FF0000"/>
                </a:solidFill>
              </a:rPr>
              <a:t>．急性胃炎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经常性</a:t>
            </a:r>
            <a:r>
              <a:rPr lang="zh-CN" altLang="zh-CN" b="1" dirty="0"/>
              <a:t>急性呕吐、精神沉郁和腹痛是主要症状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动物</a:t>
            </a:r>
            <a:r>
              <a:rPr lang="zh-CN" altLang="zh-CN" b="1" dirty="0"/>
              <a:t>拒食但有极度渴感，但饮水后即发生呕吐。若为腐蚀剂引起的胃炎，呕吐物中含有血液及胃黏膜碎片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常</a:t>
            </a:r>
            <a:r>
              <a:rPr lang="zh-CN" altLang="zh-CN" b="1" dirty="0"/>
              <a:t>因腹痛而表现不安，腹部紧张，抗拒触诊前腹部，前肢向前伸展，体躯伏卧于凉地上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若</a:t>
            </a:r>
            <a:r>
              <a:rPr lang="zh-CN" altLang="zh-CN" b="1" dirty="0"/>
              <a:t>持续呕吐，出现脱水、消瘦、电解质紊乱和碱中毒等。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304110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55496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2</a:t>
            </a:r>
            <a:r>
              <a:rPr lang="zh-CN" altLang="zh-CN" b="1" dirty="0">
                <a:solidFill>
                  <a:srgbClr val="FF0000"/>
                </a:solidFill>
              </a:rPr>
              <a:t>．慢性胃炎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主要</a:t>
            </a:r>
            <a:r>
              <a:rPr lang="zh-CN" altLang="zh-CN" b="1" dirty="0"/>
              <a:t>表现为与来食无关的间歇性呕吐，呕吐物常混有少量血液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食欲不振</a:t>
            </a:r>
            <a:r>
              <a:rPr lang="zh-CN" altLang="zh-CN" b="1" dirty="0"/>
              <a:t>，逐渐消瘦，轻度贫血，最后发展为恶病质状态。</a:t>
            </a:r>
            <a:endParaRPr lang="zh-CN" altLang="en-US" b="1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12160" y="2564904"/>
            <a:ext cx="2705100" cy="3788157"/>
          </a:xfrm>
          <a:prstGeom prst="rect">
            <a:avLst/>
          </a:prstGeom>
          <a:noFill/>
          <a:ln/>
        </p:spPr>
      </p:pic>
    </p:spTree>
    <p:extLst>
      <p:ext uri="{BB962C8B-B14F-4D97-AF65-F5344CB8AC3E}">
        <p14:creationId xmlns:p14="http://schemas.microsoft.com/office/powerpoint/2010/main" val="9029940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1186</Words>
  <Application>Microsoft Office PowerPoint</Application>
  <PresentationFormat>全屏显示(4:3)</PresentationFormat>
  <Paragraphs>54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凸显</vt:lpstr>
      <vt:lpstr>项目四 犬猫常见内科疾病的防治</vt:lpstr>
      <vt:lpstr>胃  炎</vt:lpstr>
      <vt:lpstr>概述</vt:lpstr>
      <vt:lpstr>         胃炎</vt:lpstr>
      <vt:lpstr>病因</vt:lpstr>
      <vt:lpstr>PowerPoint 演示文稿</vt:lpstr>
      <vt:lpstr>PowerPoint 演示文稿</vt:lpstr>
      <vt:lpstr>症状</vt:lpstr>
      <vt:lpstr>PowerPoint 演示文稿</vt:lpstr>
      <vt:lpstr>诊断</vt:lpstr>
      <vt:lpstr>胃炎</vt:lpstr>
      <vt:lpstr>胃黏膜溃烂、出血</vt:lpstr>
      <vt:lpstr>治疗</vt:lpstr>
      <vt:lpstr>治疗</vt:lpstr>
      <vt:lpstr>治疗</vt:lpstr>
      <vt:lpstr>治疗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项目四 犬猫常见内科疾病的防治</dc:title>
  <dc:creator>丁晓</dc:creator>
  <cp:lastModifiedBy>丁晓</cp:lastModifiedBy>
  <cp:revision>1</cp:revision>
  <dcterms:created xsi:type="dcterms:W3CDTF">2021-01-28T05:13:11Z</dcterms:created>
  <dcterms:modified xsi:type="dcterms:W3CDTF">2021-01-28T05:13:36Z</dcterms:modified>
</cp:coreProperties>
</file>