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972606442"/>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5156506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365836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25900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41995273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3704915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2278026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722359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540432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101872057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364717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9044500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07704" y="692696"/>
            <a:ext cx="6783787" cy="1102274"/>
          </a:xfrm>
        </p:spPr>
        <p:txBody>
          <a:bodyPr>
            <a:normAutofit/>
          </a:bodyPr>
          <a:lstStyle/>
          <a:p>
            <a:r>
              <a:rPr lang="zh-CN" altLang="en-US" sz="3600" dirty="0" smtClean="0"/>
              <a:t>项目四 </a:t>
            </a:r>
            <a:r>
              <a:rPr lang="zh-CN" altLang="zh-CN" sz="3600" dirty="0" smtClean="0"/>
              <a:t>犬</a:t>
            </a:r>
            <a:r>
              <a:rPr lang="zh-CN" altLang="zh-CN" sz="3600" dirty="0"/>
              <a:t>猫常见内科</a:t>
            </a:r>
            <a:r>
              <a:rPr lang="zh-CN" altLang="zh-CN" sz="3600" dirty="0" smtClean="0"/>
              <a:t>疾病</a:t>
            </a:r>
            <a:r>
              <a:rPr lang="zh-CN" altLang="en-US" sz="3600" dirty="0" smtClean="0"/>
              <a:t>的防治</a:t>
            </a:r>
            <a:endParaRPr lang="zh-CN" altLang="en-US" sz="3600" dirty="0"/>
          </a:p>
        </p:txBody>
      </p:sp>
      <p:sp>
        <p:nvSpPr>
          <p:cNvPr id="3" name="副标题 2"/>
          <p:cNvSpPr>
            <a:spLocks noGrp="1"/>
          </p:cNvSpPr>
          <p:nvPr>
            <p:ph type="subTitle" idx="1"/>
          </p:nvPr>
        </p:nvSpPr>
        <p:spPr>
          <a:xfrm>
            <a:off x="2195736" y="2492896"/>
            <a:ext cx="6172200" cy="1371600"/>
          </a:xfrm>
        </p:spPr>
        <p:txBody>
          <a:bodyPr/>
          <a:lstStyle/>
          <a:p>
            <a:r>
              <a:rPr lang="en-US" altLang="zh-CN" sz="3600" dirty="0" smtClean="0"/>
              <a:t>   </a:t>
            </a:r>
            <a:r>
              <a:rPr lang="zh-CN" altLang="zh-CN" sz="3600" dirty="0" smtClean="0"/>
              <a:t>任务</a:t>
            </a:r>
            <a:r>
              <a:rPr lang="en-US" altLang="zh-CN" sz="3600" dirty="0" smtClean="0"/>
              <a:t>1</a:t>
            </a:r>
            <a:r>
              <a:rPr lang="zh-CN" altLang="zh-CN" sz="3600" dirty="0" smtClean="0"/>
              <a:t>  </a:t>
            </a:r>
            <a:r>
              <a:rPr lang="zh-CN" altLang="zh-CN" sz="3600" dirty="0"/>
              <a:t>消化系统</a:t>
            </a:r>
            <a:r>
              <a:rPr lang="zh-CN" altLang="zh-CN" sz="3600" dirty="0" smtClean="0"/>
              <a:t>疾病</a:t>
            </a:r>
            <a:r>
              <a:rPr lang="zh-CN" altLang="en-US" sz="3600" dirty="0" smtClean="0"/>
              <a:t>的防治</a:t>
            </a:r>
            <a:endParaRPr lang="zh-CN" altLang="zh-CN" sz="3600" dirty="0"/>
          </a:p>
          <a:p>
            <a:endParaRPr lang="zh-CN" altLang="en-US" dirty="0"/>
          </a:p>
        </p:txBody>
      </p:sp>
    </p:spTree>
    <p:extLst>
      <p:ext uri="{BB962C8B-B14F-4D97-AF65-F5344CB8AC3E}">
        <p14:creationId xmlns:p14="http://schemas.microsoft.com/office/powerpoint/2010/main" val="2184042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1979712" y="1628800"/>
            <a:ext cx="6546598" cy="1183326"/>
          </a:xfrm>
        </p:spPr>
        <p:txBody>
          <a:bodyPr>
            <a:normAutofit/>
          </a:bodyPr>
          <a:lstStyle/>
          <a:p>
            <a:pPr algn="ctr"/>
            <a:r>
              <a:rPr lang="zh-CN" altLang="zh-CN" sz="5400" dirty="0"/>
              <a:t>腹 膜 炎</a:t>
            </a:r>
            <a:endParaRPr lang="zh-CN" altLang="en-US" sz="5400" dirty="0"/>
          </a:p>
        </p:txBody>
      </p:sp>
    </p:spTree>
    <p:extLst>
      <p:ext uri="{BB962C8B-B14F-4D97-AF65-F5344CB8AC3E}">
        <p14:creationId xmlns:p14="http://schemas.microsoft.com/office/powerpoint/2010/main" val="914691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smtClean="0"/>
              <a:t>概述</a:t>
            </a:r>
            <a:endParaRPr lang="zh-CN" altLang="en-US" b="1" dirty="0"/>
          </a:p>
        </p:txBody>
      </p:sp>
      <p:sp>
        <p:nvSpPr>
          <p:cNvPr id="3" name="内容占位符 2"/>
          <p:cNvSpPr>
            <a:spLocks noGrp="1"/>
          </p:cNvSpPr>
          <p:nvPr>
            <p:ph sz="quarter" idx="1"/>
          </p:nvPr>
        </p:nvSpPr>
        <p:spPr>
          <a:xfrm>
            <a:off x="457200" y="1600200"/>
            <a:ext cx="8003232" cy="4873752"/>
          </a:xfrm>
        </p:spPr>
        <p:txBody>
          <a:bodyPr/>
          <a:lstStyle/>
          <a:p>
            <a:pPr>
              <a:lnSpc>
                <a:spcPct val="150000"/>
              </a:lnSpc>
            </a:pPr>
            <a:r>
              <a:rPr lang="zh-CN" altLang="zh-CN" b="1" dirty="0"/>
              <a:t>腹膜炎是由</a:t>
            </a:r>
            <a:r>
              <a:rPr lang="zh-CN" altLang="zh-CN" b="1" dirty="0">
                <a:solidFill>
                  <a:srgbClr val="FF0000"/>
                </a:solidFill>
              </a:rPr>
              <a:t>细菌感染或化学物质刺激</a:t>
            </a:r>
            <a:r>
              <a:rPr lang="zh-CN" altLang="zh-CN" b="1" dirty="0"/>
              <a:t>所引起的腹膜炎症</a:t>
            </a:r>
            <a:r>
              <a:rPr lang="zh-CN" altLang="zh-CN" b="1" dirty="0" smtClean="0"/>
              <a:t>。</a:t>
            </a:r>
            <a:endParaRPr lang="en-US" altLang="zh-CN" b="1" dirty="0" smtClean="0"/>
          </a:p>
          <a:p>
            <a:pPr>
              <a:lnSpc>
                <a:spcPct val="150000"/>
              </a:lnSpc>
            </a:pPr>
            <a:r>
              <a:rPr lang="zh-CN" altLang="zh-CN" b="1" dirty="0" smtClean="0"/>
              <a:t>根据</a:t>
            </a:r>
            <a:r>
              <a:rPr lang="zh-CN" altLang="zh-CN" b="1" dirty="0"/>
              <a:t>临床表现分为急性腹膜炎和慢性腹膜炎</a:t>
            </a:r>
            <a:r>
              <a:rPr lang="zh-CN" altLang="zh-CN" b="1" dirty="0" smtClean="0"/>
              <a:t>；</a:t>
            </a:r>
            <a:endParaRPr lang="en-US" altLang="zh-CN" b="1" dirty="0" smtClean="0"/>
          </a:p>
          <a:p>
            <a:pPr>
              <a:lnSpc>
                <a:spcPct val="150000"/>
              </a:lnSpc>
            </a:pPr>
            <a:r>
              <a:rPr lang="zh-CN" altLang="zh-CN" b="1" dirty="0" smtClean="0"/>
              <a:t>根据</a:t>
            </a:r>
            <a:r>
              <a:rPr lang="zh-CN" altLang="zh-CN" b="1" dirty="0"/>
              <a:t>腹膜内有无感染病灶分为原发性腹膜炎和继发性腹膜炎</a:t>
            </a:r>
            <a:r>
              <a:rPr lang="zh-CN" altLang="zh-CN" b="1" dirty="0" smtClean="0"/>
              <a:t>；</a:t>
            </a:r>
            <a:endParaRPr lang="en-US" altLang="zh-CN" b="1" dirty="0" smtClean="0"/>
          </a:p>
          <a:p>
            <a:pPr>
              <a:lnSpc>
                <a:spcPct val="150000"/>
              </a:lnSpc>
            </a:pPr>
            <a:r>
              <a:rPr lang="zh-CN" altLang="zh-CN" b="1" dirty="0" smtClean="0"/>
              <a:t>根据</a:t>
            </a:r>
            <a:r>
              <a:rPr lang="zh-CN" altLang="zh-CN" b="1" dirty="0"/>
              <a:t>病因分为细菌性腹膜炎和非细菌性腹膜炎</a:t>
            </a:r>
            <a:r>
              <a:rPr lang="zh-CN" altLang="zh-CN" b="1" dirty="0" smtClean="0"/>
              <a:t>；</a:t>
            </a:r>
            <a:endParaRPr lang="en-US" altLang="zh-CN" b="1" dirty="0" smtClean="0"/>
          </a:p>
          <a:p>
            <a:pPr>
              <a:lnSpc>
                <a:spcPct val="150000"/>
              </a:lnSpc>
            </a:pPr>
            <a:r>
              <a:rPr lang="zh-CN" altLang="zh-CN" b="1" dirty="0" smtClean="0"/>
              <a:t>根据</a:t>
            </a:r>
            <a:r>
              <a:rPr lang="zh-CN" altLang="zh-CN" b="1" dirty="0"/>
              <a:t>炎症的范围或程度又分为局限性腹膜炎和弥漫性腹膜炎</a:t>
            </a:r>
            <a:r>
              <a:rPr lang="zh-CN" altLang="zh-CN" b="1" dirty="0" smtClean="0"/>
              <a:t>。</a:t>
            </a:r>
            <a:endParaRPr lang="en-US" altLang="zh-CN" b="1" dirty="0" smtClean="0"/>
          </a:p>
          <a:p>
            <a:pPr>
              <a:lnSpc>
                <a:spcPct val="150000"/>
              </a:lnSpc>
            </a:pPr>
            <a:r>
              <a:rPr lang="zh-CN" altLang="zh-CN" b="1" dirty="0" smtClean="0"/>
              <a:t>犬</a:t>
            </a:r>
            <a:r>
              <a:rPr lang="zh-CN" altLang="zh-CN" b="1" dirty="0"/>
              <a:t>多为继发性腹膜炎。</a:t>
            </a:r>
            <a:endParaRPr lang="zh-CN" altLang="en-US" b="1" dirty="0"/>
          </a:p>
        </p:txBody>
      </p:sp>
    </p:spTree>
    <p:extLst>
      <p:ext uri="{BB962C8B-B14F-4D97-AF65-F5344CB8AC3E}">
        <p14:creationId xmlns:p14="http://schemas.microsoft.com/office/powerpoint/2010/main" val="2195291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病因</a:t>
            </a:r>
            <a:endParaRPr lang="zh-CN" altLang="en-US" dirty="0"/>
          </a:p>
        </p:txBody>
      </p:sp>
      <p:sp>
        <p:nvSpPr>
          <p:cNvPr id="3" name="内容占位符 2"/>
          <p:cNvSpPr>
            <a:spLocks noGrp="1"/>
          </p:cNvSpPr>
          <p:nvPr>
            <p:ph sz="quarter" idx="1"/>
          </p:nvPr>
        </p:nvSpPr>
        <p:spPr>
          <a:xfrm>
            <a:off x="457200" y="1600200"/>
            <a:ext cx="8003232" cy="4873752"/>
          </a:xfrm>
        </p:spPr>
        <p:txBody>
          <a:bodyPr>
            <a:normAutofit/>
          </a:bodyPr>
          <a:lstStyle/>
          <a:p>
            <a:r>
              <a:rPr lang="zh-CN" altLang="zh-CN" b="1" dirty="0"/>
              <a:t> </a:t>
            </a:r>
            <a:r>
              <a:rPr lang="en-US" altLang="zh-CN" b="1" dirty="0">
                <a:solidFill>
                  <a:srgbClr val="FF0000"/>
                </a:solidFill>
              </a:rPr>
              <a:t>1</a:t>
            </a:r>
            <a:r>
              <a:rPr lang="zh-CN" altLang="zh-CN" b="1" dirty="0">
                <a:solidFill>
                  <a:srgbClr val="FF0000"/>
                </a:solidFill>
              </a:rPr>
              <a:t>．急性腹膜炎</a:t>
            </a:r>
            <a:r>
              <a:rPr lang="en-US" altLang="zh-CN" b="1" dirty="0">
                <a:solidFill>
                  <a:srgbClr val="FF0000"/>
                </a:solidFill>
              </a:rPr>
              <a:t>  </a:t>
            </a:r>
            <a:r>
              <a:rPr lang="zh-CN" altLang="zh-CN" b="1" dirty="0"/>
              <a:t>主要继发于下列疾病。</a:t>
            </a:r>
          </a:p>
          <a:p>
            <a:r>
              <a:rPr lang="en-US" altLang="zh-CN" b="1" dirty="0"/>
              <a:t>    </a:t>
            </a:r>
            <a:r>
              <a:rPr lang="en-US" altLang="zh-CN" b="1" dirty="0">
                <a:solidFill>
                  <a:srgbClr val="0E0ED8"/>
                </a:solidFill>
              </a:rPr>
              <a:t>(1)</a:t>
            </a:r>
            <a:r>
              <a:rPr lang="zh-CN" altLang="zh-CN" b="1" dirty="0">
                <a:solidFill>
                  <a:srgbClr val="0E0ED8"/>
                </a:solidFill>
              </a:rPr>
              <a:t>消化道穿孔：</a:t>
            </a:r>
            <a:r>
              <a:rPr lang="zh-CN" altLang="zh-CN" b="1" dirty="0"/>
              <a:t>如消化道的异物、肠套叠及肠梗阻等时，由于肠破裂，消化道内容物漏入腹腔，使腹膜受到刺激和感染。</a:t>
            </a:r>
          </a:p>
          <a:p>
            <a:r>
              <a:rPr lang="en-US" altLang="zh-CN" b="1" dirty="0"/>
              <a:t>    </a:t>
            </a:r>
            <a:r>
              <a:rPr lang="en-US" altLang="zh-CN" b="1" dirty="0">
                <a:solidFill>
                  <a:srgbClr val="0E0ED8"/>
                </a:solidFill>
              </a:rPr>
              <a:t>(2) </a:t>
            </a:r>
            <a:r>
              <a:rPr lang="zh-CN" altLang="zh-CN" b="1" dirty="0">
                <a:solidFill>
                  <a:srgbClr val="0E0ED8"/>
                </a:solidFill>
              </a:rPr>
              <a:t>膀胱穿孔：</a:t>
            </a:r>
            <a:r>
              <a:rPr lang="zh-CN" altLang="zh-CN" b="1" dirty="0"/>
              <a:t>主要发生于插入导尿管失误或尿道阻塞使膀胱破裂，尿液刺激腹膜。</a:t>
            </a:r>
          </a:p>
          <a:p>
            <a:r>
              <a:rPr lang="en-US" altLang="zh-CN" b="1" dirty="0">
                <a:solidFill>
                  <a:srgbClr val="0E0ED8"/>
                </a:solidFill>
              </a:rPr>
              <a:t>    (3)</a:t>
            </a:r>
            <a:r>
              <a:rPr lang="zh-CN" altLang="zh-CN" b="1" dirty="0">
                <a:solidFill>
                  <a:srgbClr val="0E0ED8"/>
                </a:solidFill>
              </a:rPr>
              <a:t>生殖器穿孔：</a:t>
            </a:r>
            <a:r>
              <a:rPr lang="zh-CN" altLang="zh-CN" b="1" dirty="0"/>
              <a:t>常见于子宫蓄脓及子宫扭转等。</a:t>
            </a:r>
          </a:p>
          <a:p>
            <a:r>
              <a:rPr lang="en-US" altLang="zh-CN" b="1" dirty="0">
                <a:solidFill>
                  <a:srgbClr val="0E0ED8"/>
                </a:solidFill>
              </a:rPr>
              <a:t>    (4)</a:t>
            </a:r>
            <a:r>
              <a:rPr lang="zh-CN" altLang="zh-CN" b="1" dirty="0">
                <a:solidFill>
                  <a:srgbClr val="0E0ED8"/>
                </a:solidFill>
              </a:rPr>
              <a:t>腹壁穿透创、腹部挫伤、腹部外科手术感染</a:t>
            </a:r>
            <a:r>
              <a:rPr lang="zh-CN" altLang="zh-CN" b="1" dirty="0"/>
              <a:t>、脏器与腹膜粘连以及肿瘤破裂或腹腔内注入刺激性药物等。</a:t>
            </a:r>
          </a:p>
          <a:p>
            <a:r>
              <a:rPr lang="en-US" altLang="zh-CN" b="1" dirty="0"/>
              <a:t>    </a:t>
            </a:r>
            <a:r>
              <a:rPr lang="en-US" altLang="zh-CN" b="1" dirty="0">
                <a:solidFill>
                  <a:srgbClr val="FF0000"/>
                </a:solidFill>
              </a:rPr>
              <a:t>2</a:t>
            </a:r>
            <a:r>
              <a:rPr lang="zh-CN" altLang="zh-CN" b="1" dirty="0">
                <a:solidFill>
                  <a:srgbClr val="FF0000"/>
                </a:solidFill>
              </a:rPr>
              <a:t>．慢性腹膜炎</a:t>
            </a:r>
            <a:r>
              <a:rPr lang="en-US" altLang="zh-CN" b="1" dirty="0">
                <a:solidFill>
                  <a:srgbClr val="FF0000"/>
                </a:solidFill>
              </a:rPr>
              <a:t>  </a:t>
            </a:r>
            <a:r>
              <a:rPr lang="zh-CN" altLang="zh-CN" b="1" dirty="0"/>
              <a:t>多发生于腹腔脏器炎症的扩散或急性腹膜炎的持续发展，逐步转为慢性弥漫性腹膜炎。</a:t>
            </a:r>
          </a:p>
        </p:txBody>
      </p:sp>
    </p:spTree>
    <p:extLst>
      <p:ext uri="{BB962C8B-B14F-4D97-AF65-F5344CB8AC3E}">
        <p14:creationId xmlns:p14="http://schemas.microsoft.com/office/powerpoint/2010/main" val="2862095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症状</a:t>
            </a:r>
            <a:endParaRPr lang="zh-CN" altLang="en-US" dirty="0"/>
          </a:p>
        </p:txBody>
      </p:sp>
      <p:sp>
        <p:nvSpPr>
          <p:cNvPr id="3" name="内容占位符 2"/>
          <p:cNvSpPr>
            <a:spLocks noGrp="1"/>
          </p:cNvSpPr>
          <p:nvPr>
            <p:ph sz="quarter" idx="1"/>
          </p:nvPr>
        </p:nvSpPr>
        <p:spPr>
          <a:xfrm>
            <a:off x="457200" y="1600200"/>
            <a:ext cx="8075240" cy="5141168"/>
          </a:xfrm>
        </p:spPr>
        <p:txBody>
          <a:bodyPr>
            <a:normAutofit fontScale="92500" lnSpcReduction="10000"/>
          </a:bodyPr>
          <a:lstStyle/>
          <a:p>
            <a:pPr>
              <a:lnSpc>
                <a:spcPct val="150000"/>
              </a:lnSpc>
            </a:pPr>
            <a:r>
              <a:rPr lang="en-US" altLang="zh-CN" b="1" dirty="0">
                <a:solidFill>
                  <a:srgbClr val="FF0000"/>
                </a:solidFill>
              </a:rPr>
              <a:t> 1</a:t>
            </a:r>
            <a:r>
              <a:rPr lang="zh-CN" altLang="zh-CN" b="1" dirty="0">
                <a:solidFill>
                  <a:srgbClr val="FF0000"/>
                </a:solidFill>
              </a:rPr>
              <a:t>．急性腹膜炎</a:t>
            </a:r>
            <a:r>
              <a:rPr lang="en-US" altLang="zh-CN" b="1" dirty="0">
                <a:solidFill>
                  <a:srgbClr val="FF0000"/>
                </a:solidFill>
              </a:rPr>
              <a:t>  </a:t>
            </a:r>
            <a:r>
              <a:rPr lang="zh-CN" altLang="zh-CN" b="1" dirty="0"/>
              <a:t>主要表现剧烈的持续性腹痛，体温升高。呈弓背姿势，精神沉郁，食欲不振，反射性呕吐，呈胸式呼吸。触诊腹壁紧张卷缩，压痛明显处有温热感。腹腔积液时，下腹部向两侧对称性膨大，叩诊呈水平浊音，浊音区上方呈鼓音。</a:t>
            </a:r>
          </a:p>
          <a:p>
            <a:pPr>
              <a:lnSpc>
                <a:spcPct val="150000"/>
              </a:lnSpc>
            </a:pPr>
            <a:r>
              <a:rPr lang="en-US" altLang="zh-CN" b="1" dirty="0">
                <a:solidFill>
                  <a:srgbClr val="FF0000"/>
                </a:solidFill>
              </a:rPr>
              <a:t>    2</a:t>
            </a:r>
            <a:r>
              <a:rPr lang="zh-CN" altLang="zh-CN" b="1" dirty="0">
                <a:solidFill>
                  <a:srgbClr val="FF0000"/>
                </a:solidFill>
              </a:rPr>
              <a:t>．慢性腹膜炎</a:t>
            </a:r>
            <a:r>
              <a:rPr lang="en-US" altLang="zh-CN" b="1" dirty="0">
                <a:solidFill>
                  <a:srgbClr val="FF0000"/>
                </a:solidFill>
              </a:rPr>
              <a:t>  </a:t>
            </a:r>
            <a:r>
              <a:rPr lang="zh-CN" altLang="zh-CN" b="1" dirty="0"/>
              <a:t>常发生肠管粘连妨碍肠蠕动，表现消化不良和腹痛。</a:t>
            </a:r>
          </a:p>
          <a:p>
            <a:pPr>
              <a:lnSpc>
                <a:spcPct val="150000"/>
              </a:lnSpc>
            </a:pPr>
            <a:r>
              <a:rPr lang="en-US" altLang="zh-CN" b="1" dirty="0"/>
              <a:t>X</a:t>
            </a:r>
            <a:r>
              <a:rPr lang="zh-CN" altLang="zh-CN" b="1" dirty="0"/>
              <a:t>线检查以腹部呈毛玻璃样、腹腔内阴影消失为特征。腹水中可见中性粒细胞和巨噬细胞</a:t>
            </a:r>
            <a:r>
              <a:rPr lang="en-US" altLang="zh-CN" b="1" dirty="0"/>
              <a:t> (</a:t>
            </a:r>
            <a:r>
              <a:rPr lang="zh-CN" altLang="zh-CN" b="1" dirty="0"/>
              <a:t>但初期不易发现</a:t>
            </a:r>
            <a:r>
              <a:rPr lang="en-US" altLang="zh-CN" b="1" dirty="0"/>
              <a:t>)</a:t>
            </a:r>
            <a:r>
              <a:rPr lang="zh-CN" altLang="zh-CN" b="1" dirty="0"/>
              <a:t>等。因此腹膜腔穿刺液的理化检查和细胞学检查对腹膜炎和腹腔积水的鉴别诊断具有重要意义。</a:t>
            </a:r>
            <a:endParaRPr lang="zh-CN" altLang="en-US" b="1" dirty="0"/>
          </a:p>
        </p:txBody>
      </p:sp>
    </p:spTree>
    <p:extLst>
      <p:ext uri="{BB962C8B-B14F-4D97-AF65-F5344CB8AC3E}">
        <p14:creationId xmlns:p14="http://schemas.microsoft.com/office/powerpoint/2010/main" val="3915637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dirty="0"/>
              <a:t>渗出液与漏出液的鉴别</a:t>
            </a:r>
            <a:endParaRPr lang="zh-CN" altLang="en-US" dirty="0"/>
          </a:p>
        </p:txBody>
      </p:sp>
      <p:sp>
        <p:nvSpPr>
          <p:cNvPr id="3" name="内容占位符 2"/>
          <p:cNvSpPr>
            <a:spLocks noGrp="1"/>
          </p:cNvSpPr>
          <p:nvPr>
            <p:ph sz="quarter" idx="1"/>
          </p:nvPr>
        </p:nvSpPr>
        <p:spPr/>
        <p:txBody>
          <a:bodyPr/>
          <a:lstStyle/>
          <a:p>
            <a:endParaRPr lang="zh-CN" altLang="en-US"/>
          </a:p>
        </p:txBody>
      </p:sp>
      <p:pic>
        <p:nvPicPr>
          <p:cNvPr id="4" name="图片 3" descr="QQ图片20130627154228"/>
          <p:cNvPicPr/>
          <p:nvPr/>
        </p:nvPicPr>
        <p:blipFill rotWithShape="1">
          <a:blip r:embed="rId2">
            <a:extLst>
              <a:ext uri="{28A0092B-C50C-407E-A947-70E740481C1C}">
                <a14:useLocalDpi xmlns:a14="http://schemas.microsoft.com/office/drawing/2010/main" val="0"/>
              </a:ext>
            </a:extLst>
          </a:blip>
          <a:srcRect t="6182"/>
          <a:stretch/>
        </p:blipFill>
        <p:spPr bwMode="auto">
          <a:xfrm>
            <a:off x="683568" y="1412776"/>
            <a:ext cx="7776864" cy="532859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77684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治疗</a:t>
            </a:r>
            <a:endParaRPr lang="zh-CN" altLang="en-US" dirty="0"/>
          </a:p>
        </p:txBody>
      </p:sp>
      <p:sp>
        <p:nvSpPr>
          <p:cNvPr id="3" name="内容占位符 2"/>
          <p:cNvSpPr>
            <a:spLocks noGrp="1"/>
          </p:cNvSpPr>
          <p:nvPr>
            <p:ph sz="quarter" idx="1"/>
          </p:nvPr>
        </p:nvSpPr>
        <p:spPr>
          <a:xfrm>
            <a:off x="457200" y="1600200"/>
            <a:ext cx="7931224" cy="4873752"/>
          </a:xfrm>
        </p:spPr>
        <p:txBody>
          <a:bodyPr/>
          <a:lstStyle/>
          <a:p>
            <a:pPr>
              <a:lnSpc>
                <a:spcPct val="150000"/>
              </a:lnSpc>
            </a:pPr>
            <a:r>
              <a:rPr lang="zh-CN" altLang="zh-CN" b="1" dirty="0">
                <a:solidFill>
                  <a:srgbClr val="FF0000"/>
                </a:solidFill>
              </a:rPr>
              <a:t> </a:t>
            </a:r>
            <a:r>
              <a:rPr lang="en-US" altLang="zh-CN" b="1" dirty="0">
                <a:solidFill>
                  <a:srgbClr val="FF0000"/>
                </a:solidFill>
              </a:rPr>
              <a:t>1</a:t>
            </a:r>
            <a:r>
              <a:rPr lang="zh-CN" altLang="zh-CN" b="1" dirty="0">
                <a:solidFill>
                  <a:srgbClr val="FF0000"/>
                </a:solidFill>
              </a:rPr>
              <a:t>．应用抗菌药物控制感染及抗休克</a:t>
            </a:r>
            <a:r>
              <a:rPr lang="en-US" altLang="zh-CN" b="1" dirty="0">
                <a:solidFill>
                  <a:srgbClr val="FF0000"/>
                </a:solidFill>
              </a:rPr>
              <a:t>  </a:t>
            </a:r>
            <a:r>
              <a:rPr lang="zh-CN" altLang="zh-CN" b="1" dirty="0"/>
              <a:t>常用抗菌药物主要有氨卡青霉素、头孢菌素、罗红霉素、氟喹诺酮类等。对于休克病犬，要改善循环，纠正脱水，用林格氏液</a:t>
            </a:r>
            <a:r>
              <a:rPr lang="en-US" altLang="zh-CN" b="1" dirty="0"/>
              <a:t>100~500mL</a:t>
            </a:r>
            <a:r>
              <a:rPr lang="zh-CN" altLang="zh-CN" b="1" dirty="0"/>
              <a:t>、地塞米松</a:t>
            </a:r>
            <a:r>
              <a:rPr lang="en-US" altLang="zh-CN" b="1" dirty="0"/>
              <a:t>2~10mg</a:t>
            </a:r>
            <a:r>
              <a:rPr lang="zh-CN" altLang="zh-CN" b="1" dirty="0"/>
              <a:t>、先锋霉素</a:t>
            </a:r>
            <a:r>
              <a:rPr lang="en-US" altLang="zh-CN" b="1" dirty="0"/>
              <a:t>200~2000mg </a:t>
            </a:r>
            <a:r>
              <a:rPr lang="zh-CN" altLang="zh-CN" b="1" dirty="0"/>
              <a:t>静脉滴注，每日</a:t>
            </a:r>
            <a:r>
              <a:rPr lang="en-US" altLang="zh-CN" b="1" dirty="0"/>
              <a:t>1</a:t>
            </a:r>
            <a:r>
              <a:rPr lang="zh-CN" altLang="zh-CN" b="1" dirty="0"/>
              <a:t>次。</a:t>
            </a:r>
          </a:p>
          <a:p>
            <a:pPr>
              <a:lnSpc>
                <a:spcPct val="150000"/>
              </a:lnSpc>
            </a:pPr>
            <a:r>
              <a:rPr lang="en-US" altLang="zh-CN" b="1" dirty="0">
                <a:solidFill>
                  <a:srgbClr val="FF0000"/>
                </a:solidFill>
              </a:rPr>
              <a:t>    2</a:t>
            </a:r>
            <a:r>
              <a:rPr lang="zh-CN" altLang="zh-CN" b="1" dirty="0">
                <a:solidFill>
                  <a:srgbClr val="FF0000"/>
                </a:solidFill>
              </a:rPr>
              <a:t>．穿刺放液</a:t>
            </a:r>
            <a:r>
              <a:rPr lang="en-US" altLang="zh-CN" b="1" dirty="0">
                <a:solidFill>
                  <a:srgbClr val="FF0000"/>
                </a:solidFill>
              </a:rPr>
              <a:t>  </a:t>
            </a:r>
            <a:r>
              <a:rPr lang="zh-CN" altLang="zh-CN" b="1" dirty="0"/>
              <a:t>腹腔内渗出液过多，要及时穿刺放液，同时注入</a:t>
            </a:r>
            <a:r>
              <a:rPr lang="en-US" altLang="zh-CN" b="1" dirty="0"/>
              <a:t>0.25%</a:t>
            </a:r>
            <a:r>
              <a:rPr lang="zh-CN" altLang="zh-CN" b="1" dirty="0"/>
              <a:t>的普鲁卡因青霉素</a:t>
            </a:r>
            <a:r>
              <a:rPr lang="en-US" altLang="zh-CN" b="1" dirty="0"/>
              <a:t>10mL</a:t>
            </a:r>
            <a:r>
              <a:rPr lang="zh-CN" altLang="zh-CN" b="1" dirty="0"/>
              <a:t>。</a:t>
            </a:r>
          </a:p>
          <a:p>
            <a:endParaRPr lang="zh-CN" altLang="en-US" dirty="0"/>
          </a:p>
        </p:txBody>
      </p:sp>
    </p:spTree>
    <p:extLst>
      <p:ext uri="{BB962C8B-B14F-4D97-AF65-F5344CB8AC3E}">
        <p14:creationId xmlns:p14="http://schemas.microsoft.com/office/powerpoint/2010/main" val="1690984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治疗</a:t>
            </a:r>
            <a:endParaRPr lang="zh-CN" altLang="en-US" dirty="0"/>
          </a:p>
        </p:txBody>
      </p:sp>
      <p:sp>
        <p:nvSpPr>
          <p:cNvPr id="3" name="内容占位符 2"/>
          <p:cNvSpPr>
            <a:spLocks noGrp="1"/>
          </p:cNvSpPr>
          <p:nvPr>
            <p:ph sz="quarter" idx="1"/>
          </p:nvPr>
        </p:nvSpPr>
        <p:spPr>
          <a:xfrm>
            <a:off x="457200" y="1600200"/>
            <a:ext cx="8147248" cy="4873752"/>
          </a:xfrm>
        </p:spPr>
        <p:txBody>
          <a:bodyPr>
            <a:normAutofit/>
          </a:bodyPr>
          <a:lstStyle/>
          <a:p>
            <a:pPr>
              <a:lnSpc>
                <a:spcPct val="150000"/>
              </a:lnSpc>
            </a:pPr>
            <a:r>
              <a:rPr lang="en-US" altLang="zh-CN" b="1" dirty="0"/>
              <a:t> </a:t>
            </a:r>
            <a:r>
              <a:rPr lang="en-US" altLang="zh-CN" b="1" dirty="0">
                <a:solidFill>
                  <a:srgbClr val="FF0000"/>
                </a:solidFill>
              </a:rPr>
              <a:t>3</a:t>
            </a:r>
            <a:r>
              <a:rPr lang="zh-CN" altLang="zh-CN" b="1" dirty="0">
                <a:solidFill>
                  <a:srgbClr val="FF0000"/>
                </a:solidFill>
              </a:rPr>
              <a:t>．制止渗出</a:t>
            </a:r>
            <a:r>
              <a:rPr lang="en-US" altLang="zh-CN" b="1" dirty="0">
                <a:solidFill>
                  <a:srgbClr val="FF0000"/>
                </a:solidFill>
              </a:rPr>
              <a:t>  </a:t>
            </a:r>
            <a:r>
              <a:rPr lang="en-US" altLang="zh-CN" b="1" dirty="0"/>
              <a:t>l0%</a:t>
            </a:r>
            <a:r>
              <a:rPr lang="zh-CN" altLang="zh-CN" b="1" dirty="0"/>
              <a:t>葡萄糖酸钙溶液</a:t>
            </a:r>
            <a:r>
              <a:rPr lang="en-US" altLang="zh-CN" b="1" dirty="0"/>
              <a:t>5~40mL</a:t>
            </a:r>
            <a:r>
              <a:rPr lang="zh-CN" altLang="zh-CN" b="1" dirty="0"/>
              <a:t>、维生素</a:t>
            </a:r>
            <a:r>
              <a:rPr lang="en-US" altLang="zh-CN" b="1" dirty="0"/>
              <a:t>C</a:t>
            </a:r>
            <a:r>
              <a:rPr lang="zh-CN" altLang="zh-CN" b="1" dirty="0"/>
              <a:t>加入高渗糖溶液中静脉注射。</a:t>
            </a:r>
          </a:p>
          <a:p>
            <a:pPr>
              <a:lnSpc>
                <a:spcPct val="150000"/>
              </a:lnSpc>
            </a:pPr>
            <a:r>
              <a:rPr lang="en-US" altLang="zh-CN" b="1" dirty="0">
                <a:solidFill>
                  <a:srgbClr val="FF0000"/>
                </a:solidFill>
              </a:rPr>
              <a:t>    4</a:t>
            </a:r>
            <a:r>
              <a:rPr lang="zh-CN" altLang="zh-CN" b="1" dirty="0">
                <a:solidFill>
                  <a:srgbClr val="FF0000"/>
                </a:solidFill>
              </a:rPr>
              <a:t>．中药利水</a:t>
            </a:r>
            <a:r>
              <a:rPr lang="en-US" altLang="zh-CN" b="1" dirty="0">
                <a:solidFill>
                  <a:srgbClr val="FF0000"/>
                </a:solidFill>
              </a:rPr>
              <a:t>  </a:t>
            </a:r>
            <a:r>
              <a:rPr lang="zh-CN" altLang="zh-CN" b="1" dirty="0"/>
              <a:t>可参考腹腔积水的治疗，应用大腹皮</a:t>
            </a:r>
            <a:r>
              <a:rPr lang="en-US" altLang="zh-CN" b="1" dirty="0"/>
              <a:t>25g</a:t>
            </a:r>
            <a:r>
              <a:rPr lang="zh-CN" altLang="zh-CN" b="1" dirty="0"/>
              <a:t>、桑百皮</a:t>
            </a:r>
            <a:r>
              <a:rPr lang="en-US" altLang="zh-CN" b="1" dirty="0"/>
              <a:t>20g</a:t>
            </a:r>
            <a:r>
              <a:rPr lang="zh-CN" altLang="zh-CN" b="1" dirty="0"/>
              <a:t>、陈皮</a:t>
            </a:r>
            <a:r>
              <a:rPr lang="en-US" altLang="zh-CN" b="1" dirty="0"/>
              <a:t>l0g</a:t>
            </a:r>
            <a:r>
              <a:rPr lang="zh-CN" altLang="zh-CN" b="1" dirty="0"/>
              <a:t>、茯苓</a:t>
            </a:r>
            <a:r>
              <a:rPr lang="en-US" altLang="zh-CN" b="1" dirty="0"/>
              <a:t>20g</a:t>
            </a:r>
            <a:r>
              <a:rPr lang="zh-CN" altLang="zh-CN" b="1" dirty="0"/>
              <a:t>、白术</a:t>
            </a:r>
            <a:r>
              <a:rPr lang="en-US" altLang="zh-CN" b="1" dirty="0"/>
              <a:t>20g</a:t>
            </a:r>
            <a:r>
              <a:rPr lang="zh-CN" altLang="zh-CN" b="1" dirty="0"/>
              <a:t>、葶苈子</a:t>
            </a:r>
            <a:r>
              <a:rPr lang="en-US" altLang="zh-CN" b="1" dirty="0"/>
              <a:t>25g</a:t>
            </a:r>
            <a:r>
              <a:rPr lang="zh-CN" altLang="zh-CN" b="1" dirty="0"/>
              <a:t>，水煎取汁，犬按每千克体重</a:t>
            </a:r>
            <a:r>
              <a:rPr lang="en-US" altLang="zh-CN" b="1" dirty="0"/>
              <a:t>2mL</a:t>
            </a:r>
            <a:r>
              <a:rPr lang="zh-CN" altLang="zh-CN" b="1" dirty="0"/>
              <a:t>，直肠深部灌人，</a:t>
            </a:r>
            <a:r>
              <a:rPr lang="en-US" altLang="zh-CN" b="1" dirty="0"/>
              <a:t>1</a:t>
            </a:r>
            <a:r>
              <a:rPr lang="zh-CN" altLang="zh-CN" b="1" dirty="0"/>
              <a:t>次</a:t>
            </a:r>
            <a:r>
              <a:rPr lang="en-US" altLang="zh-CN" b="1" dirty="0"/>
              <a:t>/d</a:t>
            </a:r>
            <a:r>
              <a:rPr lang="zh-CN" altLang="zh-CN" b="1" dirty="0"/>
              <a:t>。</a:t>
            </a:r>
          </a:p>
          <a:p>
            <a:pPr>
              <a:lnSpc>
                <a:spcPct val="150000"/>
              </a:lnSpc>
            </a:pPr>
            <a:r>
              <a:rPr lang="en-US" altLang="zh-CN" b="1" dirty="0">
                <a:solidFill>
                  <a:srgbClr val="FF0000"/>
                </a:solidFill>
              </a:rPr>
              <a:t>    5</a:t>
            </a:r>
            <a:r>
              <a:rPr lang="zh-CN" altLang="zh-CN" b="1" dirty="0">
                <a:solidFill>
                  <a:srgbClr val="FF0000"/>
                </a:solidFill>
              </a:rPr>
              <a:t>．对因治疗</a:t>
            </a:r>
            <a:r>
              <a:rPr lang="en-US" altLang="zh-CN" b="1" dirty="0">
                <a:solidFill>
                  <a:srgbClr val="FF0000"/>
                </a:solidFill>
              </a:rPr>
              <a:t>  </a:t>
            </a:r>
            <a:r>
              <a:rPr lang="zh-CN" altLang="zh-CN" b="1" dirty="0"/>
              <a:t>对腹腔脏器穿孔、粘连及破裂的，行剖腹修复术。腹腔装置清洗导管，术后每日清洗。无并发感染时，可于第</a:t>
            </a:r>
            <a:r>
              <a:rPr lang="en-US" altLang="zh-CN" b="1" dirty="0"/>
              <a:t>7</a:t>
            </a:r>
            <a:r>
              <a:rPr lang="zh-CN" altLang="zh-CN" b="1" dirty="0"/>
              <a:t>天拆除清洗导管。</a:t>
            </a:r>
            <a:endParaRPr lang="zh-CN" altLang="en-US" b="1" dirty="0"/>
          </a:p>
        </p:txBody>
      </p:sp>
    </p:spTree>
    <p:extLst>
      <p:ext uri="{BB962C8B-B14F-4D97-AF65-F5344CB8AC3E}">
        <p14:creationId xmlns:p14="http://schemas.microsoft.com/office/powerpoint/2010/main" val="336103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3477166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604</Words>
  <Application>Microsoft Office PowerPoint</Application>
  <PresentationFormat>全屏显示(4:3)</PresentationFormat>
  <Paragraphs>31</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凸显</vt:lpstr>
      <vt:lpstr>项目四 犬猫常见内科疾病的防治</vt:lpstr>
      <vt:lpstr>腹 膜 炎</vt:lpstr>
      <vt:lpstr>概述</vt:lpstr>
      <vt:lpstr>病因</vt:lpstr>
      <vt:lpstr>症状</vt:lpstr>
      <vt:lpstr>渗出液与漏出液的鉴别</vt:lpstr>
      <vt:lpstr>治疗</vt:lpstr>
      <vt:lpstr>治疗</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项目四 犬猫常见内科疾病的防治</dc:title>
  <dc:creator>丁晓</dc:creator>
  <cp:lastModifiedBy>丁晓</cp:lastModifiedBy>
  <cp:revision>1</cp:revision>
  <dcterms:created xsi:type="dcterms:W3CDTF">2021-01-28T05:16:29Z</dcterms:created>
  <dcterms:modified xsi:type="dcterms:W3CDTF">2021-01-28T05:16:58Z</dcterms:modified>
</cp:coreProperties>
</file>