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0958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119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733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595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8121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10529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55076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220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94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399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40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93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91680" y="980728"/>
            <a:ext cx="7128792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4400" noProof="1" smtClean="0">
                <a:latin typeface="Times New Roman" panose="02020603050405020304" pitchFamily="2" charset="0"/>
              </a:rPr>
              <a:t/>
            </a:r>
            <a:br>
              <a:rPr lang="en-US" altLang="zh-CN" sz="4400" noProof="1" smtClean="0">
                <a:latin typeface="Times New Roman" panose="02020603050405020304" pitchFamily="2" charset="0"/>
              </a:rPr>
            </a:br>
            <a:r>
              <a:rPr lang="zh-CN" altLang="zh-CN" sz="4400" dirty="0"/>
              <a:t>项目二</a:t>
            </a:r>
            <a:r>
              <a:rPr lang="en-US" altLang="zh-CN" sz="4400" dirty="0"/>
              <a:t>  </a:t>
            </a:r>
            <a:r>
              <a:rPr lang="zh-CN" altLang="zh-CN" sz="4400" dirty="0"/>
              <a:t>犬猫常见</a:t>
            </a:r>
            <a:r>
              <a:rPr lang="zh-CN" altLang="zh-CN" sz="4400" dirty="0" smtClean="0"/>
              <a:t>传染病</a:t>
            </a:r>
            <a:r>
              <a:rPr lang="zh-CN" altLang="en-US" sz="4400" dirty="0" smtClean="0"/>
              <a:t>的防治</a:t>
            </a:r>
            <a:r>
              <a:rPr lang="en-US" altLang="zh-CN" sz="4400" noProof="1">
                <a:latin typeface="Times New Roman" panose="02020603050405020304" pitchFamily="2" charset="0"/>
              </a:rPr>
              <a:t/>
            </a:r>
            <a:br>
              <a:rPr lang="en-US" altLang="zh-CN" sz="4400" noProof="1">
                <a:latin typeface="Times New Roman" panose="02020603050405020304" pitchFamily="2" charset="0"/>
              </a:rPr>
            </a:br>
            <a:r>
              <a:rPr lang="en-US" altLang="zh-CN" sz="4400" noProof="1" smtClean="0">
                <a:latin typeface="Times New Roman" panose="02020603050405020304" pitchFamily="2" charset="0"/>
              </a:rPr>
              <a:t/>
            </a:r>
            <a:br>
              <a:rPr lang="en-US" altLang="zh-CN" sz="4400" noProof="1" smtClean="0">
                <a:latin typeface="Times New Roman" panose="02020603050405020304" pitchFamily="2" charset="0"/>
              </a:rPr>
            </a:br>
            <a:r>
              <a:rPr lang="zh-CN" altLang="en-US" sz="4900" noProof="1" smtClean="0">
                <a:latin typeface="Times New Roman" panose="02020603050405020304" pitchFamily="2" charset="0"/>
              </a:rPr>
              <a:t>任务</a:t>
            </a:r>
            <a:r>
              <a:rPr lang="en-US" altLang="zh-CN" sz="4900" noProof="1" smtClean="0">
                <a:latin typeface="Times New Roman" panose="02020603050405020304" pitchFamily="2" charset="0"/>
              </a:rPr>
              <a:t>1</a:t>
            </a:r>
            <a:br>
              <a:rPr lang="en-US" altLang="zh-CN" sz="4900" noProof="1" smtClean="0">
                <a:latin typeface="Times New Roman" panose="02020603050405020304" pitchFamily="2" charset="0"/>
              </a:rPr>
            </a:br>
            <a:r>
              <a:rPr lang="zh-CN" altLang="zh-CN" sz="4900" dirty="0"/>
              <a:t>犬常见传染病</a:t>
            </a:r>
            <a:r>
              <a:rPr lang="zh-CN" altLang="zh-CN" sz="4900" dirty="0" smtClean="0"/>
              <a:t>的防治</a:t>
            </a:r>
            <a:endParaRPr lang="zh-CN" altLang="en-US" sz="4900" dirty="0"/>
          </a:p>
        </p:txBody>
      </p:sp>
    </p:spTree>
    <p:extLst>
      <p:ext uri="{BB962C8B-B14F-4D97-AF65-F5344CB8AC3E}">
        <p14:creationId xmlns:p14="http://schemas.microsoft.com/office/powerpoint/2010/main" val="2863621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sym typeface="+mn-ea"/>
              </a:rPr>
              <a:t>诊断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7931224" cy="498916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本病的临床症状、流行病学与犬细小病毒、轮状病毒感染相似，而且常混合感染，这给病的诊断增加了复杂性</a:t>
            </a:r>
            <a:r>
              <a:rPr lang="zh-CN" altLang="zh-CN" dirty="0"/>
              <a:t>。应采取病犬的粪便送兽医检验部门进行电镜检查、病毒分离或荧光抗体检查，有利于病的确诊。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宠物门诊广泛应用快速诊断试纸来检测。</a:t>
            </a:r>
          </a:p>
        </p:txBody>
      </p:sp>
    </p:spTree>
    <p:extLst>
      <p:ext uri="{BB962C8B-B14F-4D97-AF65-F5344CB8AC3E}">
        <p14:creationId xmlns:p14="http://schemas.microsoft.com/office/powerpoint/2010/main" val="144272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            犬</a:t>
            </a:r>
            <a:r>
              <a:rPr lang="zh-CN" altLang="en-US" b="1" dirty="0">
                <a:solidFill>
                  <a:srgbClr val="FF0000"/>
                </a:solidFill>
              </a:rPr>
              <a:t>肠炎型细小病毒和冠状病毒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995920" cy="482663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b="1" dirty="0"/>
              <a:t>二者区别在于：</a:t>
            </a:r>
          </a:p>
          <a:p>
            <a:pPr>
              <a:lnSpc>
                <a:spcPct val="110000"/>
              </a:lnSpc>
            </a:pPr>
            <a:r>
              <a:rPr lang="zh-CN" altLang="en-US" b="1" dirty="0"/>
              <a:t>1.细小多数表现为发热，而冠状一般表现为无体温变化。</a:t>
            </a:r>
          </a:p>
          <a:p>
            <a:pPr>
              <a:lnSpc>
                <a:spcPct val="110000"/>
              </a:lnSpc>
            </a:pPr>
            <a:r>
              <a:rPr lang="zh-CN" altLang="en-US" b="1" dirty="0"/>
              <a:t>2.细小呕吐一天左右就会出现腹泻，而冠状呕吐数天才出现腹泻，并且细小出现腹泻后呕吐一般不会停止，而冠状出现腹泻后一般呕吐会停止。</a:t>
            </a:r>
          </a:p>
          <a:p>
            <a:pPr>
              <a:lnSpc>
                <a:spcPct val="110000"/>
              </a:lnSpc>
            </a:pPr>
            <a:r>
              <a:rPr lang="zh-CN" altLang="en-US" b="1" dirty="0"/>
              <a:t>3.细小最后的粪便是粪便呈咖啡色或番茄酱色样的血便，通俗点就是血充满了水，而冠状是粪便呈粥样或水样，红色或暗褐色，或黄绿色，恶臭，混有黏液或少量血液，通俗的说法就是黏液和血液只是夹杂在粪便的水中。</a:t>
            </a:r>
          </a:p>
        </p:txBody>
      </p:sp>
    </p:spTree>
    <p:extLst>
      <p:ext uri="{BB962C8B-B14F-4D97-AF65-F5344CB8AC3E}">
        <p14:creationId xmlns:p14="http://schemas.microsoft.com/office/powerpoint/2010/main" val="2406765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>
                <a:sym typeface="+mn-ea"/>
              </a:rPr>
              <a:t>治疗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/>
          </a:bodyPr>
          <a:lstStyle/>
          <a:p>
            <a:pPr>
              <a:lnSpc>
                <a:spcPct val="190000"/>
              </a:lnSpc>
            </a:pPr>
            <a:r>
              <a:rPr lang="zh-CN" altLang="zh-CN" dirty="0"/>
              <a:t>采用</a:t>
            </a:r>
            <a:r>
              <a:rPr lang="zh-CN" altLang="zh-CN" b="1" dirty="0">
                <a:solidFill>
                  <a:srgbClr val="00B050"/>
                </a:solidFill>
              </a:rPr>
              <a:t>对症疗法，如止吐、止泻、补液，用抗生素防止继发感染</a:t>
            </a:r>
            <a:r>
              <a:rPr lang="zh-CN" altLang="zh-CN" dirty="0"/>
              <a:t>，该病目前已有国产疫苗用来预防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90000"/>
              </a:lnSpc>
            </a:pPr>
            <a:r>
              <a:rPr lang="zh-CN" altLang="zh-CN" dirty="0" smtClean="0"/>
              <a:t>减少</a:t>
            </a:r>
            <a:r>
              <a:rPr lang="zh-CN" altLang="zh-CN" dirty="0"/>
              <a:t>发病的其它措施，就是加强饲养管理，严格执行兽医卫生措施。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536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7931224" cy="4989168"/>
          </a:xfrm>
        </p:spPr>
        <p:txBody>
          <a:bodyPr/>
          <a:lstStyle/>
          <a:p>
            <a:r>
              <a:rPr lang="zh-CN" altLang="zh-CN" dirty="0"/>
              <a:t>治疗：</a:t>
            </a:r>
          </a:p>
          <a:p>
            <a:r>
              <a:rPr lang="en-US" altLang="zh-CN" dirty="0" smtClean="0"/>
              <a:t>    1</a:t>
            </a:r>
            <a:r>
              <a:rPr lang="en-US" altLang="zh-CN" dirty="0"/>
              <a:t>.</a:t>
            </a:r>
            <a:r>
              <a:rPr lang="zh-CN" altLang="zh-CN" dirty="0"/>
              <a:t>用</a:t>
            </a:r>
            <a:r>
              <a:rPr lang="en-US" altLang="zh-CN" dirty="0"/>
              <a:t>5</a:t>
            </a:r>
            <a:r>
              <a:rPr lang="zh-CN" altLang="zh-CN" dirty="0"/>
              <a:t>％</a:t>
            </a:r>
            <a:r>
              <a:rPr lang="en-US" altLang="zh-CN" dirty="0"/>
              <a:t>~10</a:t>
            </a:r>
            <a:r>
              <a:rPr lang="zh-CN" altLang="zh-CN" dirty="0"/>
              <a:t>％葡萄糖注射液和</a:t>
            </a:r>
            <a:r>
              <a:rPr lang="en-US" altLang="zh-CN" dirty="0"/>
              <a:t>5</a:t>
            </a:r>
            <a:r>
              <a:rPr lang="zh-CN" altLang="zh-CN" dirty="0"/>
              <a:t>％碳酸氢钠注射液</a:t>
            </a:r>
            <a:r>
              <a:rPr lang="en-US" altLang="zh-CN" dirty="0"/>
              <a:t>500~1000</a:t>
            </a:r>
            <a:r>
              <a:rPr lang="zh-CN" altLang="zh-CN" dirty="0"/>
              <a:t>毫升、炎克星注射液按犬体重每千克</a:t>
            </a:r>
            <a:r>
              <a:rPr lang="en-US" altLang="zh-CN" dirty="0"/>
              <a:t>0.1~0.2</a:t>
            </a:r>
            <a:r>
              <a:rPr lang="zh-CN" altLang="zh-CN" dirty="0"/>
              <a:t>毫升静脉滴注，每天</a:t>
            </a:r>
            <a:r>
              <a:rPr lang="en-US" altLang="zh-CN" dirty="0"/>
              <a:t>1</a:t>
            </a:r>
            <a:r>
              <a:rPr lang="zh-CN" altLang="zh-CN" dirty="0"/>
              <a:t>次，连滴注</a:t>
            </a:r>
            <a:r>
              <a:rPr lang="en-US" altLang="zh-CN" dirty="0"/>
              <a:t>2~3</a:t>
            </a:r>
            <a:r>
              <a:rPr lang="zh-CN" altLang="zh-CN" dirty="0"/>
              <a:t>天，以防脱水引起死亡。</a:t>
            </a:r>
          </a:p>
          <a:p>
            <a:r>
              <a:rPr lang="en-US" altLang="zh-CN" dirty="0"/>
              <a:t>    2.</a:t>
            </a:r>
            <a:r>
              <a:rPr lang="zh-CN" altLang="zh-CN" dirty="0"/>
              <a:t>速灭杀星注射液，按犬体重每千克</a:t>
            </a:r>
            <a:r>
              <a:rPr lang="en-US" altLang="zh-CN" dirty="0"/>
              <a:t>0.2~0.4</a:t>
            </a:r>
            <a:r>
              <a:rPr lang="zh-CN" altLang="zh-CN" dirty="0"/>
              <a:t>毫升肌肉注射，每日</a:t>
            </a:r>
            <a:r>
              <a:rPr lang="en-US" altLang="zh-CN" dirty="0"/>
              <a:t>2</a:t>
            </a:r>
            <a:r>
              <a:rPr lang="zh-CN" altLang="zh-CN" dirty="0"/>
              <a:t>次，连注射</a:t>
            </a:r>
            <a:r>
              <a:rPr lang="en-US" altLang="zh-CN" dirty="0"/>
              <a:t>3</a:t>
            </a:r>
            <a:r>
              <a:rPr lang="zh-CN" altLang="zh-CN" dirty="0"/>
              <a:t>天。</a:t>
            </a:r>
          </a:p>
          <a:p>
            <a:r>
              <a:rPr lang="en-US" altLang="zh-CN" dirty="0"/>
              <a:t>    3.</a:t>
            </a:r>
            <a:r>
              <a:rPr lang="zh-CN" altLang="zh-CN" dirty="0"/>
              <a:t>葡萄糖甘氨酸溶液。配制方法：葡萄糖</a:t>
            </a:r>
            <a:r>
              <a:rPr lang="en-US" altLang="zh-CN" dirty="0"/>
              <a:t>45</a:t>
            </a:r>
            <a:r>
              <a:rPr lang="zh-CN" altLang="zh-CN" dirty="0"/>
              <a:t>克、氯化钠</a:t>
            </a:r>
            <a:r>
              <a:rPr lang="en-US" altLang="zh-CN" dirty="0"/>
              <a:t>9</a:t>
            </a:r>
            <a:r>
              <a:rPr lang="zh-CN" altLang="zh-CN" dirty="0"/>
              <a:t>克、甘氨酸</a:t>
            </a:r>
            <a:r>
              <a:rPr lang="en-US" altLang="zh-CN" dirty="0"/>
              <a:t>7</a:t>
            </a:r>
            <a:r>
              <a:rPr lang="zh-CN" altLang="zh-CN" dirty="0"/>
              <a:t>克、柠檬酸</a:t>
            </a:r>
            <a:r>
              <a:rPr lang="en-US" altLang="zh-CN" dirty="0"/>
              <a:t>0.5</a:t>
            </a:r>
            <a:r>
              <a:rPr lang="zh-CN" altLang="zh-CN" dirty="0"/>
              <a:t>克、柠檬酸钾</a:t>
            </a:r>
            <a:r>
              <a:rPr lang="en-US" altLang="zh-CN" dirty="0"/>
              <a:t>0.2</a:t>
            </a:r>
            <a:r>
              <a:rPr lang="zh-CN" altLang="zh-CN" dirty="0"/>
              <a:t>克、无水磷酸钾</a:t>
            </a:r>
            <a:r>
              <a:rPr lang="en-US" altLang="zh-CN" dirty="0"/>
              <a:t>43</a:t>
            </a:r>
            <a:r>
              <a:rPr lang="zh-CN" altLang="zh-CN" dirty="0"/>
              <a:t>克，溶解于</a:t>
            </a:r>
            <a:r>
              <a:rPr lang="en-US" altLang="zh-CN" dirty="0"/>
              <a:t>2000</a:t>
            </a:r>
            <a:r>
              <a:rPr lang="zh-CN" altLang="zh-CN" dirty="0"/>
              <a:t>毫升常用水中，溶解混匀，让犬自由饮用，可缓解症状。切勿灌服，防止呛死。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4918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预防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r>
              <a:rPr lang="en-US" altLang="zh-CN" b="1" dirty="0">
                <a:solidFill>
                  <a:srgbClr val="00B050"/>
                </a:solidFill>
              </a:rPr>
              <a:t>1.</a:t>
            </a:r>
            <a:r>
              <a:rPr lang="zh-CN" altLang="zh-CN" b="1" dirty="0">
                <a:solidFill>
                  <a:srgbClr val="00B050"/>
                </a:solidFill>
              </a:rPr>
              <a:t>犬舍每天打扫，清除粪便，保持干燥、清洁卫生。</a:t>
            </a:r>
            <a:r>
              <a:rPr lang="zh-CN" altLang="zh-CN" dirty="0"/>
              <a:t>每周用</a:t>
            </a:r>
            <a:r>
              <a:rPr lang="en-US" altLang="zh-CN" dirty="0"/>
              <a:t>0.1%</a:t>
            </a:r>
            <a:r>
              <a:rPr lang="zh-CN" altLang="zh-CN" dirty="0"/>
              <a:t>的过氧乙酸溶液严密喷洒消毒</a:t>
            </a:r>
            <a:r>
              <a:rPr lang="en-US" altLang="zh-CN" dirty="0"/>
              <a:t>1</a:t>
            </a:r>
            <a:r>
              <a:rPr lang="zh-CN" altLang="zh-CN" dirty="0"/>
              <a:t>次。病犬圈舍用火焰消毒法消毒。</a:t>
            </a:r>
          </a:p>
          <a:p>
            <a:r>
              <a:rPr lang="en-US" altLang="zh-CN" b="1" dirty="0">
                <a:solidFill>
                  <a:srgbClr val="00B050"/>
                </a:solidFill>
              </a:rPr>
              <a:t>2.</a:t>
            </a:r>
            <a:r>
              <a:rPr lang="zh-CN" altLang="zh-CN" b="1" dirty="0">
                <a:solidFill>
                  <a:srgbClr val="00B050"/>
                </a:solidFill>
              </a:rPr>
              <a:t>饲料、饮水要清洁卫生</a:t>
            </a:r>
            <a:r>
              <a:rPr lang="zh-CN" altLang="zh-CN" dirty="0"/>
              <a:t>，不喂腐烂变质饲料和污浊饮水。病犬剩下的饲料、饮水挖坑深埋，饲具要彻底消毒后再用。</a:t>
            </a:r>
          </a:p>
          <a:p>
            <a:r>
              <a:rPr lang="en-US" altLang="zh-CN" b="1" dirty="0">
                <a:solidFill>
                  <a:srgbClr val="00B050"/>
                </a:solidFill>
              </a:rPr>
              <a:t>3.</a:t>
            </a:r>
            <a:r>
              <a:rPr lang="zh-CN" altLang="zh-CN" b="1" dirty="0">
                <a:solidFill>
                  <a:srgbClr val="00B050"/>
                </a:solidFill>
              </a:rPr>
              <a:t>刚生下的幼犬要吃足初乳</a:t>
            </a:r>
            <a:r>
              <a:rPr lang="zh-CN" altLang="zh-CN" dirty="0"/>
              <a:t>，获得母源抗体和免疫保护力是预防此病的重要措施；也可给无免疫力的幼犬注射成年犬的血清预防。一犬有病，全窝防治。</a:t>
            </a:r>
          </a:p>
          <a:p>
            <a:r>
              <a:rPr lang="en-US" altLang="zh-CN" b="1" dirty="0">
                <a:solidFill>
                  <a:srgbClr val="00B050"/>
                </a:solidFill>
              </a:rPr>
              <a:t>4.</a:t>
            </a:r>
            <a:r>
              <a:rPr lang="zh-CN" altLang="zh-CN" b="1" dirty="0">
                <a:solidFill>
                  <a:srgbClr val="00B050"/>
                </a:solidFill>
              </a:rPr>
              <a:t>立即隔离病犬，专人专具饲养护理。</a:t>
            </a:r>
            <a:r>
              <a:rPr lang="zh-CN" altLang="zh-CN" dirty="0"/>
              <a:t>采集病犬的粪便送省、市兽医化验部门检验，确诊病种，对症用药。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63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6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zh-CN" sz="6000" dirty="0"/>
              <a:t>犬冠状病毒感染</a:t>
            </a:r>
            <a:endParaRPr lang="zh-CN" alt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23611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犬冠状病毒感染（</a:t>
            </a:r>
            <a:r>
              <a:rPr lang="en-US" altLang="zh-CN" sz="2800" dirty="0"/>
              <a:t>Canine </a:t>
            </a:r>
            <a:r>
              <a:rPr lang="en-US" altLang="zh-CN" sz="2800" dirty="0" err="1"/>
              <a:t>cornavirus</a:t>
            </a:r>
            <a:r>
              <a:rPr lang="zh-CN" altLang="zh-CN" sz="2800" dirty="0"/>
              <a:t>（</a:t>
            </a:r>
            <a:r>
              <a:rPr lang="en-US" altLang="zh-CN" sz="2800" dirty="0"/>
              <a:t>CCV</a:t>
            </a:r>
            <a:r>
              <a:rPr lang="zh-CN" altLang="zh-CN" sz="2800" dirty="0"/>
              <a:t>）是由犬冠状病毒引起的，可感染所有品种和各种年龄的犬（以幼犬受害严重）产生轻重不一的胃肠炎症状，临床上出现</a:t>
            </a:r>
            <a:r>
              <a:rPr lang="zh-CN" altLang="zh-CN" sz="2800" b="1" dirty="0">
                <a:solidFill>
                  <a:srgbClr val="FF0000"/>
                </a:solidFill>
              </a:rPr>
              <a:t>频繁地呕吐、腹泻、沉郁、厌食</a:t>
            </a:r>
            <a:r>
              <a:rPr lang="zh-CN" altLang="zh-CN" sz="2800" dirty="0"/>
              <a:t>，临床症状消失后</a:t>
            </a:r>
            <a:r>
              <a:rPr lang="en-US" altLang="zh-CN" sz="2800" dirty="0"/>
              <a:t>14~21</a:t>
            </a:r>
            <a:r>
              <a:rPr lang="zh-CN" altLang="zh-CN" sz="2800" dirty="0"/>
              <a:t>天仍可复发，是目前危害养犬业的一大传染病。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283428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r>
              <a:rPr lang="zh-CN" altLang="zh-CN" dirty="0"/>
              <a:t>犬冠状病毒是一种带囊膜的单链</a:t>
            </a:r>
            <a:r>
              <a:rPr lang="en-US" altLang="zh-CN" dirty="0"/>
              <a:t>RNA</a:t>
            </a:r>
            <a:r>
              <a:rPr lang="zh-CN" altLang="zh-CN" dirty="0"/>
              <a:t>病毒，其抗原性与猫冠状病毒（猫传染性腹膜炎病毒和猫肠道冠状病毒）和猪传染性胃肠炎病毒相关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该</a:t>
            </a:r>
            <a:r>
              <a:rPr lang="zh-CN" altLang="zh-CN" dirty="0"/>
              <a:t>病毒对</a:t>
            </a:r>
            <a:r>
              <a:rPr lang="zh-CN" altLang="zh-CN" b="1" dirty="0">
                <a:solidFill>
                  <a:srgbClr val="FF0000"/>
                </a:solidFill>
              </a:rPr>
              <a:t>液体溶剂和大多数消毒剂敏感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犬</a:t>
            </a:r>
            <a:r>
              <a:rPr lang="zh-CN" altLang="zh-CN" dirty="0"/>
              <a:t>冠状病毒在血清学上与猪传染性胃肠炎病毒具有比较密切的关系，虽然犬冠状病毒不感染猪，但猪传染性胃肠炎病毒却可使犬发生亚临床感染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犬</a:t>
            </a:r>
            <a:r>
              <a:rPr lang="zh-CN" altLang="zh-CN" dirty="0"/>
              <a:t>冠状病毒与猫传染性腹膜炎病毒和人冠状病毒</a:t>
            </a:r>
            <a:r>
              <a:rPr lang="en-US" altLang="zh-CN" dirty="0"/>
              <a:t>229E</a:t>
            </a:r>
            <a:r>
              <a:rPr lang="zh-CN" altLang="zh-CN" dirty="0"/>
              <a:t>株亦具有相关抗原，它们共同构成</a:t>
            </a:r>
            <a:r>
              <a:rPr lang="en-US" altLang="zh-CN" dirty="0"/>
              <a:t>1</a:t>
            </a:r>
            <a:r>
              <a:rPr lang="zh-CN" altLang="zh-CN" dirty="0"/>
              <a:t>个抗原群，但犬冠状病毒本身似乎只有</a:t>
            </a:r>
            <a:r>
              <a:rPr lang="en-US" altLang="zh-CN" dirty="0"/>
              <a:t>1</a:t>
            </a:r>
            <a:r>
              <a:rPr lang="zh-CN" altLang="zh-CN" dirty="0"/>
              <a:t>个血清型。</a:t>
            </a:r>
          </a:p>
          <a:p>
            <a:r>
              <a:rPr lang="zh-CN" altLang="zh-CN" dirty="0"/>
              <a:t>病毒在粪便里存活</a:t>
            </a:r>
            <a:r>
              <a:rPr lang="en-US" altLang="zh-CN" dirty="0"/>
              <a:t>6~9</a:t>
            </a:r>
            <a:r>
              <a:rPr lang="zh-CN" altLang="zh-CN" dirty="0"/>
              <a:t>天，污染物在水中可保持数天的传染性。该病毒对</a:t>
            </a:r>
            <a:r>
              <a:rPr lang="zh-CN" altLang="zh-CN" b="1" dirty="0">
                <a:solidFill>
                  <a:srgbClr val="FF0000"/>
                </a:solidFill>
              </a:rPr>
              <a:t>热、紫外线和一般的化学药品敏感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55576" y="78695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b="1" dirty="0" smtClean="0">
                <a:solidFill>
                  <a:srgbClr val="575F6D"/>
                </a:solidFill>
              </a:rPr>
              <a:t>病原</a:t>
            </a:r>
            <a:endParaRPr lang="zh-CN" altLang="en-US" sz="4000" b="1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290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                         </a:t>
            </a:r>
            <a:r>
              <a:rPr lang="zh-CN" altLang="zh-CN" sz="4000" b="1" dirty="0" smtClean="0"/>
              <a:t>流行病学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本病可感染犬、貂和狐狸等犬科动物，不同品种、性别和年龄犬都可感染，但</a:t>
            </a:r>
            <a:r>
              <a:rPr lang="zh-CN" altLang="zh-CN" b="1" dirty="0">
                <a:solidFill>
                  <a:srgbClr val="FF0000"/>
                </a:solidFill>
              </a:rPr>
              <a:t>幼犬最易感染，发病率几乎</a:t>
            </a:r>
            <a:r>
              <a:rPr lang="en-US" altLang="zh-CN" b="1" dirty="0">
                <a:solidFill>
                  <a:srgbClr val="FF0000"/>
                </a:solidFill>
              </a:rPr>
              <a:t>100%</a:t>
            </a:r>
            <a:r>
              <a:rPr lang="zh-CN" altLang="zh-CN" b="1" dirty="0">
                <a:solidFill>
                  <a:srgbClr val="FF0000"/>
                </a:solidFill>
              </a:rPr>
              <a:t>，病死率</a:t>
            </a:r>
            <a:r>
              <a:rPr lang="en-US" altLang="zh-CN" b="1" dirty="0">
                <a:solidFill>
                  <a:srgbClr val="FF0000"/>
                </a:solidFill>
              </a:rPr>
              <a:t>50%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病</a:t>
            </a:r>
            <a:r>
              <a:rPr lang="zh-CN" altLang="zh-CN" b="1" dirty="0">
                <a:solidFill>
                  <a:srgbClr val="FF0000"/>
                </a:solidFill>
              </a:rPr>
              <a:t>犬和带毒犬是主要传染源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病毒</a:t>
            </a:r>
            <a:r>
              <a:rPr lang="zh-CN" altLang="zh-CN" dirty="0"/>
              <a:t>通过直接接触和间接接触，经</a:t>
            </a:r>
            <a:r>
              <a:rPr lang="zh-CN" altLang="zh-CN" b="1" dirty="0">
                <a:solidFill>
                  <a:srgbClr val="FF0000"/>
                </a:solidFill>
              </a:rPr>
              <a:t>呼吸道和消化道</a:t>
            </a:r>
            <a:r>
              <a:rPr lang="zh-CN" altLang="zh-CN" dirty="0"/>
              <a:t>传染给健康犬及其他易感动物。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3896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本病</a:t>
            </a:r>
            <a:r>
              <a:rPr lang="zh-CN" altLang="zh-CN" b="1" dirty="0">
                <a:solidFill>
                  <a:srgbClr val="FF0000"/>
                </a:solidFill>
              </a:rPr>
              <a:t>一年四季均可发生，但多发于冬季</a:t>
            </a:r>
            <a:r>
              <a:rPr lang="zh-CN" altLang="zh-CN" dirty="0"/>
              <a:t>。气候突变，卫生条件差，犬群密度大，断奶转舍及长途运输等可诱发本病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该</a:t>
            </a:r>
            <a:r>
              <a:rPr lang="zh-CN" altLang="zh-CN" dirty="0"/>
              <a:t>病一但发生，很难控制，</a:t>
            </a:r>
            <a:r>
              <a:rPr lang="zh-CN" altLang="zh-CN" b="1" dirty="0">
                <a:solidFill>
                  <a:srgbClr val="FF0000"/>
                </a:solidFill>
              </a:rPr>
              <a:t>同群犬均可造成感染</a:t>
            </a:r>
            <a:r>
              <a:rPr lang="zh-CN" altLang="zh-CN" dirty="0"/>
              <a:t>。该病经常和犬细小病毒，轮状病毒及其他胃肠道疾病混合感染。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3472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症状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40000"/>
              </a:lnSpc>
            </a:pPr>
            <a:r>
              <a:rPr lang="zh-CN" altLang="zh-CN" dirty="0"/>
              <a:t>潜伏期</a:t>
            </a:r>
            <a:r>
              <a:rPr lang="en-US" altLang="zh-CN" dirty="0"/>
              <a:t>1~8</a:t>
            </a:r>
            <a:r>
              <a:rPr lang="zh-CN" altLang="zh-CN" dirty="0"/>
              <a:t>天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zh-CN" altLang="zh-CN" dirty="0" smtClean="0"/>
              <a:t>本</a:t>
            </a:r>
            <a:r>
              <a:rPr lang="zh-CN" altLang="zh-CN" dirty="0"/>
              <a:t>病</a:t>
            </a:r>
            <a:r>
              <a:rPr lang="zh-CN" altLang="zh-CN" b="1" dirty="0">
                <a:solidFill>
                  <a:srgbClr val="FF0000"/>
                </a:solidFill>
              </a:rPr>
              <a:t>传染迅速</a:t>
            </a:r>
            <a:r>
              <a:rPr lang="zh-CN" altLang="zh-CN" dirty="0"/>
              <a:t>，数日内可蔓延全群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zh-CN" altLang="zh-CN" dirty="0" smtClean="0"/>
              <a:t>一般</a:t>
            </a:r>
            <a:r>
              <a:rPr lang="zh-CN" altLang="zh-CN" dirty="0"/>
              <a:t>先表现嗜睡、衰弱、</a:t>
            </a:r>
            <a:r>
              <a:rPr lang="zh-CN" altLang="zh-CN" b="1" dirty="0">
                <a:solidFill>
                  <a:srgbClr val="FF0000"/>
                </a:solidFill>
              </a:rPr>
              <a:t>反复呕吐</a:t>
            </a:r>
            <a:r>
              <a:rPr lang="zh-CN" altLang="zh-CN" dirty="0"/>
              <a:t>，以后</a:t>
            </a:r>
            <a:r>
              <a:rPr lang="zh-CN" altLang="zh-CN" b="1" dirty="0">
                <a:solidFill>
                  <a:srgbClr val="FF0000"/>
                </a:solidFill>
              </a:rPr>
              <a:t>粪便由糊状、半糊状至水样，橙色或绿色，含黏液或血液</a:t>
            </a:r>
            <a:r>
              <a:rPr lang="zh-CN" altLang="zh-CN" dirty="0"/>
              <a:t>，发烧或不发烧，白细胞减少，迅速脱水，死亡。随着日龄的增长，死亡率降低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zh-CN" altLang="zh-CN" dirty="0" smtClean="0"/>
              <a:t>有</a:t>
            </a:r>
            <a:r>
              <a:rPr lang="zh-CN" altLang="zh-CN" dirty="0"/>
              <a:t>的病例不表现临床症状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zh-CN" altLang="zh-CN" dirty="0" smtClean="0"/>
              <a:t>犬</a:t>
            </a:r>
            <a:r>
              <a:rPr lang="zh-CN" altLang="zh-CN" dirty="0"/>
              <a:t>冠状病毒常和细小病毒一起混合感染，构成犬腹泻大流行。</a:t>
            </a:r>
            <a:r>
              <a:rPr lang="zh-CN" altLang="en-US" dirty="0"/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84560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诊断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zh-CN" b="1" dirty="0">
                <a:solidFill>
                  <a:srgbClr val="FF0000"/>
                </a:solidFill>
              </a:rPr>
              <a:t>．流行特点</a:t>
            </a:r>
            <a:r>
              <a:rPr lang="zh-CN" altLang="zh-CN" b="1" dirty="0" smtClean="0">
                <a:solidFill>
                  <a:srgbClr val="FF0000"/>
                </a:solidFill>
              </a:rPr>
              <a:t>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zh-CN" dirty="0" smtClean="0"/>
              <a:t>多发</a:t>
            </a:r>
            <a:r>
              <a:rPr lang="zh-CN" altLang="zh-CN" dirty="0"/>
              <a:t>于寒冷的冬季，传播迅速，数日内常波及全窝的犬。各龄犬都可感染，但以幼犬先发病，然后波及其他年龄的犬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60000"/>
              </a:lnSpc>
            </a:pPr>
            <a:r>
              <a:rPr lang="zh-CN" altLang="zh-CN" b="1" dirty="0" smtClean="0">
                <a:solidFill>
                  <a:srgbClr val="00B050"/>
                </a:solidFill>
              </a:rPr>
              <a:t>幼</a:t>
            </a:r>
            <a:r>
              <a:rPr lang="zh-CN" altLang="zh-CN" b="1" dirty="0">
                <a:solidFill>
                  <a:srgbClr val="00B050"/>
                </a:solidFill>
              </a:rPr>
              <a:t>犬的发病率和致死率均高于成年犬。</a:t>
            </a:r>
            <a:endParaRPr lang="zh-CN" altLang="en-US" b="1" dirty="0">
              <a:solidFill>
                <a:srgbClr val="00B050"/>
              </a:solidFill>
            </a:endParaRPr>
          </a:p>
          <a:p>
            <a:pPr>
              <a:lnSpc>
                <a:spcPct val="160000"/>
              </a:lnSpc>
            </a:pP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9578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sym typeface="+mn-ea"/>
              </a:rPr>
              <a:t>诊断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</a:rPr>
              <a:t>．临床特征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：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sz="2800" b="1" dirty="0" smtClean="0">
                <a:solidFill>
                  <a:srgbClr val="00B050"/>
                </a:solidFill>
              </a:rPr>
              <a:t>幼</a:t>
            </a:r>
            <a:r>
              <a:rPr lang="zh-CN" altLang="zh-CN" sz="2800" b="1" dirty="0">
                <a:solidFill>
                  <a:srgbClr val="00B050"/>
                </a:solidFill>
              </a:rPr>
              <a:t>犬感染后症状重剧</a:t>
            </a:r>
            <a:r>
              <a:rPr lang="zh-CN" altLang="zh-CN" sz="2800" dirty="0"/>
              <a:t>，主要表现</a:t>
            </a:r>
            <a:r>
              <a:rPr lang="zh-CN" altLang="zh-CN" sz="2800" b="1" dirty="0">
                <a:solidFill>
                  <a:srgbClr val="00B050"/>
                </a:solidFill>
              </a:rPr>
              <a:t>胃肠炎</a:t>
            </a:r>
            <a:r>
              <a:rPr lang="zh-CN" altLang="zh-CN" sz="2800" dirty="0"/>
              <a:t>。病初出现持续数天的呕吐，直至出现腹泻后，呕吐症状才减轻或停止。腹泻粪便呈糊状、半糊状乃至水样，橙色或绿色，水样便中常含有粘液和血液。病犬精神沉郁，喜卧，厌食，但体温不高。病犬迅速出现脱水症状，体重减轻，特别是幼犬治疗不及时，常于</a:t>
            </a:r>
            <a:r>
              <a:rPr lang="en-US" altLang="zh-CN" sz="2800" dirty="0"/>
              <a:t>1~2</a:t>
            </a:r>
            <a:r>
              <a:rPr lang="zh-CN" altLang="zh-CN" sz="2800" dirty="0"/>
              <a:t>天内死亡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70000"/>
              </a:lnSpc>
            </a:pPr>
            <a:r>
              <a:rPr lang="zh-CN" altLang="zh-CN" sz="2800" b="1" dirty="0" smtClean="0">
                <a:solidFill>
                  <a:srgbClr val="00B050"/>
                </a:solidFill>
              </a:rPr>
              <a:t>成年</a:t>
            </a:r>
            <a:r>
              <a:rPr lang="zh-CN" altLang="zh-CN" sz="2800" b="1" dirty="0">
                <a:solidFill>
                  <a:srgbClr val="00B050"/>
                </a:solidFill>
              </a:rPr>
              <a:t>犬症状轻微。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69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1139</Words>
  <Application>Microsoft Office PowerPoint</Application>
  <PresentationFormat>全屏显示(4:3)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凸显</vt:lpstr>
      <vt:lpstr> 项目二  犬猫常见传染病的防治  任务1 犬常见传染病的防治</vt:lpstr>
      <vt:lpstr>犬冠状病毒感染</vt:lpstr>
      <vt:lpstr>PowerPoint 演示文稿</vt:lpstr>
      <vt:lpstr>PowerPoint 演示文稿</vt:lpstr>
      <vt:lpstr>                         流行病学</vt:lpstr>
      <vt:lpstr>PowerPoint 演示文稿</vt:lpstr>
      <vt:lpstr>症状</vt:lpstr>
      <vt:lpstr>诊断</vt:lpstr>
      <vt:lpstr>诊断</vt:lpstr>
      <vt:lpstr>诊断</vt:lpstr>
      <vt:lpstr>             犬肠炎型细小病毒和冠状病毒</vt:lpstr>
      <vt:lpstr>治疗</vt:lpstr>
      <vt:lpstr>PowerPoint 演示文稿</vt:lpstr>
      <vt:lpstr>预防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项目二  犬猫常见传染病的防治  任务1 犬常见传染病的防治</dc:title>
  <dc:creator>丁晓</dc:creator>
  <cp:lastModifiedBy>丁晓</cp:lastModifiedBy>
  <cp:revision>1</cp:revision>
  <dcterms:created xsi:type="dcterms:W3CDTF">2021-01-28T04:40:26Z</dcterms:created>
  <dcterms:modified xsi:type="dcterms:W3CDTF">2021-01-28T04:40:49Z</dcterms:modified>
</cp:coreProperties>
</file>