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handoutMasterIdLst>
    <p:handoutMasterId r:id="rId44"/>
  </p:handoutMasterIdLst>
  <p:sldIdLst>
    <p:sldId id="261" r:id="rId2"/>
    <p:sldId id="424" r:id="rId3"/>
    <p:sldId id="287" r:id="rId4"/>
    <p:sldId id="288"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10" r:id="rId22"/>
    <p:sldId id="311" r:id="rId23"/>
    <p:sldId id="312" r:id="rId24"/>
    <p:sldId id="313" r:id="rId25"/>
    <p:sldId id="314" r:id="rId26"/>
    <p:sldId id="315" r:id="rId27"/>
    <p:sldId id="316" r:id="rId28"/>
    <p:sldId id="317" r:id="rId29"/>
    <p:sldId id="318" r:id="rId30"/>
    <p:sldId id="319" r:id="rId31"/>
    <p:sldId id="321" r:id="rId32"/>
    <p:sldId id="322" r:id="rId33"/>
    <p:sldId id="324" r:id="rId34"/>
    <p:sldId id="325" r:id="rId35"/>
    <p:sldId id="326" r:id="rId36"/>
    <p:sldId id="329" r:id="rId37"/>
    <p:sldId id="333" r:id="rId38"/>
    <p:sldId id="330" r:id="rId39"/>
    <p:sldId id="331" r:id="rId40"/>
    <p:sldId id="332" r:id="rId41"/>
    <p:sldId id="450"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20"/>
      </p:cViewPr>
      <p:guideLst>
        <p:guide orient="horz" pos="2160"/>
        <p:guide pos="2880"/>
      </p:guideLst>
    </p:cSldViewPr>
  </p:slideViewPr>
  <p:notesTextViewPr>
    <p:cViewPr>
      <p:scale>
        <a:sx n="1" d="1"/>
        <a:sy n="1" d="1"/>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5B2DDAA-B3D8-48BD-B51E-EB42048466FC}" type="datetimeFigureOut">
              <a:rPr lang="zh-CN" altLang="en-US" smtClean="0"/>
              <a:t>2021/1/28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8C75F4-052C-45F3-8D15-ED8DF3220022}" type="slidenum">
              <a:rPr lang="zh-CN" altLang="en-US" smtClean="0"/>
              <a:t>‹#›</a:t>
            </a:fld>
            <a:endParaRPr lang="zh-CN" altLang="en-US"/>
          </a:p>
        </p:txBody>
      </p:sp>
    </p:spTree>
    <p:extLst>
      <p:ext uri="{BB962C8B-B14F-4D97-AF65-F5344CB8AC3E}">
        <p14:creationId xmlns:p14="http://schemas.microsoft.com/office/powerpoint/2010/main" val="15011978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CE312-C24B-41C7-92C1-1949B525A42A}" type="datetimeFigureOut">
              <a:rPr lang="zh-CN" altLang="en-US" smtClean="0"/>
              <a:t>2021/1/28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56A4FB-EF23-45A3-9644-E21A5DBC7377}" type="slidenum">
              <a:rPr lang="zh-CN" altLang="en-US" smtClean="0"/>
              <a:t>‹#›</a:t>
            </a:fld>
            <a:endParaRPr lang="zh-CN" altLang="en-US"/>
          </a:p>
        </p:txBody>
      </p:sp>
    </p:spTree>
    <p:extLst>
      <p:ext uri="{BB962C8B-B14F-4D97-AF65-F5344CB8AC3E}">
        <p14:creationId xmlns:p14="http://schemas.microsoft.com/office/powerpoint/2010/main" val="1303625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t>2021/1/28</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smtClean="0">
                <a:solidFill>
                  <a:schemeClr val="accent1">
                    <a:lumMod val="75000"/>
                  </a:schemeClr>
                </a:solidFill>
                <a:latin typeface="隶书" panose="02010509060101010101" pitchFamily="49" charset="-122"/>
                <a:ea typeface="隶书" panose="02010509060101010101" pitchFamily="49" charset="-122"/>
              </a:rPr>
              <a:t>广东省高州农业学校</a:t>
            </a:r>
            <a:endParaRPr lang="zh-CN" altLang="en-US" sz="2000" b="1" dirty="0">
              <a:solidFill>
                <a:schemeClr val="accent1">
                  <a:lumMod val="75000"/>
                </a:scheme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smtClean="0">
                <a:latin typeface="隶书" panose="02010509060101010101" pitchFamily="49" charset="-122"/>
                <a:ea typeface="隶书" panose="02010509060101010101" pitchFamily="49" charset="-122"/>
              </a:rPr>
              <a:t>宠物养护与疾病防治</a:t>
            </a:r>
            <a:endParaRPr lang="zh-CN" altLang="en-US" sz="2400" b="1" dirty="0">
              <a:latin typeface="隶书" panose="02010509060101010101" pitchFamily="49" charset="-122"/>
              <a:ea typeface="隶书" panose="020105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t>2021/1/28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4057DF-D607-47A4-B484-9E3E4FE4468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t>2021/1/28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4057DF-D607-47A4-B484-9E3E4FE4468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t>2021/1/28</a:t>
            </a:fld>
            <a:endParaRPr lang="zh-CN" altLang="en-US"/>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t>‹#›</a:t>
            </a:fld>
            <a:endParaRPr lang="zh-CN" altLang="en-US"/>
          </a:p>
        </p:txBody>
      </p:sp>
      <p:sp>
        <p:nvSpPr>
          <p:cNvPr id="10" name="页脚占位符 9"/>
          <p:cNvSpPr>
            <a:spLocks noGrp="1"/>
          </p:cNvSpPr>
          <p:nvPr>
            <p:ph type="ftr" sz="quarter" idx="16"/>
          </p:nvPr>
        </p:nvSpPr>
        <p:spPr/>
        <p:txBody>
          <a:bodyPr rtlCol="0"/>
          <a:lstStyle/>
          <a:p>
            <a:endParaRPr lang="zh-CN" altLang="en-US" dirty="0"/>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smtClean="0">
                <a:solidFill>
                  <a:schemeClr val="accent1">
                    <a:lumMod val="75000"/>
                  </a:schemeClr>
                </a:solidFill>
                <a:latin typeface="隶书" panose="02010509060101010101" pitchFamily="49" charset="-122"/>
                <a:ea typeface="隶书" panose="02010509060101010101" pitchFamily="49" charset="-122"/>
              </a:rPr>
              <a:t>广东省高州农业学校</a:t>
            </a:r>
            <a:endParaRPr lang="zh-CN" altLang="en-US" sz="2000" b="1" dirty="0">
              <a:solidFill>
                <a:schemeClr val="accent1">
                  <a:lumMod val="75000"/>
                </a:scheme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smtClean="0">
                <a:latin typeface="隶书" panose="02010509060101010101" pitchFamily="49" charset="-122"/>
                <a:ea typeface="隶书" panose="02010509060101010101" pitchFamily="49" charset="-122"/>
              </a:rPr>
              <a:t>宠物养护与疾病防治</a:t>
            </a:r>
            <a:endParaRPr lang="zh-CN" altLang="en-US" sz="2400" b="1" dirty="0">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t>2021/1/28</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t>2021/1/28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4057DF-D607-47A4-B484-9E3E4FE4468A}" type="slidenum">
              <a:rPr lang="zh-CN" altLang="en-US" smtClean="0"/>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t>2021/1/28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4057DF-D607-47A4-B484-9E3E4FE4468A}" type="slidenum">
              <a:rPr lang="zh-CN" altLang="en-US" smtClean="0"/>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t>2021/1/28</a:t>
            </a:fld>
            <a:endParaRPr lang="zh-CN" altLang="en-US"/>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t>2021/1/28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4057DF-D607-47A4-B484-9E3E4FE4468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t>2021/1/28</a:t>
            </a:fld>
            <a:endParaRPr lang="zh-CN" altLang="en-US"/>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t>2021/1/28</a:t>
            </a:fld>
            <a:endParaRPr lang="zh-CN" altLang="en-US"/>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t>2021/1/28</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7584" y="0"/>
            <a:ext cx="8064896" cy="2304256"/>
          </a:xfrm>
        </p:spPr>
        <p:txBody>
          <a:bodyPr>
            <a:normAutofit fontScale="90000"/>
          </a:bodyPr>
          <a:lstStyle/>
          <a:p>
            <a:pPr algn="ctr"/>
            <a:r>
              <a:rPr lang="en-US" altLang="zh-CN" sz="4400" noProof="1" smtClean="0">
                <a:latin typeface="Times New Roman" panose="02020603050405020304" pitchFamily="2" charset="0"/>
              </a:rPr>
              <a:t/>
            </a:r>
            <a:br>
              <a:rPr lang="en-US" altLang="zh-CN" sz="4400" noProof="1" smtClean="0">
                <a:latin typeface="Times New Roman" panose="02020603050405020304" pitchFamily="2" charset="0"/>
              </a:rPr>
            </a:br>
            <a:r>
              <a:rPr lang="zh-CN" altLang="zh-CN" sz="4000" dirty="0"/>
              <a:t>项目二</a:t>
            </a:r>
            <a:r>
              <a:rPr lang="en-US" altLang="zh-CN" sz="4000" dirty="0"/>
              <a:t>  </a:t>
            </a:r>
            <a:r>
              <a:rPr lang="zh-CN" altLang="zh-CN" sz="4000" dirty="0"/>
              <a:t>犬猫常见</a:t>
            </a:r>
            <a:r>
              <a:rPr lang="zh-CN" altLang="zh-CN" sz="4000" dirty="0" smtClean="0"/>
              <a:t>传染病</a:t>
            </a:r>
            <a:r>
              <a:rPr lang="zh-CN" altLang="en-US" sz="4000" dirty="0" smtClean="0"/>
              <a:t>的防治</a:t>
            </a:r>
            <a:r>
              <a:rPr lang="en-US" altLang="zh-CN" sz="4000" noProof="1">
                <a:latin typeface="Times New Roman" panose="02020603050405020304" pitchFamily="2" charset="0"/>
              </a:rPr>
              <a:t/>
            </a:r>
            <a:br>
              <a:rPr lang="en-US" altLang="zh-CN" sz="4000" noProof="1">
                <a:latin typeface="Times New Roman" panose="02020603050405020304" pitchFamily="2" charset="0"/>
              </a:rPr>
            </a:br>
            <a:r>
              <a:rPr lang="en-US" altLang="zh-CN" sz="4000" noProof="1" smtClean="0">
                <a:latin typeface="Times New Roman" panose="02020603050405020304" pitchFamily="2" charset="0"/>
              </a:rPr>
              <a:t/>
            </a:r>
            <a:br>
              <a:rPr lang="en-US" altLang="zh-CN" sz="4000" noProof="1" smtClean="0">
                <a:latin typeface="Times New Roman" panose="02020603050405020304" pitchFamily="2" charset="0"/>
              </a:rPr>
            </a:br>
            <a:r>
              <a:rPr lang="zh-CN" altLang="en-US" sz="4000" noProof="1" smtClean="0">
                <a:latin typeface="Times New Roman" panose="02020603050405020304" pitchFamily="2" charset="0"/>
              </a:rPr>
              <a:t>任务</a:t>
            </a:r>
            <a:r>
              <a:rPr lang="en-US" altLang="zh-CN" sz="4000" noProof="1" smtClean="0">
                <a:latin typeface="Times New Roman" panose="02020603050405020304" pitchFamily="2" charset="0"/>
              </a:rPr>
              <a:t>1   </a:t>
            </a:r>
            <a:r>
              <a:rPr lang="zh-CN" altLang="zh-CN" sz="4000" dirty="0" smtClean="0"/>
              <a:t>犬</a:t>
            </a:r>
            <a:r>
              <a:rPr lang="zh-CN" altLang="zh-CN" sz="4000" dirty="0"/>
              <a:t>常见传染病</a:t>
            </a:r>
            <a:r>
              <a:rPr lang="zh-CN" altLang="zh-CN" sz="4000" dirty="0" smtClean="0"/>
              <a:t>的防治</a:t>
            </a:r>
            <a:endParaRPr lang="zh-CN" altLang="en-US" sz="4000" dirty="0"/>
          </a:p>
        </p:txBody>
      </p:sp>
      <p:sp>
        <p:nvSpPr>
          <p:cNvPr id="3" name="标题 1"/>
          <p:cNvSpPr txBox="1">
            <a:spLocks/>
          </p:cNvSpPr>
          <p:nvPr/>
        </p:nvSpPr>
        <p:spPr>
          <a:xfrm>
            <a:off x="1979712" y="2708920"/>
            <a:ext cx="6172200" cy="1030266"/>
          </a:xfrm>
          <a:prstGeom prst="rect">
            <a:avLst/>
          </a:prstGeom>
        </p:spPr>
        <p:txBody>
          <a:bodyPr vert="horz" anchor="b">
            <a:normAutofit/>
          </a:bodyPr>
          <a:lstStyle>
            <a:lvl1pPr algn="l" rtl="0" eaLnBrk="1" latinLnBrk="0" hangingPunct="1">
              <a:spcBef>
                <a:spcPct val="0"/>
              </a:spcBef>
              <a:buNone/>
              <a:defRPr kumimoji="0" sz="3000" b="1" kern="1200" cap="small" baseline="0">
                <a:solidFill>
                  <a:schemeClr val="tx2"/>
                </a:solidFill>
                <a:latin typeface="+mj-lt"/>
                <a:ea typeface="+mj-ea"/>
                <a:cs typeface="+mj-cs"/>
              </a:defRPr>
            </a:lvl1pPr>
          </a:lstStyle>
          <a:p>
            <a:r>
              <a:rPr lang="zh-CN" altLang="en-US" sz="6000" noProof="1" smtClean="0">
                <a:latin typeface="Times New Roman" panose="02020603050405020304" pitchFamily="2" charset="0"/>
              </a:rPr>
              <a:t>       犬瘟热</a:t>
            </a:r>
            <a:endParaRPr lang="zh-CN" altLang="en-US" sz="6000" dirty="0"/>
          </a:p>
        </p:txBody>
      </p:sp>
    </p:spTree>
    <p:extLst>
      <p:ext uri="{BB962C8B-B14F-4D97-AF65-F5344CB8AC3E}">
        <p14:creationId xmlns:p14="http://schemas.microsoft.com/office/powerpoint/2010/main" val="974862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占位符 12289"/>
          <p:cNvSpPr>
            <a:spLocks noGrp="1"/>
          </p:cNvSpPr>
          <p:nvPr>
            <p:ph idx="1"/>
          </p:nvPr>
        </p:nvSpPr>
        <p:spPr>
          <a:xfrm>
            <a:off x="323850" y="1124743"/>
            <a:ext cx="8229600" cy="5399881"/>
          </a:xfrm>
        </p:spPr>
        <p:txBody>
          <a:bodyPr/>
          <a:lstStyle/>
          <a:p>
            <a:pPr>
              <a:lnSpc>
                <a:spcPct val="150000"/>
              </a:lnSpc>
            </a:pPr>
            <a:r>
              <a:rPr lang="en-US" altLang="zh-CN" b="1" noProof="1"/>
              <a:t>1</a:t>
            </a:r>
            <a:r>
              <a:rPr lang="zh-CN" altLang="zh-CN" b="1" noProof="1"/>
              <a:t>、</a:t>
            </a:r>
            <a:r>
              <a:rPr lang="zh-CN" altLang="en-US" b="1" noProof="1"/>
              <a:t>以</a:t>
            </a:r>
            <a:r>
              <a:rPr lang="zh-CN" altLang="en-US" b="1" noProof="1">
                <a:solidFill>
                  <a:srgbClr val="FF0000"/>
                </a:solidFill>
              </a:rPr>
              <a:t>呼吸道炎症为主</a:t>
            </a:r>
            <a:r>
              <a:rPr lang="zh-CN" altLang="en-US" b="1" noProof="1"/>
              <a:t>病犬，鼻镜干裂，排出脓性鼻液。眼睑肿胀，有脓性分泌物，后期可发生角膜溃疡。病犬咳嗽、打喷嚏，肺部听诊有啰音和捻发音，出现严重的肺炎症状，腹式呼吸，呼吸急促。</a:t>
            </a:r>
          </a:p>
          <a:p>
            <a:pPr>
              <a:lnSpc>
                <a:spcPct val="150000"/>
              </a:lnSpc>
            </a:pPr>
            <a:r>
              <a:rPr lang="en-US" altLang="zh-CN" b="1" noProof="1"/>
              <a:t>2</a:t>
            </a:r>
            <a:r>
              <a:rPr lang="zh-CN" altLang="en-US" b="1" noProof="1"/>
              <a:t>、以</a:t>
            </a:r>
            <a:r>
              <a:rPr lang="zh-CN" altLang="en-US" b="1" noProof="1">
                <a:solidFill>
                  <a:srgbClr val="FF0000"/>
                </a:solidFill>
              </a:rPr>
              <a:t>消化道炎症为主</a:t>
            </a:r>
            <a:r>
              <a:rPr lang="zh-CN" altLang="en-US" b="1" noProof="1"/>
              <a:t>的病犬，病初眼、鼻流水样分泌物，几天后转为脓性，食欲完全丧失，呕吐，尿黄，有的病犬出现呕吐症状，排带有粘液的稀便或干粪，严重时排高粱米汤样的血便，病犬迅速脱水、消瘦。</a:t>
            </a:r>
            <a:r>
              <a:rPr lang="zh-CN" altLang="en-US" b="1" noProof="1">
                <a:solidFill>
                  <a:srgbClr val="0000FF"/>
                </a:solidFill>
              </a:rPr>
              <a:t>与细小病毒病十分相似。</a:t>
            </a:r>
            <a:r>
              <a:rPr lang="zh-CN" altLang="en-US" noProof="1">
                <a:solidFill>
                  <a:srgbClr val="0000FF"/>
                </a:solidFill>
              </a:rPr>
              <a:t> </a:t>
            </a:r>
          </a:p>
        </p:txBody>
      </p:sp>
    </p:spTree>
    <p:extLst>
      <p:ext uri="{BB962C8B-B14F-4D97-AF65-F5344CB8AC3E}">
        <p14:creationId xmlns:p14="http://schemas.microsoft.com/office/powerpoint/2010/main" val="750678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占位符 13313"/>
          <p:cNvSpPr>
            <a:spLocks noGrp="1"/>
          </p:cNvSpPr>
          <p:nvPr>
            <p:ph idx="1"/>
          </p:nvPr>
        </p:nvSpPr>
        <p:spPr>
          <a:xfrm>
            <a:off x="457200" y="1196752"/>
            <a:ext cx="8291513" cy="5472336"/>
          </a:xfrm>
        </p:spPr>
        <p:txBody>
          <a:bodyPr>
            <a:normAutofit lnSpcReduction="10000"/>
          </a:bodyPr>
          <a:lstStyle/>
          <a:p>
            <a:pPr>
              <a:lnSpc>
                <a:spcPct val="150000"/>
              </a:lnSpc>
            </a:pPr>
            <a:r>
              <a:rPr lang="en-US" altLang="zh-CN" b="1" noProof="1"/>
              <a:t>3</a:t>
            </a:r>
            <a:r>
              <a:rPr lang="zh-CN" altLang="en-US" b="1" noProof="1"/>
              <a:t>、以</a:t>
            </a:r>
            <a:r>
              <a:rPr lang="zh-CN" altLang="en-US" b="1" noProof="1">
                <a:solidFill>
                  <a:srgbClr val="FF0000"/>
                </a:solidFill>
              </a:rPr>
              <a:t>神经症状为主</a:t>
            </a:r>
            <a:r>
              <a:rPr lang="zh-CN" altLang="en-US" b="1" noProof="1"/>
              <a:t>的病犬，有的开始就出现神经症状，有的先表现呼吸道或消化道症状，</a:t>
            </a:r>
            <a:r>
              <a:rPr lang="en-US" altLang="x-none" b="1" noProof="1"/>
              <a:t>7</a:t>
            </a:r>
            <a:r>
              <a:rPr lang="zh-CN" altLang="en-US" b="1" noProof="1"/>
              <a:t>～</a:t>
            </a:r>
            <a:r>
              <a:rPr lang="en-US" altLang="x-none" b="1" noProof="1"/>
              <a:t>10</a:t>
            </a:r>
            <a:r>
              <a:rPr lang="zh-CN" altLang="en-US" b="1" noProof="1"/>
              <a:t>天后再呈现神经症状。病犬轻则口唇、眼睑局部抽搐，重则空嚼、转圈、冲撞或口吐白沫，牙关紧闭，倒地抽搐，呈癫痫样发作。</a:t>
            </a:r>
            <a:r>
              <a:rPr lang="zh-CN" altLang="en-US" b="1" noProof="1">
                <a:solidFill>
                  <a:srgbClr val="0000FF"/>
                </a:solidFill>
              </a:rPr>
              <a:t>这样的病犬多半预后不良</a:t>
            </a:r>
            <a:r>
              <a:rPr lang="zh-CN" altLang="en-US" b="1" noProof="1"/>
              <a:t>。也有的病犬表现四肢、后躯麻痹、行走摇摆、后躯麻痹、共济失调，甚至癫痫状惊厥和昏迷等神经症状，</a:t>
            </a:r>
            <a:r>
              <a:rPr lang="zh-CN" altLang="en-US" b="1" noProof="1">
                <a:solidFill>
                  <a:srgbClr val="0000FF"/>
                </a:solidFill>
              </a:rPr>
              <a:t>这样的病犬常留有麻痹后遗症</a:t>
            </a:r>
            <a:r>
              <a:rPr lang="zh-CN" altLang="en-US" b="1" noProof="1"/>
              <a:t>。</a:t>
            </a:r>
          </a:p>
          <a:p>
            <a:pPr>
              <a:lnSpc>
                <a:spcPct val="150000"/>
              </a:lnSpc>
            </a:pPr>
            <a:r>
              <a:rPr lang="en-US" altLang="zh-CN" b="1" noProof="1"/>
              <a:t>4</a:t>
            </a:r>
            <a:r>
              <a:rPr lang="zh-CN" altLang="en-US" b="1" noProof="1"/>
              <a:t>、以</a:t>
            </a:r>
            <a:r>
              <a:rPr lang="zh-CN" altLang="en-US" b="1" noProof="1">
                <a:solidFill>
                  <a:srgbClr val="FF0000"/>
                </a:solidFill>
              </a:rPr>
              <a:t>皮肤症状为主</a:t>
            </a:r>
            <a:r>
              <a:rPr lang="zh-CN" altLang="en-US" b="1" noProof="1"/>
              <a:t>的病犬较为少见。在唇部、耳壳、腹下和股内侧等处皮肤上出现小红点、水疱或脓性丘疹。有少数病犬的足垫肿胀、增生、角化，形成所谓的硬脚掌病。</a:t>
            </a:r>
            <a:r>
              <a:rPr lang="zh-CN" altLang="en-US" noProof="1"/>
              <a:t> </a:t>
            </a:r>
          </a:p>
        </p:txBody>
      </p:sp>
    </p:spTree>
    <p:extLst>
      <p:ext uri="{BB962C8B-B14F-4D97-AF65-F5344CB8AC3E}">
        <p14:creationId xmlns:p14="http://schemas.microsoft.com/office/powerpoint/2010/main" val="1718682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14337" descr="犬瘟"/>
          <p:cNvPicPr>
            <a:picLocks noChangeAspect="1" noChangeArrowheads="1"/>
          </p:cNvPicPr>
          <p:nvPr/>
        </p:nvPicPr>
        <p:blipFill rotWithShape="1">
          <a:blip r:embed="rId2">
            <a:extLst>
              <a:ext uri="{28A0092B-C50C-407E-A947-70E740481C1C}">
                <a14:useLocalDpi xmlns:a14="http://schemas.microsoft.com/office/drawing/2010/main" val="0"/>
              </a:ext>
            </a:extLst>
          </a:blip>
          <a:srcRect b="14015"/>
          <a:stretch/>
        </p:blipFill>
        <p:spPr bwMode="auto">
          <a:xfrm>
            <a:off x="1860798" y="1628800"/>
            <a:ext cx="4700588" cy="4766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4" name="文本框 14338"/>
          <p:cNvSpPr txBox="1">
            <a:spLocks noChangeArrowheads="1"/>
          </p:cNvSpPr>
          <p:nvPr/>
        </p:nvSpPr>
        <p:spPr bwMode="auto">
          <a:xfrm>
            <a:off x="1475036" y="623661"/>
            <a:ext cx="54721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3600" dirty="0">
                <a:latin typeface="Times New Roman" pitchFamily="18" charset="0"/>
              </a:rPr>
              <a:t>犬瘟热症状</a:t>
            </a:r>
            <a:r>
              <a:rPr lang="en-US" altLang="zh-CN" sz="3600" dirty="0">
                <a:latin typeface="Times New Roman" pitchFamily="18" charset="0"/>
              </a:rPr>
              <a:t>--</a:t>
            </a:r>
            <a:r>
              <a:rPr lang="zh-CN" altLang="en-US" sz="3600" dirty="0">
                <a:latin typeface="Times New Roman" pitchFamily="18" charset="0"/>
              </a:rPr>
              <a:t>眼结膜炎</a:t>
            </a:r>
          </a:p>
        </p:txBody>
      </p:sp>
    </p:spTree>
    <p:extLst>
      <p:ext uri="{BB962C8B-B14F-4D97-AF65-F5344CB8AC3E}">
        <p14:creationId xmlns:p14="http://schemas.microsoft.com/office/powerpoint/2010/main" val="3504761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5361" descr="瘟热"/>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601" y="1457325"/>
            <a:ext cx="405447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 name="图片 15362" descr="瘟病"/>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424172"/>
            <a:ext cx="401002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文本框 15363"/>
          <p:cNvSpPr txBox="1">
            <a:spLocks noChangeArrowheads="1"/>
          </p:cNvSpPr>
          <p:nvPr/>
        </p:nvSpPr>
        <p:spPr bwMode="auto">
          <a:xfrm>
            <a:off x="1547812" y="780824"/>
            <a:ext cx="60483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800" b="1" dirty="0">
                <a:latin typeface="Times New Roman" pitchFamily="18" charset="0"/>
              </a:rPr>
              <a:t>犬瘟热症状</a:t>
            </a:r>
            <a:r>
              <a:rPr lang="en-US" altLang="zh-CN" sz="2800" b="1" dirty="0">
                <a:latin typeface="Times New Roman" pitchFamily="18" charset="0"/>
              </a:rPr>
              <a:t>—</a:t>
            </a:r>
            <a:r>
              <a:rPr lang="zh-CN" altLang="en-US" sz="2800" b="1" dirty="0">
                <a:latin typeface="Times New Roman" pitchFamily="18" charset="0"/>
              </a:rPr>
              <a:t>眼、鼻流脓性分泌物</a:t>
            </a:r>
          </a:p>
        </p:txBody>
      </p:sp>
    </p:spTree>
    <p:extLst>
      <p:ext uri="{BB962C8B-B14F-4D97-AF65-F5344CB8AC3E}">
        <p14:creationId xmlns:p14="http://schemas.microsoft.com/office/powerpoint/2010/main" val="3801588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16385" descr="犬瘟热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9873" y="1484784"/>
            <a:ext cx="6842125" cy="499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文本框 16386"/>
          <p:cNvSpPr txBox="1"/>
          <p:nvPr/>
        </p:nvSpPr>
        <p:spPr>
          <a:xfrm>
            <a:off x="1763688" y="781958"/>
            <a:ext cx="5256212" cy="641350"/>
          </a:xfrm>
          <a:prstGeom prst="rect">
            <a:avLst/>
          </a:prstGeom>
          <a:noFill/>
          <a:ln w="9525">
            <a:noFill/>
            <a:miter/>
          </a:ln>
        </p:spPr>
        <p:txBody>
          <a:bodyPr>
            <a:spAutoFit/>
          </a:bodyPr>
          <a:lstStyle/>
          <a:p>
            <a:pPr>
              <a:spcBef>
                <a:spcPct val="50000"/>
              </a:spcBef>
            </a:pPr>
            <a:r>
              <a:rPr lang="zh-CN" altLang="en-US" sz="3600" noProof="1">
                <a:latin typeface="Times New Roman" panose="02020603050405020304" pitchFamily="2" charset="0"/>
                <a:cs typeface="+mn-ea"/>
              </a:rPr>
              <a:t>犬瘟热症状</a:t>
            </a:r>
            <a:r>
              <a:rPr lang="en-US" altLang="zh-CN" sz="3600" noProof="1">
                <a:latin typeface="Times New Roman" panose="02020603050405020304" pitchFamily="2" charset="0"/>
                <a:cs typeface="+mn-ea"/>
              </a:rPr>
              <a:t>--</a:t>
            </a:r>
            <a:r>
              <a:rPr lang="zh-CN" altLang="en-US" sz="3600" b="1" noProof="1">
                <a:effectLst>
                  <a:outerShdw blurRad="38100" dist="38100" dir="2700000">
                    <a:srgbClr val="C0C0C0"/>
                  </a:outerShdw>
                </a:effectLst>
                <a:latin typeface="Times New Roman" panose="02020603050405020304" pitchFamily="2" charset="0"/>
                <a:cs typeface="+mn-ea"/>
              </a:rPr>
              <a:t>鼻镜干裂</a:t>
            </a:r>
            <a:endParaRPr lang="zh-CN" altLang="en-US" sz="3600" b="1" noProof="1">
              <a:effectLst>
                <a:outerShdw blurRad="38100" dist="38100" dir="2700000">
                  <a:srgbClr val="C0C0C0"/>
                </a:outerShdw>
              </a:effectLst>
              <a:latin typeface="Times New Roman" panose="02020603050405020304" pitchFamily="2" charset="0"/>
            </a:endParaRPr>
          </a:p>
        </p:txBody>
      </p:sp>
    </p:spTree>
    <p:extLst>
      <p:ext uri="{BB962C8B-B14F-4D97-AF65-F5344CB8AC3E}">
        <p14:creationId xmlns:p14="http://schemas.microsoft.com/office/powerpoint/2010/main" val="1607396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文本占位符 17409" descr="犬瘟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836712"/>
            <a:ext cx="7812087" cy="5703888"/>
          </a:xfrm>
        </p:spPr>
      </p:pic>
    </p:spTree>
    <p:extLst>
      <p:ext uri="{BB962C8B-B14F-4D97-AF65-F5344CB8AC3E}">
        <p14:creationId xmlns:p14="http://schemas.microsoft.com/office/powerpoint/2010/main" val="457267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132097" descr="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762000"/>
            <a:ext cx="7239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文本框 132098"/>
          <p:cNvSpPr txBox="1">
            <a:spLocks noChangeArrowheads="1"/>
          </p:cNvSpPr>
          <p:nvPr/>
        </p:nvSpPr>
        <p:spPr bwMode="auto">
          <a:xfrm>
            <a:off x="1066800" y="5272088"/>
            <a:ext cx="6934200" cy="914400"/>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spcBef>
                <a:spcPct val="50000"/>
              </a:spcBef>
            </a:pPr>
            <a:r>
              <a:rPr lang="zh-CN" altLang="en-US" sz="5400" b="1">
                <a:solidFill>
                  <a:srgbClr val="0070C0"/>
                </a:solidFill>
                <a:ea typeface="华文行楷" pitchFamily="2" charset="-122"/>
              </a:rPr>
              <a:t>患犬后躯瘫痪</a:t>
            </a:r>
          </a:p>
        </p:txBody>
      </p:sp>
    </p:spTree>
    <p:extLst>
      <p:ext uri="{BB962C8B-B14F-4D97-AF65-F5344CB8AC3E}">
        <p14:creationId xmlns:p14="http://schemas.microsoft.com/office/powerpoint/2010/main" val="4075292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133121"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981200"/>
            <a:ext cx="66294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文本框 133122"/>
          <p:cNvSpPr txBox="1">
            <a:spLocks noChangeArrowheads="1"/>
          </p:cNvSpPr>
          <p:nvPr/>
        </p:nvSpPr>
        <p:spPr bwMode="auto">
          <a:xfrm>
            <a:off x="381000" y="838200"/>
            <a:ext cx="8382000" cy="914400"/>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spcBef>
                <a:spcPct val="50000"/>
              </a:spcBef>
            </a:pPr>
            <a:r>
              <a:rPr lang="en-US" altLang="zh-CN" sz="5400" b="1">
                <a:solidFill>
                  <a:srgbClr val="0070C0"/>
                </a:solidFill>
                <a:ea typeface="华文行楷" pitchFamily="2" charset="-122"/>
              </a:rPr>
              <a:t>3</a:t>
            </a:r>
            <a:r>
              <a:rPr lang="zh-CN" altLang="en-US" sz="5400" b="1">
                <a:solidFill>
                  <a:srgbClr val="0070C0"/>
                </a:solidFill>
                <a:ea typeface="华文行楷" pitchFamily="2" charset="-122"/>
              </a:rPr>
              <a:t>月龄患犬，呈癫痫样症状</a:t>
            </a:r>
          </a:p>
        </p:txBody>
      </p:sp>
    </p:spTree>
    <p:extLst>
      <p:ext uri="{BB962C8B-B14F-4D97-AF65-F5344CB8AC3E}">
        <p14:creationId xmlns:p14="http://schemas.microsoft.com/office/powerpoint/2010/main" val="3989892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135169"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9296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8" name="文本框 135170"/>
          <p:cNvSpPr txBox="1">
            <a:spLocks noChangeArrowheads="1"/>
          </p:cNvSpPr>
          <p:nvPr/>
        </p:nvSpPr>
        <p:spPr bwMode="auto">
          <a:xfrm>
            <a:off x="5486400" y="4083050"/>
            <a:ext cx="29718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6600" b="1">
                <a:solidFill>
                  <a:schemeClr val="folHlink"/>
                </a:solidFill>
                <a:ea typeface="华文新魏" pitchFamily="2" charset="-122"/>
              </a:rPr>
              <a:t>皮肤型</a:t>
            </a:r>
          </a:p>
        </p:txBody>
      </p:sp>
    </p:spTree>
    <p:extLst>
      <p:ext uri="{BB962C8B-B14F-4D97-AF65-F5344CB8AC3E}">
        <p14:creationId xmlns:p14="http://schemas.microsoft.com/office/powerpoint/2010/main" val="3853018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图片 136193" descr="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255713"/>
            <a:ext cx="6248400" cy="484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2" name="线形标注 2(带强调线) 136194"/>
          <p:cNvSpPr>
            <a:spLocks/>
          </p:cNvSpPr>
          <p:nvPr/>
        </p:nvSpPr>
        <p:spPr bwMode="auto">
          <a:xfrm>
            <a:off x="430213" y="2352675"/>
            <a:ext cx="1295400" cy="3352800"/>
          </a:xfrm>
          <a:prstGeom prst="accentCallout2">
            <a:avLst>
              <a:gd name="adj1" fmla="val 3407"/>
              <a:gd name="adj2" fmla="val 105884"/>
              <a:gd name="adj3" fmla="val 3407"/>
              <a:gd name="adj4" fmla="val 184806"/>
              <a:gd name="adj5" fmla="val 31394"/>
              <a:gd name="adj6" fmla="val 266912"/>
            </a:avLst>
          </a:prstGeom>
          <a:solidFill>
            <a:srgbClr val="FFFF66"/>
          </a:solidFill>
          <a:ln w="9525">
            <a:solidFill>
              <a:srgbClr val="FFFF00"/>
            </a:solidFill>
            <a:miter lim="800000"/>
            <a:headEnd/>
            <a:tailEnd/>
          </a:ln>
        </p:spPr>
        <p:txBody>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600" b="1">
                <a:solidFill>
                  <a:srgbClr val="0070C0"/>
                </a:solidFill>
                <a:ea typeface="华文行楷" pitchFamily="2" charset="-122"/>
              </a:rPr>
              <a:t>患犬腹部出现化脓性丘疹</a:t>
            </a:r>
          </a:p>
        </p:txBody>
      </p:sp>
      <p:sp>
        <p:nvSpPr>
          <p:cNvPr id="18435" name="文本框 18434"/>
          <p:cNvSpPr txBox="1"/>
          <p:nvPr/>
        </p:nvSpPr>
        <p:spPr>
          <a:xfrm>
            <a:off x="827088" y="188913"/>
            <a:ext cx="7273925" cy="1066800"/>
          </a:xfrm>
          <a:prstGeom prst="rect">
            <a:avLst/>
          </a:prstGeom>
          <a:noFill/>
          <a:ln w="9525">
            <a:noFill/>
            <a:miter/>
          </a:ln>
        </p:spPr>
        <p:txBody>
          <a:bodyPr>
            <a:spAutoFit/>
          </a:bodyPr>
          <a:lstStyle/>
          <a:p>
            <a:pPr>
              <a:spcBef>
                <a:spcPct val="50000"/>
              </a:spcBef>
            </a:pPr>
            <a:r>
              <a:rPr lang="zh-CN" altLang="en-US" sz="3200" noProof="1">
                <a:latin typeface="Times New Roman" panose="02020603050405020304" pitchFamily="2" charset="0"/>
                <a:cs typeface="+mn-ea"/>
              </a:rPr>
              <a:t>犬瘟热症状</a:t>
            </a:r>
            <a:r>
              <a:rPr lang="en-US" altLang="zh-CN" sz="3200" noProof="1">
                <a:latin typeface="Times New Roman" panose="02020603050405020304" pitchFamily="2" charset="0"/>
                <a:cs typeface="+mn-ea"/>
              </a:rPr>
              <a:t>—</a:t>
            </a:r>
            <a:r>
              <a:rPr lang="zh-CN" altLang="en-US" sz="3200" b="1" noProof="1">
                <a:latin typeface="Times New Roman" panose="02020603050405020304" pitchFamily="2" charset="0"/>
                <a:cs typeface="+mn-ea"/>
              </a:rPr>
              <a:t>腹下</a:t>
            </a:r>
            <a:r>
              <a:rPr lang="zh-CN" altLang="en-US" sz="3200" b="1" noProof="1">
                <a:effectLst>
                  <a:outerShdw blurRad="38100" dist="38100" dir="2700000">
                    <a:srgbClr val="C0C0C0"/>
                  </a:outerShdw>
                </a:effectLst>
                <a:latin typeface="Times New Roman" panose="02020603050405020304" pitchFamily="2" charset="0"/>
                <a:cs typeface="+mn-ea"/>
              </a:rPr>
              <a:t>皮肤上出现小红点、水疱或脓性丘疹</a:t>
            </a:r>
            <a:endParaRPr lang="zh-CN" altLang="en-US" sz="3200" b="1" noProof="1">
              <a:effectLst>
                <a:outerShdw blurRad="38100" dist="38100" dir="2700000">
                  <a:srgbClr val="C0C0C0"/>
                </a:outerShdw>
              </a:effectLst>
              <a:latin typeface="Times New Roman" panose="02020603050405020304" pitchFamily="2" charset="0"/>
            </a:endParaRPr>
          </a:p>
        </p:txBody>
      </p:sp>
    </p:spTree>
    <p:extLst>
      <p:ext uri="{BB962C8B-B14F-4D97-AF65-F5344CB8AC3E}">
        <p14:creationId xmlns:p14="http://schemas.microsoft.com/office/powerpoint/2010/main" val="491238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08693" y="1772816"/>
            <a:ext cx="6172200" cy="1030266"/>
          </a:xfrm>
        </p:spPr>
        <p:txBody>
          <a:bodyPr>
            <a:normAutofit/>
          </a:bodyPr>
          <a:lstStyle/>
          <a:p>
            <a:r>
              <a:rPr lang="zh-CN" altLang="en-US" sz="6000" noProof="1" smtClean="0">
                <a:latin typeface="Times New Roman" panose="02020603050405020304" pitchFamily="2" charset="0"/>
              </a:rPr>
              <a:t>       犬</a:t>
            </a:r>
            <a:r>
              <a:rPr lang="zh-CN" altLang="en-US" sz="6000" noProof="1">
                <a:latin typeface="Times New Roman" panose="02020603050405020304" pitchFamily="2" charset="0"/>
              </a:rPr>
              <a:t>瘟热</a:t>
            </a:r>
            <a:endParaRPr lang="zh-CN" altLang="en-US" sz="6000" dirty="0"/>
          </a:p>
        </p:txBody>
      </p:sp>
    </p:spTree>
    <p:extLst>
      <p:ext uri="{BB962C8B-B14F-4D97-AF65-F5344CB8AC3E}">
        <p14:creationId xmlns:p14="http://schemas.microsoft.com/office/powerpoint/2010/main" val="1928211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138241" descr="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371600"/>
            <a:ext cx="5486400" cy="494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文本框 138242"/>
          <p:cNvSpPr txBox="1">
            <a:spLocks noChangeArrowheads="1"/>
          </p:cNvSpPr>
          <p:nvPr/>
        </p:nvSpPr>
        <p:spPr bwMode="auto">
          <a:xfrm>
            <a:off x="7086600" y="1371600"/>
            <a:ext cx="1066800" cy="5035550"/>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spcBef>
                <a:spcPct val="50000"/>
              </a:spcBef>
            </a:pPr>
            <a:r>
              <a:rPr lang="zh-CN" altLang="en-US" sz="3600" b="1">
                <a:solidFill>
                  <a:srgbClr val="0070C0"/>
                </a:solidFill>
                <a:ea typeface="华文行楷" pitchFamily="2" charset="-122"/>
              </a:rPr>
              <a:t>患犬足枕角质层变硬</a:t>
            </a:r>
          </a:p>
        </p:txBody>
      </p:sp>
    </p:spTree>
    <p:extLst>
      <p:ext uri="{BB962C8B-B14F-4D97-AF65-F5344CB8AC3E}">
        <p14:creationId xmlns:p14="http://schemas.microsoft.com/office/powerpoint/2010/main" val="10652118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25601"/>
          <p:cNvSpPr>
            <a:spLocks noGrp="1"/>
          </p:cNvSpPr>
          <p:nvPr>
            <p:ph type="title"/>
          </p:nvPr>
        </p:nvSpPr>
        <p:spPr/>
        <p:txBody>
          <a:bodyPr/>
          <a:lstStyle/>
          <a:p>
            <a:r>
              <a:rPr lang="en-US" altLang="x-none" noProof="1" smtClean="0"/>
              <a:t>                       </a:t>
            </a:r>
            <a:r>
              <a:rPr lang="en-US" altLang="x-none" sz="4000" b="1" noProof="1" smtClean="0"/>
              <a:t>【</a:t>
            </a:r>
            <a:r>
              <a:rPr lang="zh-CN" altLang="en-US" sz="4000" b="1" noProof="1"/>
              <a:t>诊断</a:t>
            </a:r>
            <a:r>
              <a:rPr lang="en-US" altLang="x-none" sz="4000" b="1" noProof="1"/>
              <a:t>】 </a:t>
            </a:r>
          </a:p>
        </p:txBody>
      </p:sp>
      <p:sp>
        <p:nvSpPr>
          <p:cNvPr id="25603" name="文本占位符 25602"/>
          <p:cNvSpPr>
            <a:spLocks noGrp="1"/>
          </p:cNvSpPr>
          <p:nvPr>
            <p:ph idx="1"/>
          </p:nvPr>
        </p:nvSpPr>
        <p:spPr>
          <a:xfrm>
            <a:off x="457200" y="1600200"/>
            <a:ext cx="7787208" cy="4873752"/>
          </a:xfrm>
        </p:spPr>
        <p:txBody>
          <a:bodyPr/>
          <a:lstStyle/>
          <a:p>
            <a:pPr>
              <a:lnSpc>
                <a:spcPct val="150000"/>
              </a:lnSpc>
            </a:pPr>
            <a:r>
              <a:rPr lang="zh-CN" altLang="en-US" b="1" noProof="1"/>
              <a:t>该病病型复杂多样，</a:t>
            </a:r>
            <a:r>
              <a:rPr lang="zh-CN" altLang="en-US" b="1" noProof="1">
                <a:solidFill>
                  <a:srgbClr val="0000FF"/>
                </a:solidFill>
              </a:rPr>
              <a:t>又常易与多杀性巴氏杆菌、支气管败血波特氏杆菌、沙门氏菌以及传染性肝炎病毒、犬细小病毒等病源混合感染或继发感染</a:t>
            </a:r>
            <a:r>
              <a:rPr lang="zh-CN" altLang="en-US" b="1" noProof="1"/>
              <a:t>，所以诊断比较困难</a:t>
            </a:r>
            <a:r>
              <a:rPr lang="zh-CN" altLang="en-US" b="1" noProof="1" smtClean="0"/>
              <a:t>。</a:t>
            </a:r>
            <a:endParaRPr lang="en-US" altLang="zh-CN" b="1" noProof="1" smtClean="0"/>
          </a:p>
          <a:p>
            <a:pPr>
              <a:lnSpc>
                <a:spcPct val="150000"/>
              </a:lnSpc>
            </a:pPr>
            <a:r>
              <a:rPr lang="zh-CN" altLang="en-US" b="1" noProof="1" smtClean="0"/>
              <a:t>根据</a:t>
            </a:r>
            <a:r>
              <a:rPr lang="zh-CN" altLang="en-US" b="1" noProof="1"/>
              <a:t>临床症状、病理剖检和流行病学资料仅可作出初步</a:t>
            </a:r>
            <a:r>
              <a:rPr lang="zh-CN" altLang="en-US" b="1" noProof="1" smtClean="0"/>
              <a:t>诊断。</a:t>
            </a:r>
            <a:r>
              <a:rPr lang="zh-CN" altLang="en-US" noProof="1" smtClean="0"/>
              <a:t> </a:t>
            </a:r>
            <a:endParaRPr lang="zh-CN" altLang="en-US" noProof="1"/>
          </a:p>
        </p:txBody>
      </p:sp>
    </p:spTree>
    <p:extLst>
      <p:ext uri="{BB962C8B-B14F-4D97-AF65-F5344CB8AC3E}">
        <p14:creationId xmlns:p14="http://schemas.microsoft.com/office/powerpoint/2010/main" val="41113813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                     </a:t>
            </a:r>
            <a:r>
              <a:rPr lang="zh-CN" altLang="en-US" sz="4000" b="1" noProof="1" smtClean="0"/>
              <a:t>临床</a:t>
            </a:r>
            <a:r>
              <a:rPr lang="zh-CN" altLang="en-US" sz="4000" b="1" noProof="1"/>
              <a:t>诊断要点</a:t>
            </a:r>
          </a:p>
        </p:txBody>
      </p:sp>
      <p:sp>
        <p:nvSpPr>
          <p:cNvPr id="3" name="内容占位符 2"/>
          <p:cNvSpPr>
            <a:spLocks noGrp="1"/>
          </p:cNvSpPr>
          <p:nvPr>
            <p:ph idx="1"/>
          </p:nvPr>
        </p:nvSpPr>
        <p:spPr>
          <a:xfrm>
            <a:off x="457200" y="1600200"/>
            <a:ext cx="7931224" cy="4873752"/>
          </a:xfrm>
        </p:spPr>
        <p:txBody>
          <a:bodyPr/>
          <a:lstStyle/>
          <a:p>
            <a:r>
              <a:rPr lang="en-US" altLang="zh-CN" b="1" noProof="1"/>
              <a:t>1</a:t>
            </a:r>
            <a:r>
              <a:rPr lang="zh-CN" altLang="en-US" b="1" noProof="1"/>
              <a:t>、双相热</a:t>
            </a:r>
          </a:p>
          <a:p>
            <a:r>
              <a:rPr lang="en-US" altLang="zh-CN" b="1" noProof="1"/>
              <a:t>2</a:t>
            </a:r>
            <a:r>
              <a:rPr lang="zh-CN" altLang="en-US" b="1" noProof="1"/>
              <a:t>、咳嗽，流脓性鼻涕</a:t>
            </a:r>
          </a:p>
          <a:p>
            <a:r>
              <a:rPr lang="en-US" altLang="zh-CN" b="1" noProof="1"/>
              <a:t>3</a:t>
            </a:r>
            <a:r>
              <a:rPr lang="zh-CN" altLang="en-US" b="1" noProof="1"/>
              <a:t>、眼睑肿胀，结膜炎，流脓性分泌物</a:t>
            </a:r>
          </a:p>
          <a:p>
            <a:r>
              <a:rPr lang="en-US" altLang="zh-CN" b="1" noProof="1"/>
              <a:t>4</a:t>
            </a:r>
            <a:r>
              <a:rPr lang="zh-CN" altLang="en-US" b="1" noProof="1"/>
              <a:t>、鼻镜干裂，脚垫增厚</a:t>
            </a:r>
          </a:p>
          <a:p>
            <a:r>
              <a:rPr lang="en-US" altLang="zh-CN" b="1" noProof="1"/>
              <a:t>5</a:t>
            </a:r>
            <a:r>
              <a:rPr lang="zh-CN" altLang="en-US" b="1" noProof="1"/>
              <a:t>、腹下皮肤有脓性丘疹，小红点</a:t>
            </a:r>
          </a:p>
          <a:p>
            <a:r>
              <a:rPr lang="en-US" altLang="zh-CN" b="1" noProof="1"/>
              <a:t>6</a:t>
            </a:r>
            <a:r>
              <a:rPr lang="zh-CN" altLang="en-US" b="1" noProof="1"/>
              <a:t>、神经</a:t>
            </a:r>
            <a:r>
              <a:rPr lang="zh-CN" altLang="en-US" b="1" noProof="1" smtClean="0"/>
              <a:t>症状</a:t>
            </a:r>
            <a:endParaRPr lang="en-US" altLang="zh-CN" b="1" noProof="1" smtClean="0"/>
          </a:p>
          <a:p>
            <a:endParaRPr lang="en-US" altLang="zh-CN" b="1" noProof="1"/>
          </a:p>
          <a:p>
            <a:r>
              <a:rPr lang="zh-CN" altLang="zh-CN" b="1" dirty="0">
                <a:solidFill>
                  <a:srgbClr val="0000FF"/>
                </a:solidFill>
              </a:rPr>
              <a:t>根据临床经验，若同时出现</a:t>
            </a:r>
            <a:r>
              <a:rPr lang="zh-CN" altLang="zh-CN" b="1" dirty="0" smtClean="0">
                <a:solidFill>
                  <a:srgbClr val="0000FF"/>
                </a:solidFill>
              </a:rPr>
              <a:t>以</a:t>
            </a:r>
            <a:r>
              <a:rPr lang="zh-CN" altLang="en-US" b="1" dirty="0" smtClean="0">
                <a:solidFill>
                  <a:srgbClr val="0000FF"/>
                </a:solidFill>
              </a:rPr>
              <a:t>上</a:t>
            </a:r>
            <a:r>
              <a:rPr lang="zh-CN" altLang="zh-CN" b="1" dirty="0" smtClean="0">
                <a:solidFill>
                  <a:srgbClr val="0000FF"/>
                </a:solidFill>
              </a:rPr>
              <a:t>症状</a:t>
            </a:r>
            <a:r>
              <a:rPr lang="zh-CN" altLang="zh-CN" b="1" dirty="0">
                <a:solidFill>
                  <a:srgbClr val="0000FF"/>
                </a:solidFill>
              </a:rPr>
              <a:t>的二种，就要首先怀疑犬瘟</a:t>
            </a:r>
            <a:r>
              <a:rPr lang="zh-CN" altLang="zh-CN" b="1" dirty="0" smtClean="0">
                <a:solidFill>
                  <a:srgbClr val="0000FF"/>
                </a:solidFill>
              </a:rPr>
              <a:t>热</a:t>
            </a:r>
            <a:r>
              <a:rPr lang="zh-CN" altLang="en-US" b="1" dirty="0" smtClean="0">
                <a:solidFill>
                  <a:srgbClr val="0000FF"/>
                </a:solidFill>
              </a:rPr>
              <a:t>。</a:t>
            </a:r>
            <a:r>
              <a:rPr lang="zh-CN" altLang="zh-CN" b="1" dirty="0" smtClean="0">
                <a:solidFill>
                  <a:srgbClr val="0000FF"/>
                </a:solidFill>
              </a:rPr>
              <a:t> </a:t>
            </a:r>
            <a:endParaRPr lang="zh-CN" altLang="zh-CN" b="1" dirty="0">
              <a:solidFill>
                <a:srgbClr val="0000FF"/>
              </a:solidFill>
            </a:endParaRPr>
          </a:p>
          <a:p>
            <a:endParaRPr lang="zh-CN" altLang="en-US" b="1" noProof="1"/>
          </a:p>
        </p:txBody>
      </p:sp>
    </p:spTree>
    <p:extLst>
      <p:ext uri="{BB962C8B-B14F-4D97-AF65-F5344CB8AC3E}">
        <p14:creationId xmlns:p14="http://schemas.microsoft.com/office/powerpoint/2010/main" val="22208865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                      </a:t>
            </a:r>
            <a:r>
              <a:rPr lang="zh-CN" altLang="en-US" sz="4000" b="1" noProof="1" smtClean="0"/>
              <a:t>快速</a:t>
            </a:r>
            <a:r>
              <a:rPr lang="zh-CN" altLang="en-US" sz="4000" b="1" noProof="1"/>
              <a:t>诊断试纸</a:t>
            </a:r>
          </a:p>
        </p:txBody>
      </p:sp>
      <p:sp>
        <p:nvSpPr>
          <p:cNvPr id="3" name="内容占位符 2"/>
          <p:cNvSpPr>
            <a:spLocks noGrp="1"/>
          </p:cNvSpPr>
          <p:nvPr>
            <p:ph idx="1"/>
          </p:nvPr>
        </p:nvSpPr>
        <p:spPr/>
        <p:txBody>
          <a:bodyPr/>
          <a:lstStyle/>
          <a:p>
            <a:r>
              <a:rPr lang="zh-CN" altLang="en-US" b="1" noProof="1">
                <a:solidFill>
                  <a:srgbClr val="0000FF"/>
                </a:solidFill>
                <a:latin typeface="楷体_GB2312" panose="02010609030101010101" charset="-122"/>
                <a:ea typeface="楷体_GB2312" panose="02010609030101010101" charset="-122"/>
                <a:sym typeface="+mn-ea"/>
              </a:rPr>
              <a:t>胶体金试纸</a:t>
            </a:r>
            <a:r>
              <a:rPr lang="zh-CN" altLang="en-US" b="1" noProof="1">
                <a:latin typeface="楷体_GB2312" panose="02010609030101010101" charset="-122"/>
                <a:ea typeface="楷体_GB2312" panose="02010609030101010101" charset="-122"/>
                <a:sym typeface="+mn-ea"/>
              </a:rPr>
              <a:t>是国内外检测宠物传染病最为简便、快速的方法，目前已在犬场和宠物门诊广泛应用。</a:t>
            </a:r>
            <a:endParaRPr lang="zh-CN" altLang="en-US" noProof="1"/>
          </a:p>
        </p:txBody>
      </p:sp>
      <p:pic>
        <p:nvPicPr>
          <p:cNvPr id="29699" name="内容占位符 2150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b="8929"/>
          <a:stretch>
            <a:fillRect/>
          </a:stretch>
        </p:blipFill>
        <p:spPr bwMode="auto">
          <a:xfrm>
            <a:off x="2266950" y="3140075"/>
            <a:ext cx="5032375" cy="3133725"/>
          </a:xfrm>
        </p:spPr>
      </p:pic>
      <p:sp>
        <p:nvSpPr>
          <p:cNvPr id="29700" name="文本框 3"/>
          <p:cNvSpPr txBox="1">
            <a:spLocks noChangeArrowheads="1"/>
          </p:cNvSpPr>
          <p:nvPr/>
        </p:nvSpPr>
        <p:spPr bwMode="auto">
          <a:xfrm>
            <a:off x="3584575" y="6273800"/>
            <a:ext cx="8445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000" b="1"/>
              <a:t>阳性</a:t>
            </a:r>
          </a:p>
        </p:txBody>
      </p:sp>
      <p:sp>
        <p:nvSpPr>
          <p:cNvPr id="29701" name="文本框 4"/>
          <p:cNvSpPr txBox="1">
            <a:spLocks noChangeArrowheads="1"/>
          </p:cNvSpPr>
          <p:nvPr/>
        </p:nvSpPr>
        <p:spPr bwMode="auto">
          <a:xfrm>
            <a:off x="4360863" y="6273800"/>
            <a:ext cx="8445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000" b="1"/>
              <a:t>阴性</a:t>
            </a:r>
          </a:p>
        </p:txBody>
      </p:sp>
      <p:sp>
        <p:nvSpPr>
          <p:cNvPr id="29702" name="文本框 5"/>
          <p:cNvSpPr txBox="1">
            <a:spLocks noChangeArrowheads="1"/>
          </p:cNvSpPr>
          <p:nvPr/>
        </p:nvSpPr>
        <p:spPr bwMode="auto">
          <a:xfrm>
            <a:off x="5205413" y="6273800"/>
            <a:ext cx="8429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000" b="1"/>
              <a:t>无效</a:t>
            </a:r>
          </a:p>
        </p:txBody>
      </p:sp>
      <p:sp>
        <p:nvSpPr>
          <p:cNvPr id="29703" name="文本框 6"/>
          <p:cNvSpPr txBox="1">
            <a:spLocks noChangeArrowheads="1"/>
          </p:cNvSpPr>
          <p:nvPr/>
        </p:nvSpPr>
        <p:spPr bwMode="auto">
          <a:xfrm>
            <a:off x="5953125" y="6273800"/>
            <a:ext cx="8445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000" b="1"/>
              <a:t>无效</a:t>
            </a:r>
          </a:p>
        </p:txBody>
      </p:sp>
    </p:spTree>
    <p:extLst>
      <p:ext uri="{BB962C8B-B14F-4D97-AF65-F5344CB8AC3E}">
        <p14:creationId xmlns:p14="http://schemas.microsoft.com/office/powerpoint/2010/main" val="24939119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412776"/>
            <a:ext cx="8229600" cy="4530725"/>
          </a:xfrm>
        </p:spPr>
        <p:txBody>
          <a:bodyPr/>
          <a:lstStyle/>
          <a:p>
            <a:r>
              <a:rPr lang="zh-CN" altLang="en-US" b="1" noProof="1">
                <a:solidFill>
                  <a:srgbClr val="0000FF"/>
                </a:solidFill>
                <a:latin typeface="楷体_GB2312" panose="02010609030101010101" charset="-122"/>
                <a:ea typeface="楷体_GB2312" panose="02010609030101010101" charset="-122"/>
                <a:sym typeface="+mn-ea"/>
              </a:rPr>
              <a:t>技术原理：</a:t>
            </a:r>
            <a:r>
              <a:rPr lang="zh-CN" altLang="en-US" b="1" noProof="1">
                <a:latin typeface="楷体_GB2312" panose="02010609030101010101" charset="-122"/>
                <a:ea typeface="楷体_GB2312" panose="02010609030101010101" charset="-122"/>
                <a:sym typeface="+mn-ea"/>
              </a:rPr>
              <a:t>胶体金试纸条应用了竞争抑制免疫层析的原理，样本中的待测物在流动的过程中与胶体金标记的特异性单克隆抗体结合，抑制了抗体和</a:t>
            </a:r>
            <a:r>
              <a:rPr lang="en-US" altLang="zh-CN" b="1" noProof="1">
                <a:latin typeface="楷体_GB2312" panose="02010609030101010101" charset="-122"/>
                <a:ea typeface="楷体_GB2312" panose="02010609030101010101" charset="-122"/>
                <a:sym typeface="+mn-ea"/>
              </a:rPr>
              <a:t>NC </a:t>
            </a:r>
            <a:r>
              <a:rPr lang="zh-CN" altLang="en-US" b="1" noProof="1">
                <a:latin typeface="楷体_GB2312" panose="02010609030101010101" charset="-122"/>
                <a:ea typeface="楷体_GB2312" panose="02010609030101010101" charset="-122"/>
                <a:sym typeface="+mn-ea"/>
              </a:rPr>
              <a:t>膜检测线</a:t>
            </a:r>
            <a:r>
              <a:rPr lang="en-US" altLang="zh-CN" b="1" noProof="1">
                <a:latin typeface="楷体_GB2312" panose="02010609030101010101" charset="-122"/>
                <a:ea typeface="楷体_GB2312" panose="02010609030101010101" charset="-122"/>
                <a:sym typeface="+mn-ea"/>
              </a:rPr>
              <a:t>(T)</a:t>
            </a:r>
            <a:r>
              <a:rPr lang="zh-CN" altLang="en-US" b="1" noProof="1">
                <a:latin typeface="楷体_GB2312" panose="02010609030101010101" charset="-122"/>
                <a:ea typeface="楷体_GB2312" panose="02010609030101010101" charset="-122"/>
                <a:sym typeface="+mn-ea"/>
              </a:rPr>
              <a:t>上待测物－蛋白偶联物的结合。</a:t>
            </a:r>
            <a:endParaRPr lang="zh-CN" altLang="en-US" b="1" noProof="1">
              <a:latin typeface="楷体_GB2312" panose="02010609030101010101" charset="-122"/>
              <a:ea typeface="楷体_GB2312" panose="02010609030101010101" charset="-122"/>
            </a:endParaRPr>
          </a:p>
          <a:p>
            <a:r>
              <a:rPr lang="zh-CN" altLang="en-US" b="1" noProof="1">
                <a:latin typeface="楷体_GB2312" panose="02010609030101010101" charset="-122"/>
                <a:ea typeface="楷体_GB2312" panose="02010609030101010101" charset="-122"/>
                <a:sym typeface="+mn-ea"/>
              </a:rPr>
              <a:t>如果样本溶液中待测物浓度大于该检测限，检测线不显红色，结果为</a:t>
            </a:r>
            <a:r>
              <a:rPr lang="zh-CN" altLang="en-US" b="1" noProof="1">
                <a:solidFill>
                  <a:srgbClr val="9900CC"/>
                </a:solidFill>
                <a:latin typeface="楷体_GB2312" panose="02010609030101010101" charset="-122"/>
                <a:ea typeface="楷体_GB2312" panose="02010609030101010101" charset="-122"/>
                <a:sym typeface="+mn-ea"/>
              </a:rPr>
              <a:t>阴性（一条线）</a:t>
            </a:r>
            <a:r>
              <a:rPr lang="zh-CN" altLang="en-US" b="1" noProof="1">
                <a:latin typeface="楷体_GB2312" panose="02010609030101010101" charset="-122"/>
                <a:ea typeface="楷体_GB2312" panose="02010609030101010101" charset="-122"/>
                <a:sym typeface="+mn-ea"/>
              </a:rPr>
              <a:t>。反之，检测线</a:t>
            </a:r>
            <a:r>
              <a:rPr lang="en-US" altLang="zh-CN" b="1" noProof="1">
                <a:latin typeface="楷体_GB2312" panose="02010609030101010101" charset="-122"/>
                <a:ea typeface="楷体_GB2312" panose="02010609030101010101" charset="-122"/>
                <a:sym typeface="+mn-ea"/>
              </a:rPr>
              <a:t>(T)</a:t>
            </a:r>
            <a:r>
              <a:rPr lang="zh-CN" altLang="en-US" b="1" noProof="1">
                <a:latin typeface="楷体_GB2312" panose="02010609030101010101" charset="-122"/>
                <a:ea typeface="楷体_GB2312" panose="02010609030101010101" charset="-122"/>
                <a:sym typeface="+mn-ea"/>
              </a:rPr>
              <a:t>和对照线都显红色，结果为</a:t>
            </a:r>
            <a:r>
              <a:rPr lang="zh-CN" altLang="en-US" b="1" noProof="1">
                <a:solidFill>
                  <a:srgbClr val="9900CC"/>
                </a:solidFill>
                <a:latin typeface="楷体_GB2312" panose="02010609030101010101" charset="-122"/>
                <a:ea typeface="楷体_GB2312" panose="02010609030101010101" charset="-122"/>
                <a:sym typeface="+mn-ea"/>
              </a:rPr>
              <a:t>阳性（二条线）</a:t>
            </a:r>
            <a:r>
              <a:rPr lang="zh-CN" altLang="en-US" b="1" noProof="1">
                <a:latin typeface="楷体_GB2312" panose="02010609030101010101" charset="-122"/>
                <a:ea typeface="楷体_GB2312" panose="02010609030101010101" charset="-122"/>
                <a:sym typeface="+mn-ea"/>
              </a:rPr>
              <a:t>。</a:t>
            </a:r>
            <a:endParaRPr lang="zh-CN" altLang="en-US" b="1" noProof="1">
              <a:latin typeface="楷体_GB2312" panose="02010609030101010101" charset="-122"/>
              <a:ea typeface="楷体_GB2312" panose="02010609030101010101" charset="-122"/>
            </a:endParaRPr>
          </a:p>
          <a:p>
            <a:r>
              <a:rPr lang="zh-CN" altLang="en-US" b="1" noProof="1">
                <a:solidFill>
                  <a:srgbClr val="0000FF"/>
                </a:solidFill>
                <a:latin typeface="楷体_GB2312" panose="02010609030101010101" charset="-122"/>
                <a:ea typeface="楷体_GB2312" panose="02010609030101010101" charset="-122"/>
                <a:sym typeface="+mn-ea"/>
              </a:rPr>
              <a:t>优点：</a:t>
            </a:r>
            <a:r>
              <a:rPr lang="zh-CN" altLang="en-US" b="1" noProof="1">
                <a:latin typeface="楷体_GB2312" panose="02010609030101010101" charset="-122"/>
                <a:ea typeface="楷体_GB2312" panose="02010609030101010101" charset="-122"/>
                <a:sym typeface="+mn-ea"/>
              </a:rPr>
              <a:t>简单</a:t>
            </a:r>
            <a:r>
              <a:rPr lang="en-US" altLang="zh-CN" b="1" noProof="1">
                <a:latin typeface="楷体_GB2312" panose="02010609030101010101" charset="-122"/>
                <a:ea typeface="楷体_GB2312" panose="02010609030101010101" charset="-122"/>
                <a:sym typeface="+mn-ea"/>
              </a:rPr>
              <a:t>——</a:t>
            </a:r>
            <a:r>
              <a:rPr lang="zh-CN" altLang="en-US" b="1" noProof="1">
                <a:latin typeface="楷体_GB2312" panose="02010609030101010101" charset="-122"/>
                <a:ea typeface="楷体_GB2312" panose="02010609030101010101" charset="-122"/>
                <a:sym typeface="+mn-ea"/>
              </a:rPr>
              <a:t>加样即可</a:t>
            </a:r>
            <a:r>
              <a:rPr lang="zh-CN" altLang="en-US" b="1" noProof="1" smtClean="0">
                <a:latin typeface="楷体_GB2312" panose="02010609030101010101" charset="-122"/>
                <a:ea typeface="楷体_GB2312" panose="02010609030101010101" charset="-122"/>
                <a:sym typeface="+mn-ea"/>
              </a:rPr>
              <a:t>；</a:t>
            </a:r>
            <a:endParaRPr lang="en-US" altLang="zh-CN" b="1" noProof="1" smtClean="0">
              <a:latin typeface="楷体_GB2312" panose="02010609030101010101" charset="-122"/>
              <a:ea typeface="楷体_GB2312" panose="02010609030101010101" charset="-122"/>
              <a:sym typeface="+mn-ea"/>
            </a:endParaRPr>
          </a:p>
          <a:p>
            <a:r>
              <a:rPr lang="zh-CN" altLang="en-US" b="1" noProof="1" smtClean="0">
                <a:latin typeface="楷体_GB2312" panose="02010609030101010101" charset="-122"/>
                <a:ea typeface="楷体_GB2312" panose="02010609030101010101" charset="-122"/>
                <a:sym typeface="+mn-ea"/>
              </a:rPr>
              <a:t>快速</a:t>
            </a:r>
            <a:r>
              <a:rPr lang="en-US" altLang="zh-CN" b="1" noProof="1">
                <a:latin typeface="楷体_GB2312" panose="02010609030101010101" charset="-122"/>
                <a:ea typeface="楷体_GB2312" panose="02010609030101010101" charset="-122"/>
                <a:sym typeface="+mn-ea"/>
              </a:rPr>
              <a:t>——5</a:t>
            </a:r>
            <a:r>
              <a:rPr lang="zh-CN" altLang="en-US" b="1" noProof="1">
                <a:latin typeface="楷体_GB2312" panose="02010609030101010101" charset="-122"/>
                <a:ea typeface="楷体_GB2312" panose="02010609030101010101" charset="-122"/>
                <a:sym typeface="+mn-ea"/>
              </a:rPr>
              <a:t>分钟得到结果</a:t>
            </a:r>
            <a:r>
              <a:rPr lang="zh-CN" altLang="en-US" b="1" noProof="1" smtClean="0">
                <a:latin typeface="楷体_GB2312" panose="02010609030101010101" charset="-122"/>
                <a:ea typeface="楷体_GB2312" panose="02010609030101010101" charset="-122"/>
                <a:sym typeface="+mn-ea"/>
              </a:rPr>
              <a:t>；</a:t>
            </a:r>
            <a:endParaRPr lang="en-US" altLang="zh-CN" b="1" noProof="1" smtClean="0">
              <a:latin typeface="楷体_GB2312" panose="02010609030101010101" charset="-122"/>
              <a:ea typeface="楷体_GB2312" panose="02010609030101010101" charset="-122"/>
              <a:sym typeface="+mn-ea"/>
            </a:endParaRPr>
          </a:p>
          <a:p>
            <a:r>
              <a:rPr lang="zh-CN" altLang="en-US" b="1" noProof="1" smtClean="0">
                <a:latin typeface="楷体_GB2312" panose="02010609030101010101" charset="-122"/>
                <a:ea typeface="楷体_GB2312" panose="02010609030101010101" charset="-122"/>
                <a:sym typeface="+mn-ea"/>
              </a:rPr>
              <a:t>无</a:t>
            </a:r>
            <a:r>
              <a:rPr lang="zh-CN" altLang="en-US" b="1" noProof="1">
                <a:latin typeface="楷体_GB2312" panose="02010609030101010101" charset="-122"/>
                <a:ea typeface="楷体_GB2312" panose="02010609030101010101" charset="-122"/>
                <a:sym typeface="+mn-ea"/>
              </a:rPr>
              <a:t>污染</a:t>
            </a:r>
            <a:r>
              <a:rPr lang="en-US" altLang="zh-CN" b="1" noProof="1">
                <a:latin typeface="楷体_GB2312" panose="02010609030101010101" charset="-122"/>
                <a:ea typeface="楷体_GB2312" panose="02010609030101010101" charset="-122"/>
                <a:sym typeface="+mn-ea"/>
              </a:rPr>
              <a:t>——</a:t>
            </a:r>
            <a:r>
              <a:rPr lang="zh-CN" altLang="en-US" b="1" noProof="1">
                <a:latin typeface="楷体_GB2312" panose="02010609030101010101" charset="-122"/>
                <a:ea typeface="楷体_GB2312" panose="02010609030101010101" charset="-122"/>
                <a:sym typeface="+mn-ea"/>
              </a:rPr>
              <a:t>不需要药物试剂</a:t>
            </a:r>
            <a:r>
              <a:rPr lang="zh-CN" altLang="en-US" b="1" noProof="1" smtClean="0">
                <a:latin typeface="楷体_GB2312" panose="02010609030101010101" charset="-122"/>
                <a:ea typeface="楷体_GB2312" panose="02010609030101010101" charset="-122"/>
                <a:sym typeface="+mn-ea"/>
              </a:rPr>
              <a:t>；</a:t>
            </a:r>
            <a:endParaRPr lang="en-US" altLang="zh-CN" b="1" noProof="1" smtClean="0">
              <a:latin typeface="楷体_GB2312" panose="02010609030101010101" charset="-122"/>
              <a:ea typeface="楷体_GB2312" panose="02010609030101010101" charset="-122"/>
              <a:sym typeface="+mn-ea"/>
            </a:endParaRPr>
          </a:p>
          <a:p>
            <a:r>
              <a:rPr lang="zh-CN" altLang="en-US" b="1" noProof="1" smtClean="0">
                <a:latin typeface="楷体_GB2312" panose="02010609030101010101" charset="-122"/>
                <a:ea typeface="楷体_GB2312" panose="02010609030101010101" charset="-122"/>
                <a:sym typeface="+mn-ea"/>
              </a:rPr>
              <a:t>价格</a:t>
            </a:r>
            <a:r>
              <a:rPr lang="zh-CN" altLang="en-US" b="1" noProof="1">
                <a:latin typeface="楷体_GB2312" panose="02010609030101010101" charset="-122"/>
                <a:ea typeface="楷体_GB2312" panose="02010609030101010101" charset="-122"/>
                <a:sym typeface="+mn-ea"/>
              </a:rPr>
              <a:t>低廉</a:t>
            </a:r>
            <a:r>
              <a:rPr lang="en-US" altLang="zh-CN" b="1" noProof="1">
                <a:latin typeface="楷体_GB2312" panose="02010609030101010101" charset="-122"/>
                <a:ea typeface="楷体_GB2312" panose="02010609030101010101" charset="-122"/>
                <a:sym typeface="+mn-ea"/>
              </a:rPr>
              <a:t>——</a:t>
            </a:r>
            <a:r>
              <a:rPr lang="zh-CN" altLang="en-US" b="1" noProof="1">
                <a:latin typeface="楷体_GB2312" panose="02010609030101010101" charset="-122"/>
                <a:ea typeface="楷体_GB2312" panose="02010609030101010101" charset="-122"/>
                <a:sym typeface="+mn-ea"/>
              </a:rPr>
              <a:t>每个样品测试只需要几十元左右。</a:t>
            </a:r>
            <a:endParaRPr lang="zh-CN" altLang="en-US" noProof="1"/>
          </a:p>
        </p:txBody>
      </p:sp>
    </p:spTree>
    <p:extLst>
      <p:ext uri="{BB962C8B-B14F-4D97-AF65-F5344CB8AC3E}">
        <p14:creationId xmlns:p14="http://schemas.microsoft.com/office/powerpoint/2010/main" val="15541226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26625"/>
          <p:cNvSpPr>
            <a:spLocks noGrp="1"/>
          </p:cNvSpPr>
          <p:nvPr>
            <p:ph type="title"/>
          </p:nvPr>
        </p:nvSpPr>
        <p:spPr/>
        <p:txBody>
          <a:bodyPr/>
          <a:lstStyle/>
          <a:p>
            <a:r>
              <a:rPr lang="zh-CN" altLang="en-US" noProof="1" smtClean="0"/>
              <a:t>                  </a:t>
            </a:r>
            <a:r>
              <a:rPr lang="zh-CN" altLang="en-US" b="1" noProof="1" smtClean="0"/>
              <a:t>犬</a:t>
            </a:r>
            <a:r>
              <a:rPr lang="zh-CN" altLang="en-US" b="1" noProof="1"/>
              <a:t>瘟热快速测试板</a:t>
            </a:r>
          </a:p>
        </p:txBody>
      </p:sp>
      <p:pic>
        <p:nvPicPr>
          <p:cNvPr id="31746" name="图片 1" descr="u=2654867689,4174130682&amp;fm=15&amp;gp=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1917700"/>
            <a:ext cx="5087938"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2423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noProof="1" smtClean="0">
                <a:sym typeface="+mn-ea"/>
              </a:rPr>
              <a:t>                       </a:t>
            </a:r>
            <a:r>
              <a:rPr lang="zh-CN" altLang="en-US" b="1" noProof="1">
                <a:sym typeface="+mn-ea"/>
              </a:rPr>
              <a:t>测试步骤</a:t>
            </a:r>
            <a:endParaRPr lang="zh-CN" altLang="en-US" b="1" noProof="1"/>
          </a:p>
        </p:txBody>
      </p:sp>
      <p:sp>
        <p:nvSpPr>
          <p:cNvPr id="3" name="内容占位符 2"/>
          <p:cNvSpPr>
            <a:spLocks noGrp="1"/>
          </p:cNvSpPr>
          <p:nvPr>
            <p:ph idx="1"/>
          </p:nvPr>
        </p:nvSpPr>
        <p:spPr/>
        <p:txBody>
          <a:bodyPr/>
          <a:lstStyle/>
          <a:p>
            <a:r>
              <a:rPr lang="zh-CN" altLang="en-US" sz="2400" b="1" noProof="1"/>
              <a:t>1. 用棉签取适量眼部及结膜分泌物、鼻液、唾液进行检测，或取血清待检。</a:t>
            </a:r>
          </a:p>
          <a:p>
            <a:r>
              <a:rPr lang="zh-CN" altLang="en-US" sz="2400" b="1" noProof="1"/>
              <a:t>2. 将棉签浸入样品稀释液管，充分搅拌混匀后，静置。用一次性滴管取上清液作为检测液。</a:t>
            </a:r>
            <a:r>
              <a:rPr lang="zh-CN" altLang="en-US" sz="2400" b="1" noProof="1">
                <a:solidFill>
                  <a:srgbClr val="0000FF"/>
                </a:solidFill>
              </a:rPr>
              <a:t>若检测样品为血清，则向稀释液管中滴加2-3滴血清，搅拌均匀后，取混合液检测。</a:t>
            </a:r>
            <a:r>
              <a:rPr lang="zh-CN" altLang="en-US" sz="2400" b="1" noProof="1"/>
              <a:t>（样品若不能立即检测，应避光冷藏保存，超过24小时，应冷冻保存。样品再次检测前需恢复至室温。）</a:t>
            </a:r>
          </a:p>
          <a:p>
            <a:r>
              <a:rPr lang="zh-CN" altLang="en-US" sz="2400" b="1" noProof="1"/>
              <a:t>3. 将未开封的试纸卡和检测样品恢复至室温。</a:t>
            </a:r>
          </a:p>
          <a:p>
            <a:r>
              <a:rPr lang="zh-CN" altLang="en-US" sz="2400" b="1" noProof="1"/>
              <a:t>4. 将试纸卡水平放置，用滴管向试卡孔缓慢逐滴加入3滴不含气泡的检测液。</a:t>
            </a:r>
          </a:p>
          <a:p>
            <a:r>
              <a:rPr lang="zh-CN" altLang="en-US" sz="2400" b="1" noProof="1"/>
              <a:t>5. 5分钟判断结果，10分钟后的结果仅作参考。</a:t>
            </a:r>
          </a:p>
        </p:txBody>
      </p:sp>
    </p:spTree>
    <p:extLst>
      <p:ext uri="{BB962C8B-B14F-4D97-AF65-F5344CB8AC3E}">
        <p14:creationId xmlns:p14="http://schemas.microsoft.com/office/powerpoint/2010/main" val="16698343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图片 3" descr="CgQCtFOgB_iAHCqxAAE5EM2GKHo282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0150" y="476672"/>
            <a:ext cx="6927850"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6116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                              </a:t>
            </a:r>
            <a:r>
              <a:rPr lang="zh-CN" altLang="en-US" b="1" noProof="1" smtClean="0"/>
              <a:t>血清检测</a:t>
            </a:r>
            <a:endParaRPr lang="zh-CN" altLang="en-US" b="1" noProof="1"/>
          </a:p>
        </p:txBody>
      </p:sp>
      <p:pic>
        <p:nvPicPr>
          <p:cNvPr id="34818" name="内容占位符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66738" y="1641475"/>
            <a:ext cx="8010525" cy="4448175"/>
          </a:xfrm>
        </p:spPr>
      </p:pic>
    </p:spTree>
    <p:extLst>
      <p:ext uri="{BB962C8B-B14F-4D97-AF65-F5344CB8AC3E}">
        <p14:creationId xmlns:p14="http://schemas.microsoft.com/office/powerpoint/2010/main" val="39794084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sym typeface="+mn-ea"/>
              </a:rPr>
              <a:t>                         </a:t>
            </a:r>
            <a:r>
              <a:rPr lang="zh-CN" altLang="en-US" b="1" noProof="1" smtClean="0">
                <a:sym typeface="+mn-ea"/>
              </a:rPr>
              <a:t>结果</a:t>
            </a:r>
            <a:r>
              <a:rPr lang="zh-CN" altLang="en-US" b="1" noProof="1">
                <a:sym typeface="+mn-ea"/>
              </a:rPr>
              <a:t>判断</a:t>
            </a:r>
            <a:endParaRPr lang="zh-CN" altLang="en-US" b="1" noProof="1"/>
          </a:p>
        </p:txBody>
      </p:sp>
      <p:sp>
        <p:nvSpPr>
          <p:cNvPr id="3" name="内容占位符 2"/>
          <p:cNvSpPr>
            <a:spLocks noGrp="1"/>
          </p:cNvSpPr>
          <p:nvPr>
            <p:ph idx="1"/>
          </p:nvPr>
        </p:nvSpPr>
        <p:spPr>
          <a:xfrm>
            <a:off x="457200" y="1420813"/>
            <a:ext cx="8229600" cy="4530725"/>
          </a:xfrm>
        </p:spPr>
        <p:txBody>
          <a:bodyPr/>
          <a:lstStyle/>
          <a:p>
            <a:r>
              <a:rPr lang="zh-CN" altLang="en-US" b="1" noProof="1">
                <a:solidFill>
                  <a:srgbClr val="FF0000"/>
                </a:solidFill>
              </a:rPr>
              <a:t>阳性：</a:t>
            </a:r>
            <a:r>
              <a:rPr lang="zh-CN" altLang="en-US" b="1" noProof="1"/>
              <a:t>C线显示红色色带，T线也显示红色色带，无论颜色深浅均判为阳性。</a:t>
            </a:r>
          </a:p>
          <a:p>
            <a:r>
              <a:rPr lang="zh-CN" altLang="en-US" b="1" noProof="1">
                <a:solidFill>
                  <a:srgbClr val="FF0000"/>
                </a:solidFill>
              </a:rPr>
              <a:t>阴性：</a:t>
            </a:r>
            <a:r>
              <a:rPr lang="zh-CN" altLang="en-US" b="1" noProof="1"/>
              <a:t>C线显示红色色带，T线不显示红色色带，判为阴性。</a:t>
            </a:r>
          </a:p>
          <a:p>
            <a:r>
              <a:rPr lang="zh-CN" altLang="en-US" b="1" noProof="1">
                <a:solidFill>
                  <a:srgbClr val="FF0000"/>
                </a:solidFill>
              </a:rPr>
              <a:t>无效：</a:t>
            </a:r>
            <a:r>
              <a:rPr lang="zh-CN" altLang="en-US" b="1" noProof="1"/>
              <a:t>C线不显示红色色带，无论T线是否显示红色色带，该试纸均判为无效。</a:t>
            </a:r>
          </a:p>
          <a:p>
            <a:endParaRPr lang="zh-CN" altLang="en-US" b="1" noProof="1"/>
          </a:p>
        </p:txBody>
      </p:sp>
      <p:pic>
        <p:nvPicPr>
          <p:cNvPr id="35843" name="图片 3" descr="b307e634ec1fbd93be78a5973fc20e73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1800" y="4735513"/>
            <a:ext cx="538797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5609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p:txBody>
          <a:bodyPr/>
          <a:lstStyle/>
          <a:p>
            <a:r>
              <a:rPr lang="zh-CN" altLang="en-US" noProof="1" smtClean="0"/>
              <a:t>                             </a:t>
            </a:r>
            <a:r>
              <a:rPr lang="zh-CN" altLang="en-US" sz="4000" b="1" noProof="1" smtClean="0"/>
              <a:t>概述</a:t>
            </a:r>
            <a:endParaRPr lang="zh-CN" altLang="en-US" sz="4000" b="1" noProof="1"/>
          </a:p>
        </p:txBody>
      </p:sp>
      <p:sp>
        <p:nvSpPr>
          <p:cNvPr id="5123" name="文本占位符 5122"/>
          <p:cNvSpPr>
            <a:spLocks noGrp="1"/>
          </p:cNvSpPr>
          <p:nvPr>
            <p:ph idx="1"/>
          </p:nvPr>
        </p:nvSpPr>
        <p:spPr/>
        <p:txBody>
          <a:bodyPr/>
          <a:lstStyle/>
          <a:p>
            <a:pPr>
              <a:lnSpc>
                <a:spcPct val="150000"/>
              </a:lnSpc>
            </a:pPr>
            <a:r>
              <a:rPr lang="zh-CN" altLang="en-US" b="1" noProof="1"/>
              <a:t>犬瘟热是由犬瘟热病毒引起的犬的一种高度接触性、致死性传染病，主要感染肉食兽中的犬科（尤其是幼犬，死亡率可达90%以上）、鼬科及一部分浣熊科动物。病犬</a:t>
            </a:r>
            <a:r>
              <a:rPr lang="zh-CN" altLang="en-US" b="1" noProof="1">
                <a:solidFill>
                  <a:srgbClr val="FF0000"/>
                </a:solidFill>
              </a:rPr>
              <a:t>早期双相体温热型</a:t>
            </a:r>
            <a:r>
              <a:rPr lang="zh-CN" altLang="en-US" b="1" noProof="1"/>
              <a:t>，症状类似感冒，随后以</a:t>
            </a:r>
            <a:r>
              <a:rPr lang="zh-CN" altLang="en-US" b="1" noProof="1">
                <a:solidFill>
                  <a:srgbClr val="FF0000"/>
                </a:solidFill>
              </a:rPr>
              <a:t>支气管炎、卡他性肺炎、胃肠炎</a:t>
            </a:r>
            <a:r>
              <a:rPr lang="zh-CN" altLang="en-US" b="1" noProof="1"/>
              <a:t>为特征。病后期可见有神经症状出现如</a:t>
            </a:r>
            <a:r>
              <a:rPr lang="zh-CN" altLang="en-US" b="1" noProof="1">
                <a:solidFill>
                  <a:srgbClr val="FF0000"/>
                </a:solidFill>
              </a:rPr>
              <a:t>痉挛、抽搐</a:t>
            </a:r>
            <a:r>
              <a:rPr lang="zh-CN" altLang="en-US" b="1" noProof="1"/>
              <a:t>。部分病例可出现</a:t>
            </a:r>
            <a:r>
              <a:rPr lang="zh-CN" altLang="en-US" b="1" noProof="1">
                <a:solidFill>
                  <a:srgbClr val="FF0000"/>
                </a:solidFill>
              </a:rPr>
              <a:t>鼻部和脚垫高度角化（硬脚垫病）</a:t>
            </a:r>
            <a:r>
              <a:rPr lang="zh-CN" altLang="en-US" b="1" noProof="1"/>
              <a:t>。</a:t>
            </a:r>
            <a:r>
              <a:rPr lang="zh-CN" altLang="en-US" noProof="1"/>
              <a:t> </a:t>
            </a:r>
          </a:p>
        </p:txBody>
      </p:sp>
    </p:spTree>
    <p:extLst>
      <p:ext uri="{BB962C8B-B14F-4D97-AF65-F5344CB8AC3E}">
        <p14:creationId xmlns:p14="http://schemas.microsoft.com/office/powerpoint/2010/main" val="3176415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27649" descr="测试板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075" y="2276475"/>
            <a:ext cx="4786313"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6" name="图片 26626" descr="测试板"/>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2133600"/>
            <a:ext cx="43434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63954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29697"/>
          <p:cNvSpPr>
            <a:spLocks noGrp="1"/>
          </p:cNvSpPr>
          <p:nvPr>
            <p:ph type="title"/>
          </p:nvPr>
        </p:nvSpPr>
        <p:spPr/>
        <p:txBody>
          <a:bodyPr/>
          <a:lstStyle/>
          <a:p>
            <a:r>
              <a:rPr lang="en-US" altLang="x-none" noProof="1" smtClean="0"/>
              <a:t>                         </a:t>
            </a:r>
            <a:r>
              <a:rPr lang="en-US" altLang="x-none" sz="4000" b="1" noProof="1" smtClean="0"/>
              <a:t>【</a:t>
            </a:r>
            <a:r>
              <a:rPr lang="zh-CN" altLang="en-US" sz="4000" b="1" noProof="1"/>
              <a:t>预防</a:t>
            </a:r>
            <a:r>
              <a:rPr lang="en-US" altLang="x-none" sz="4000" b="1" noProof="1"/>
              <a:t>】</a:t>
            </a:r>
          </a:p>
        </p:txBody>
      </p:sp>
      <p:sp>
        <p:nvSpPr>
          <p:cNvPr id="29699" name="文本占位符 29698"/>
          <p:cNvSpPr>
            <a:spLocks noGrp="1"/>
          </p:cNvSpPr>
          <p:nvPr>
            <p:ph idx="1"/>
          </p:nvPr>
        </p:nvSpPr>
        <p:spPr>
          <a:xfrm>
            <a:off x="457200" y="1600200"/>
            <a:ext cx="8362950" cy="5257800"/>
          </a:xfrm>
        </p:spPr>
        <p:txBody>
          <a:bodyPr/>
          <a:lstStyle/>
          <a:p>
            <a:pPr>
              <a:lnSpc>
                <a:spcPct val="90000"/>
              </a:lnSpc>
            </a:pPr>
            <a:r>
              <a:rPr lang="zh-CN" altLang="en-US" sz="2400" b="1" noProof="1"/>
              <a:t>犬瘟热传染性强，危害性大，死亡率高（占发病犬</a:t>
            </a:r>
            <a:r>
              <a:rPr lang="en-US" altLang="x-none" sz="2400" b="1" noProof="1"/>
              <a:t>80%</a:t>
            </a:r>
            <a:r>
              <a:rPr lang="zh-CN" altLang="en-US" sz="2400" b="1" noProof="1"/>
              <a:t>以上），因此，</a:t>
            </a:r>
            <a:r>
              <a:rPr lang="zh-CN" altLang="en-US" sz="2400" b="1" noProof="1">
                <a:solidFill>
                  <a:srgbClr val="C00000"/>
                </a:solidFill>
              </a:rPr>
              <a:t>一旦发生犬瘟热，为防止疫情蔓延，必须迅速将病犬严格隔离，用火碱、漂白粉或来苏儿彻底消毒</a:t>
            </a:r>
            <a:r>
              <a:rPr lang="zh-CN" altLang="en-US" sz="2400" b="1" noProof="1"/>
              <a:t>，停止动物调动和无关人员来往，对尚未发病的假定健康动物和受疫情威胁的其他动物，可考虑</a:t>
            </a:r>
            <a:r>
              <a:rPr lang="zh-CN" altLang="en-US" sz="2400" b="1" noProof="1">
                <a:solidFill>
                  <a:srgbClr val="3399FF"/>
                </a:solidFill>
              </a:rPr>
              <a:t>用犬瘟热高免血清或小儿麻疹疫苗做紧急预防注射</a:t>
            </a:r>
            <a:r>
              <a:rPr lang="zh-CN" altLang="en-US" sz="2400" b="1" noProof="1"/>
              <a:t>，待疫情稳定后，再注射犬瘟热疫苗。</a:t>
            </a:r>
          </a:p>
          <a:p>
            <a:pPr>
              <a:lnSpc>
                <a:spcPct val="90000"/>
              </a:lnSpc>
            </a:pPr>
            <a:r>
              <a:rPr lang="zh-CN" altLang="en-US" sz="2400" b="1" noProof="1">
                <a:solidFill>
                  <a:srgbClr val="C00000"/>
                </a:solidFill>
              </a:rPr>
              <a:t>患犬瘟热的康复犬能产生坚强持久的免疫力</a:t>
            </a:r>
            <a:r>
              <a:rPr lang="zh-CN" altLang="en-US" sz="2400" b="1" noProof="1"/>
              <a:t>，因此，防治本病的合理措施是免疫接种。目前国内广泛使用的是</a:t>
            </a:r>
            <a:r>
              <a:rPr lang="zh-CN" altLang="en-US" sz="2400" b="1" noProof="1">
                <a:solidFill>
                  <a:srgbClr val="FF0000"/>
                </a:solidFill>
              </a:rPr>
              <a:t>美国、荷兰等国生产的犬瘟热、犬细小病毒、犬传染性肝炎、犬腺病毒</a:t>
            </a:r>
            <a:r>
              <a:rPr lang="en-US" altLang="x-none" sz="2400" b="1" noProof="1">
                <a:solidFill>
                  <a:srgbClr val="FF0000"/>
                </a:solidFill>
              </a:rPr>
              <a:t>2</a:t>
            </a:r>
            <a:r>
              <a:rPr lang="zh-CN" altLang="en-US" sz="2400" b="1" noProof="1">
                <a:solidFill>
                  <a:srgbClr val="FF0000"/>
                </a:solidFill>
              </a:rPr>
              <a:t>型、犬副流感弱毒苗以及灭活的犬钩端螺旋体组成的六联苗</a:t>
            </a:r>
            <a:r>
              <a:rPr lang="zh-CN" altLang="en-US" sz="2400" b="1" noProof="1"/>
              <a:t>和</a:t>
            </a:r>
            <a:r>
              <a:rPr lang="zh-CN" altLang="en-US" sz="2400" b="1" noProof="1">
                <a:solidFill>
                  <a:srgbClr val="3399FF"/>
                </a:solidFill>
              </a:rPr>
              <a:t>夏咸柱等人研制的犬瘟热、犬细小病毒、犬传染性肝炎、犬副流感、狂犬病五联苗</a:t>
            </a:r>
            <a:r>
              <a:rPr lang="zh-CN" altLang="en-US" sz="2400" b="1" noProof="1"/>
              <a:t>。这些疫苗对我国警犬、军犬、实验用犬、宠物犬等病毒性疾病的预防起到了积极的作用。同时要对病犬积极治疗。</a:t>
            </a:r>
            <a:r>
              <a:rPr lang="zh-CN" altLang="en-US" sz="2400" noProof="1"/>
              <a:t> </a:t>
            </a:r>
          </a:p>
        </p:txBody>
      </p:sp>
    </p:spTree>
    <p:extLst>
      <p:ext uri="{BB962C8B-B14F-4D97-AF65-F5344CB8AC3E}">
        <p14:creationId xmlns:p14="http://schemas.microsoft.com/office/powerpoint/2010/main" val="38444836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占位符 30721"/>
          <p:cNvSpPr>
            <a:spLocks noGrp="1"/>
          </p:cNvSpPr>
          <p:nvPr>
            <p:ph idx="1"/>
          </p:nvPr>
        </p:nvSpPr>
        <p:spPr>
          <a:xfrm>
            <a:off x="457200" y="1556792"/>
            <a:ext cx="8229600" cy="5112296"/>
          </a:xfrm>
        </p:spPr>
        <p:txBody>
          <a:bodyPr/>
          <a:lstStyle/>
          <a:p>
            <a:pPr>
              <a:lnSpc>
                <a:spcPct val="150000"/>
              </a:lnSpc>
            </a:pPr>
            <a:r>
              <a:rPr lang="zh-CN" altLang="zh-CN" sz="2800" b="1" dirty="0" smtClean="0"/>
              <a:t>本</a:t>
            </a:r>
            <a:r>
              <a:rPr lang="zh-CN" altLang="zh-CN" sz="2800" b="1" dirty="0"/>
              <a:t>病疫苗免疫效果较好。只要按免疫程序接种，均能达到较高保护率</a:t>
            </a:r>
            <a:r>
              <a:rPr lang="zh-CN" altLang="zh-CN" sz="2800" b="1" dirty="0" smtClean="0"/>
              <a:t>。</a:t>
            </a:r>
            <a:endParaRPr lang="en-US" altLang="zh-CN" sz="2800" b="1" dirty="0" smtClean="0"/>
          </a:p>
          <a:p>
            <a:pPr>
              <a:lnSpc>
                <a:spcPct val="150000"/>
              </a:lnSpc>
            </a:pPr>
            <a:r>
              <a:rPr lang="zh-CN" altLang="zh-CN" sz="2800" b="1" dirty="0" smtClean="0">
                <a:solidFill>
                  <a:srgbClr val="C00000"/>
                </a:solidFill>
              </a:rPr>
              <a:t>一般</a:t>
            </a:r>
            <a:r>
              <a:rPr lang="zh-CN" altLang="zh-CN" sz="2800" b="1" dirty="0">
                <a:solidFill>
                  <a:srgbClr val="C00000"/>
                </a:solidFill>
              </a:rPr>
              <a:t>免疫程序：</a:t>
            </a:r>
            <a:r>
              <a:rPr lang="zh-CN" altLang="zh-CN" sz="2800" b="1" dirty="0"/>
              <a:t>幼犬</a:t>
            </a:r>
            <a:r>
              <a:rPr lang="en-US" altLang="zh-CN" sz="2800" b="1" dirty="0"/>
              <a:t>4~6</a:t>
            </a:r>
            <a:r>
              <a:rPr lang="zh-CN" altLang="zh-CN" sz="2800" b="1" dirty="0"/>
              <a:t>周龄时可免疫小犬二联苗，</a:t>
            </a:r>
            <a:r>
              <a:rPr lang="en-US" altLang="zh-CN" sz="2800" b="1" dirty="0"/>
              <a:t>7~8</a:t>
            </a:r>
            <a:r>
              <a:rPr lang="zh-CN" altLang="zh-CN" sz="2800" b="1" dirty="0"/>
              <a:t>周龄时免疫犬六联苗，</a:t>
            </a:r>
            <a:r>
              <a:rPr lang="en-US" altLang="zh-CN" sz="2800" b="1" dirty="0"/>
              <a:t>10~12</a:t>
            </a:r>
            <a:r>
              <a:rPr lang="zh-CN" altLang="zh-CN" sz="2800" b="1" dirty="0"/>
              <a:t>周龄再免疫一次六联苗，以后每年加强一针六联苗。三月龄时可一同进行狂犬病疫苗免疫。</a:t>
            </a:r>
          </a:p>
        </p:txBody>
      </p:sp>
    </p:spTree>
    <p:extLst>
      <p:ext uri="{BB962C8B-B14F-4D97-AF65-F5344CB8AC3E}">
        <p14:creationId xmlns:p14="http://schemas.microsoft.com/office/powerpoint/2010/main" val="13131833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32769"/>
          <p:cNvSpPr>
            <a:spLocks noGrp="1"/>
          </p:cNvSpPr>
          <p:nvPr>
            <p:ph type="title"/>
          </p:nvPr>
        </p:nvSpPr>
        <p:spPr/>
        <p:txBody>
          <a:bodyPr/>
          <a:lstStyle/>
          <a:p>
            <a:r>
              <a:rPr lang="en-US" altLang="x-none" noProof="1" smtClean="0"/>
              <a:t>                         </a:t>
            </a:r>
            <a:r>
              <a:rPr lang="en-US" altLang="x-none" sz="4000" b="1" noProof="1" smtClean="0"/>
              <a:t>【</a:t>
            </a:r>
            <a:r>
              <a:rPr lang="zh-CN" altLang="en-US" sz="4000" b="1" noProof="1"/>
              <a:t>治疗</a:t>
            </a:r>
            <a:r>
              <a:rPr lang="en-US" altLang="x-none" sz="4000" b="1" noProof="1"/>
              <a:t>】 </a:t>
            </a:r>
          </a:p>
        </p:txBody>
      </p:sp>
      <p:sp>
        <p:nvSpPr>
          <p:cNvPr id="32771" name="文本占位符 32770"/>
          <p:cNvSpPr>
            <a:spLocks noGrp="1"/>
          </p:cNvSpPr>
          <p:nvPr>
            <p:ph idx="1"/>
          </p:nvPr>
        </p:nvSpPr>
        <p:spPr/>
        <p:txBody>
          <a:bodyPr/>
          <a:lstStyle/>
          <a:p>
            <a:pPr>
              <a:lnSpc>
                <a:spcPct val="150000"/>
              </a:lnSpc>
            </a:pPr>
            <a:r>
              <a:rPr lang="zh-CN" altLang="en-US" b="1" noProof="1">
                <a:latin typeface="华文行楷" pitchFamily="2" charset="-122"/>
                <a:ea typeface="华文行楷" pitchFamily="2" charset="-122"/>
                <a:sym typeface="+mn-ea"/>
              </a:rPr>
              <a:t>治疗原则：增强免疫力、抗菌消炎、补充体液、对症治疗</a:t>
            </a:r>
            <a:endParaRPr lang="zh-CN" altLang="en-US" b="1" noProof="1"/>
          </a:p>
          <a:p>
            <a:pPr>
              <a:lnSpc>
                <a:spcPct val="150000"/>
              </a:lnSpc>
            </a:pPr>
            <a:r>
              <a:rPr lang="zh-CN" altLang="en-US" b="1" noProof="1">
                <a:solidFill>
                  <a:srgbClr val="C00000"/>
                </a:solidFill>
              </a:rPr>
              <a:t>在出现临床症状之前用大剂量的犬瘟热高免血清进行注射</a:t>
            </a:r>
            <a:r>
              <a:rPr lang="zh-CN" altLang="en-US" b="1" noProof="1"/>
              <a:t>，可控制本病的发展，使机体增强足够的抗体，防止出现临床症状，达到治疗目的。</a:t>
            </a:r>
          </a:p>
          <a:p>
            <a:pPr>
              <a:lnSpc>
                <a:spcPct val="150000"/>
              </a:lnSpc>
            </a:pPr>
            <a:r>
              <a:rPr lang="zh-CN" altLang="en-US" b="1" noProof="1">
                <a:solidFill>
                  <a:srgbClr val="0000FF"/>
                </a:solidFill>
              </a:rPr>
              <a:t>对于犬瘟热临床症状明显，出现神经症状的中后期病，即使注射犬瘟热高免血清也大多很难治愈。 </a:t>
            </a:r>
          </a:p>
          <a:p>
            <a:pPr>
              <a:lnSpc>
                <a:spcPct val="110000"/>
              </a:lnSpc>
            </a:pPr>
            <a:endParaRPr lang="zh-CN" altLang="en-US" b="1" noProof="1"/>
          </a:p>
        </p:txBody>
      </p:sp>
    </p:spTree>
    <p:extLst>
      <p:ext uri="{BB962C8B-B14F-4D97-AF65-F5344CB8AC3E}">
        <p14:creationId xmlns:p14="http://schemas.microsoft.com/office/powerpoint/2010/main" val="25500824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33793"/>
          <p:cNvSpPr>
            <a:spLocks noGrp="1"/>
          </p:cNvSpPr>
          <p:nvPr>
            <p:ph type="title"/>
          </p:nvPr>
        </p:nvSpPr>
        <p:spPr/>
        <p:txBody>
          <a:bodyPr/>
          <a:lstStyle/>
          <a:p>
            <a:r>
              <a:rPr lang="zh-CN" altLang="en-US" noProof="1" smtClean="0"/>
              <a:t>                         </a:t>
            </a:r>
            <a:r>
              <a:rPr lang="zh-CN" altLang="en-US" sz="4000" b="1" noProof="1" smtClean="0"/>
              <a:t>治疗</a:t>
            </a:r>
            <a:r>
              <a:rPr lang="zh-CN" altLang="en-US" sz="4000" b="1" noProof="1"/>
              <a:t>方法</a:t>
            </a:r>
          </a:p>
        </p:txBody>
      </p:sp>
      <p:sp>
        <p:nvSpPr>
          <p:cNvPr id="33795" name="文本占位符 33794"/>
          <p:cNvSpPr>
            <a:spLocks noGrp="1"/>
          </p:cNvSpPr>
          <p:nvPr>
            <p:ph idx="1"/>
          </p:nvPr>
        </p:nvSpPr>
        <p:spPr>
          <a:xfrm>
            <a:off x="457200" y="1600200"/>
            <a:ext cx="8229600" cy="5068888"/>
          </a:xfrm>
        </p:spPr>
        <p:txBody>
          <a:bodyPr>
            <a:normAutofit lnSpcReduction="10000"/>
          </a:bodyPr>
          <a:lstStyle/>
          <a:p>
            <a:r>
              <a:rPr lang="en-US" altLang="x-none" sz="2800" b="1" noProof="1">
                <a:solidFill>
                  <a:srgbClr val="0000FF"/>
                </a:solidFill>
              </a:rPr>
              <a:t>1.</a:t>
            </a:r>
            <a:r>
              <a:rPr lang="zh-CN" altLang="en-US" sz="2800" b="1" noProof="1">
                <a:solidFill>
                  <a:srgbClr val="0000FF"/>
                </a:solidFill>
              </a:rPr>
              <a:t>抗病毒</a:t>
            </a:r>
          </a:p>
          <a:p>
            <a:pPr>
              <a:lnSpc>
                <a:spcPct val="150000"/>
              </a:lnSpc>
              <a:buFont typeface="Wingdings" pitchFamily="2" charset="2"/>
              <a:buNone/>
            </a:pPr>
            <a:r>
              <a:rPr lang="zh-CN" altLang="en-US" sz="2800" b="1" noProof="1"/>
              <a:t>    </a:t>
            </a:r>
            <a:r>
              <a:rPr lang="zh-CN" altLang="en-US" b="1" noProof="1"/>
              <a:t>感染</a:t>
            </a:r>
            <a:r>
              <a:rPr lang="en-US" altLang="x-none" b="1" noProof="1"/>
              <a:t>CDV</a:t>
            </a:r>
            <a:r>
              <a:rPr lang="zh-CN" altLang="en-US" b="1" noProof="1"/>
              <a:t>后出现临床症状之前的最初发热期间可应用</a:t>
            </a:r>
            <a:r>
              <a:rPr lang="zh-CN" altLang="en-US" b="1" noProof="1">
                <a:solidFill>
                  <a:srgbClr val="FF0000"/>
                </a:solidFill>
              </a:rPr>
              <a:t>特异性犬瘟热病毒单克隆抗体或大剂量高免血清</a:t>
            </a:r>
            <a:r>
              <a:rPr lang="zh-CN" altLang="en-US" b="1" noProof="1"/>
              <a:t>，可使免疫状态增强到足以防止产生临床症状，</a:t>
            </a:r>
            <a:r>
              <a:rPr lang="zh-CN" altLang="en-US" b="1" noProof="1">
                <a:solidFill>
                  <a:srgbClr val="00B050"/>
                </a:solidFill>
              </a:rPr>
              <a:t>这种情况仅限于已知感染后刚刚开始发热的青年犬</a:t>
            </a:r>
            <a:r>
              <a:rPr lang="zh-CN" altLang="en-US" b="1" noProof="1"/>
              <a:t>。当出现神经症状时，使用高免血清则效果不佳，但应用</a:t>
            </a:r>
            <a:r>
              <a:rPr lang="zh-CN" altLang="en-US" b="1" noProof="1">
                <a:solidFill>
                  <a:srgbClr val="FF0000"/>
                </a:solidFill>
              </a:rPr>
              <a:t>单克隆抗体</a:t>
            </a:r>
            <a:r>
              <a:rPr lang="zh-CN" altLang="en-US" b="1" noProof="1"/>
              <a:t>仍有一定的治疗作用；</a:t>
            </a:r>
            <a:r>
              <a:rPr lang="zh-CN" altLang="en-US" b="1" noProof="1">
                <a:solidFill>
                  <a:srgbClr val="FF0000"/>
                </a:solidFill>
              </a:rPr>
              <a:t>干扰素、丙种球蛋白或转移因子</a:t>
            </a:r>
            <a:r>
              <a:rPr lang="zh-CN" altLang="en-US" b="1" noProof="1"/>
              <a:t>能诱导宿主细胞产生一种抗病毒蛋白，防止多种病毒繁殖；此外，</a:t>
            </a:r>
            <a:r>
              <a:rPr lang="zh-CN" altLang="en-US" b="1" noProof="1">
                <a:solidFill>
                  <a:srgbClr val="FF0000"/>
                </a:solidFill>
              </a:rPr>
              <a:t>病毒唑、病毒灵以及犬瘟灵（中药制剂），</a:t>
            </a:r>
            <a:r>
              <a:rPr lang="zh-CN" altLang="en-US" b="1" noProof="1"/>
              <a:t>也有一定的抗病毒作用。</a:t>
            </a:r>
            <a:r>
              <a:rPr lang="zh-CN" altLang="en-US" noProof="1"/>
              <a:t> </a:t>
            </a:r>
          </a:p>
        </p:txBody>
      </p:sp>
    </p:spTree>
    <p:extLst>
      <p:ext uri="{BB962C8B-B14F-4D97-AF65-F5344CB8AC3E}">
        <p14:creationId xmlns:p14="http://schemas.microsoft.com/office/powerpoint/2010/main" val="37067874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34818" descr="犬瘟热单抗"/>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700808"/>
            <a:ext cx="4304534" cy="4121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5841" descr="犬瘟热血清"/>
          <p:cNvPicPr>
            <a:picLocks noChangeAspect="1" noChangeArrowheads="1"/>
          </p:cNvPicPr>
          <p:nvPr/>
        </p:nvPicPr>
        <p:blipFill rotWithShape="1">
          <a:blip r:embed="rId3">
            <a:extLst>
              <a:ext uri="{28A0092B-C50C-407E-A947-70E740481C1C}">
                <a14:useLocalDpi xmlns:a14="http://schemas.microsoft.com/office/drawing/2010/main" val="0"/>
              </a:ext>
            </a:extLst>
          </a:blip>
          <a:srcRect l="15863" t="33878" r="18524" b="4369"/>
          <a:stretch/>
        </p:blipFill>
        <p:spPr bwMode="auto">
          <a:xfrm>
            <a:off x="4673600" y="1700808"/>
            <a:ext cx="4441371" cy="418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82583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占位符 37889"/>
          <p:cNvSpPr>
            <a:spLocks noGrp="1"/>
          </p:cNvSpPr>
          <p:nvPr>
            <p:ph idx="1"/>
          </p:nvPr>
        </p:nvSpPr>
        <p:spPr>
          <a:xfrm>
            <a:off x="179389" y="1340768"/>
            <a:ext cx="8353052" cy="5040560"/>
          </a:xfrm>
        </p:spPr>
        <p:txBody>
          <a:bodyPr>
            <a:normAutofit/>
          </a:bodyPr>
          <a:lstStyle/>
          <a:p>
            <a:pPr>
              <a:lnSpc>
                <a:spcPct val="150000"/>
              </a:lnSpc>
            </a:pPr>
            <a:r>
              <a:rPr lang="en-US" altLang="x-none" b="1" noProof="1">
                <a:solidFill>
                  <a:srgbClr val="0000FF"/>
                </a:solidFill>
              </a:rPr>
              <a:t>2.</a:t>
            </a:r>
            <a:r>
              <a:rPr lang="zh-CN" altLang="en-US" b="1" noProof="1">
                <a:solidFill>
                  <a:srgbClr val="0000FF"/>
                </a:solidFill>
              </a:rPr>
              <a:t>抗细菌继发感染及消炎</a:t>
            </a:r>
          </a:p>
          <a:p>
            <a:pPr>
              <a:lnSpc>
                <a:spcPct val="150000"/>
              </a:lnSpc>
            </a:pPr>
            <a:r>
              <a:rPr lang="zh-CN" altLang="en-US" b="1" noProof="1"/>
              <a:t>选用头孢菌素类抗生素（如头孢唑啉钠、头孢拉定等）、喹诺酮类药物（如氧氟沙星、环丙沙星、恩诺沙星等）、磺胺类药物。病初并应用糖皮质激素（如地塞米松、氢化可的松等），具有抗过敏、抗炎和解热作用。可减少死亡，缓解病情。 </a:t>
            </a:r>
          </a:p>
        </p:txBody>
      </p:sp>
    </p:spTree>
    <p:extLst>
      <p:ext uri="{BB962C8B-B14F-4D97-AF65-F5344CB8AC3E}">
        <p14:creationId xmlns:p14="http://schemas.microsoft.com/office/powerpoint/2010/main" val="20482688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1196752"/>
            <a:ext cx="8219256" cy="5493224"/>
          </a:xfrm>
        </p:spPr>
        <p:txBody>
          <a:bodyPr>
            <a:normAutofit lnSpcReduction="10000"/>
          </a:bodyPr>
          <a:lstStyle/>
          <a:p>
            <a:pPr>
              <a:lnSpc>
                <a:spcPct val="150000"/>
              </a:lnSpc>
            </a:pPr>
            <a:r>
              <a:rPr lang="en-US" altLang="x-none" b="1" noProof="1">
                <a:solidFill>
                  <a:srgbClr val="0000FF"/>
                </a:solidFill>
              </a:rPr>
              <a:t>3.</a:t>
            </a:r>
            <a:r>
              <a:rPr lang="zh-CN" altLang="en-US" b="1" noProof="1">
                <a:solidFill>
                  <a:srgbClr val="0000FF"/>
                </a:solidFill>
              </a:rPr>
              <a:t>对症治疗</a:t>
            </a:r>
          </a:p>
          <a:p>
            <a:pPr>
              <a:lnSpc>
                <a:spcPct val="150000"/>
              </a:lnSpc>
            </a:pPr>
            <a:r>
              <a:rPr lang="zh-CN" altLang="en-US" b="1" noProof="1"/>
              <a:t>根据病犬的病型和病征表现以支持和对症疗法，加强饲养管理和注意饮食，是增强机体抗病能力的关键。</a:t>
            </a:r>
            <a:r>
              <a:rPr lang="zh-CN" altLang="en-US" b="1" noProof="1">
                <a:solidFill>
                  <a:srgbClr val="FF0000"/>
                </a:solidFill>
              </a:rPr>
              <a:t>结合采用强心、补液、解毒、退热、收敛、止痛、镇痛等措施，</a:t>
            </a:r>
            <a:r>
              <a:rPr lang="zh-CN" altLang="en-US" b="1" noProof="1"/>
              <a:t>具有一定的治疗作用。</a:t>
            </a:r>
            <a:r>
              <a:rPr lang="zh-CN" altLang="en-US" b="1" noProof="1">
                <a:solidFill>
                  <a:srgbClr val="00B050"/>
                </a:solidFill>
              </a:rPr>
              <a:t>对早期出现消化道症状如呕吐、腹泻、脱水的病犬，要注意补液，同时补充</a:t>
            </a:r>
            <a:r>
              <a:rPr lang="en-US" altLang="x-none" b="1" noProof="1">
                <a:solidFill>
                  <a:srgbClr val="00B050"/>
                </a:solidFill>
              </a:rPr>
              <a:t>ATP</a:t>
            </a:r>
            <a:r>
              <a:rPr lang="zh-CN" altLang="en-US" b="1" noProof="1">
                <a:solidFill>
                  <a:srgbClr val="00B050"/>
                </a:solidFill>
              </a:rPr>
              <a:t>、辅酶</a:t>
            </a:r>
            <a:r>
              <a:rPr lang="en-US" altLang="x-none" b="1" noProof="1">
                <a:solidFill>
                  <a:srgbClr val="00B050"/>
                </a:solidFill>
              </a:rPr>
              <a:t>A</a:t>
            </a:r>
            <a:r>
              <a:rPr lang="zh-CN" altLang="en-US" b="1" noProof="1">
                <a:solidFill>
                  <a:srgbClr val="00B050"/>
                </a:solidFill>
              </a:rPr>
              <a:t>等；</a:t>
            </a:r>
            <a:r>
              <a:rPr lang="zh-CN" altLang="en-US" b="1" noProof="1">
                <a:solidFill>
                  <a:srgbClr val="3399FF"/>
                </a:solidFill>
              </a:rPr>
              <a:t>对发热的病犬，可给予双黄连、清开灵、柴胡等。</a:t>
            </a:r>
            <a:r>
              <a:rPr lang="zh-CN" altLang="en-US" b="1" noProof="1">
                <a:solidFill>
                  <a:srgbClr val="00B050"/>
                </a:solidFill>
              </a:rPr>
              <a:t>对肺功能差和呼吸困难的病犬，应减少输液量以防止医源性水肿，应给予平喘、镇咳药物，如氨茶碱、安定等。</a:t>
            </a:r>
            <a:r>
              <a:rPr lang="zh-CN" altLang="en-US" b="1" noProof="1"/>
              <a:t>同时，可静脉输注犬血白蛋白，以增加营养。</a:t>
            </a:r>
            <a:r>
              <a:rPr lang="zh-CN" altLang="en-US" noProof="1"/>
              <a:t> </a:t>
            </a:r>
          </a:p>
          <a:p>
            <a:endParaRPr lang="zh-CN" altLang="en-US" dirty="0"/>
          </a:p>
        </p:txBody>
      </p:sp>
    </p:spTree>
    <p:extLst>
      <p:ext uri="{BB962C8B-B14F-4D97-AF65-F5344CB8AC3E}">
        <p14:creationId xmlns:p14="http://schemas.microsoft.com/office/powerpoint/2010/main" val="17582190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38913"/>
          <p:cNvSpPr>
            <a:spLocks noGrp="1"/>
          </p:cNvSpPr>
          <p:nvPr>
            <p:ph type="title"/>
          </p:nvPr>
        </p:nvSpPr>
        <p:spPr/>
        <p:txBody>
          <a:bodyPr/>
          <a:lstStyle/>
          <a:p>
            <a:r>
              <a:rPr lang="zh-CN" altLang="en-US" noProof="1" smtClean="0"/>
              <a:t>                   </a:t>
            </a:r>
            <a:r>
              <a:rPr lang="zh-CN" altLang="en-US" b="1" noProof="1" smtClean="0"/>
              <a:t>较</a:t>
            </a:r>
            <a:r>
              <a:rPr lang="zh-CN" altLang="en-US" b="1" noProof="1"/>
              <a:t>成功的治疗方案</a:t>
            </a:r>
          </a:p>
        </p:txBody>
      </p:sp>
      <p:sp>
        <p:nvSpPr>
          <p:cNvPr id="38915" name="文本占位符 38914"/>
          <p:cNvSpPr>
            <a:spLocks noGrp="1"/>
          </p:cNvSpPr>
          <p:nvPr>
            <p:ph idx="1"/>
          </p:nvPr>
        </p:nvSpPr>
        <p:spPr>
          <a:xfrm>
            <a:off x="457200" y="1412875"/>
            <a:ext cx="8219256" cy="5068888"/>
          </a:xfrm>
        </p:spPr>
        <p:txBody>
          <a:bodyPr>
            <a:normAutofit fontScale="92500" lnSpcReduction="10000"/>
          </a:bodyPr>
          <a:lstStyle/>
          <a:p>
            <a:pPr>
              <a:lnSpc>
                <a:spcPct val="110000"/>
              </a:lnSpc>
            </a:pPr>
            <a:r>
              <a:rPr lang="zh-CN" altLang="en-US" sz="2400" b="1" noProof="1">
                <a:solidFill>
                  <a:srgbClr val="FF0000"/>
                </a:solidFill>
              </a:rPr>
              <a:t>处方一：</a:t>
            </a:r>
          </a:p>
          <a:p>
            <a:pPr>
              <a:lnSpc>
                <a:spcPct val="110000"/>
              </a:lnSpc>
              <a:buFont typeface="Wingdings" pitchFamily="2" charset="2"/>
              <a:buNone/>
            </a:pPr>
            <a:r>
              <a:rPr lang="en-US" altLang="x-none" sz="2400" b="1" noProof="1"/>
              <a:t>1</a:t>
            </a:r>
            <a:r>
              <a:rPr lang="zh-CN" altLang="en-US" sz="2400" b="1" noProof="1"/>
              <a:t>、犬五（六）联血清，小犬</a:t>
            </a:r>
            <a:r>
              <a:rPr lang="en-US" altLang="x-none" sz="2400" b="1" noProof="1"/>
              <a:t>5~10</a:t>
            </a:r>
            <a:r>
              <a:rPr lang="zh-CN" altLang="en-US" sz="2400" b="1" noProof="1"/>
              <a:t>毫升</a:t>
            </a:r>
            <a:r>
              <a:rPr lang="en-US" altLang="x-none" sz="2400" b="1" noProof="1"/>
              <a:t>/</a:t>
            </a:r>
            <a:r>
              <a:rPr lang="zh-CN" altLang="en-US" sz="2400" b="1" noProof="1"/>
              <a:t>次，大犬</a:t>
            </a:r>
            <a:r>
              <a:rPr lang="en-US" altLang="x-none" sz="2400" b="1" noProof="1"/>
              <a:t>10~20</a:t>
            </a:r>
            <a:r>
              <a:rPr lang="zh-CN" altLang="en-US" sz="2400" b="1" noProof="1"/>
              <a:t>毫升</a:t>
            </a:r>
            <a:r>
              <a:rPr lang="en-US" altLang="x-none" sz="2400" b="1" noProof="1"/>
              <a:t>/</a:t>
            </a:r>
            <a:r>
              <a:rPr lang="zh-CN" altLang="en-US" sz="2400" b="1" noProof="1"/>
              <a:t>次，或免疫球蛋白</a:t>
            </a:r>
            <a:r>
              <a:rPr lang="en-US" altLang="x-none" sz="2400" b="1" noProof="1"/>
              <a:t>4~10</a:t>
            </a:r>
            <a:r>
              <a:rPr lang="zh-CN" altLang="en-US" sz="2400" b="1" noProof="1"/>
              <a:t>毫升</a:t>
            </a:r>
            <a:r>
              <a:rPr lang="en-US" altLang="x-none" sz="2400" b="1" noProof="1"/>
              <a:t>/</a:t>
            </a:r>
            <a:r>
              <a:rPr lang="zh-CN" altLang="en-US" sz="2400" b="1" noProof="1"/>
              <a:t>次（或按每千克体重</a:t>
            </a:r>
            <a:r>
              <a:rPr lang="en-US" altLang="x-none" sz="2400" b="1" noProof="1"/>
              <a:t>20~40</a:t>
            </a:r>
            <a:r>
              <a:rPr lang="zh-CN" altLang="en-US" sz="2400" b="1" noProof="1"/>
              <a:t>毫克计算），一天</a:t>
            </a:r>
            <a:r>
              <a:rPr lang="en-US" altLang="x-none" sz="2400" b="1" noProof="1"/>
              <a:t>1</a:t>
            </a:r>
            <a:r>
              <a:rPr lang="zh-CN" altLang="en-US" sz="2400" b="1" noProof="1"/>
              <a:t>次，连用</a:t>
            </a:r>
            <a:r>
              <a:rPr lang="en-US" altLang="x-none" sz="2400" b="1" noProof="1"/>
              <a:t>3~5</a:t>
            </a:r>
            <a:r>
              <a:rPr lang="zh-CN" altLang="en-US" sz="2400" b="1" noProof="1"/>
              <a:t>天。</a:t>
            </a:r>
          </a:p>
          <a:p>
            <a:pPr>
              <a:lnSpc>
                <a:spcPct val="110000"/>
              </a:lnSpc>
              <a:buFont typeface="Wingdings" pitchFamily="2" charset="2"/>
              <a:buNone/>
            </a:pPr>
            <a:r>
              <a:rPr lang="en-US" altLang="x-none" sz="2400" b="1" noProof="1"/>
              <a:t>2</a:t>
            </a:r>
            <a:r>
              <a:rPr lang="zh-CN" altLang="en-US" sz="2400" b="1" noProof="1"/>
              <a:t>、</a:t>
            </a:r>
            <a:r>
              <a:rPr lang="en-US" altLang="x-none" sz="2400" b="1" noProof="1"/>
              <a:t>5%</a:t>
            </a:r>
            <a:r>
              <a:rPr lang="zh-CN" altLang="en-US" sz="2400" b="1" noProof="1"/>
              <a:t>糖盐水</a:t>
            </a:r>
            <a:r>
              <a:rPr lang="en-US" altLang="x-none" sz="2400" b="1" noProof="1"/>
              <a:t>50-100</a:t>
            </a:r>
            <a:r>
              <a:rPr lang="zh-CN" altLang="en-US" sz="2400" b="1" noProof="1"/>
              <a:t>毫升，头孢曲松钠</a:t>
            </a:r>
            <a:r>
              <a:rPr lang="en-US" altLang="x-none" sz="2400" b="1" noProof="1"/>
              <a:t>0.5~2.0</a:t>
            </a:r>
            <a:r>
              <a:rPr lang="zh-CN" altLang="en-US" sz="2400" b="1" noProof="1"/>
              <a:t>克，地塞米松</a:t>
            </a:r>
            <a:r>
              <a:rPr lang="en-US" altLang="x-none" sz="2400" b="1" noProof="1"/>
              <a:t>1~5</a:t>
            </a:r>
            <a:r>
              <a:rPr lang="zh-CN" altLang="en-US" sz="2400" b="1" noProof="1"/>
              <a:t>毫克，病毒唑</a:t>
            </a:r>
            <a:r>
              <a:rPr lang="en-US" altLang="x-none" sz="2400" b="1" noProof="1"/>
              <a:t>0.1</a:t>
            </a:r>
            <a:r>
              <a:rPr lang="zh-CN" altLang="en-US" sz="2400" b="1" noProof="1"/>
              <a:t>克，</a:t>
            </a:r>
            <a:r>
              <a:rPr lang="en-US" altLang="x-none" sz="2400" b="1" noProof="1"/>
              <a:t>50%</a:t>
            </a:r>
            <a:r>
              <a:rPr lang="zh-CN" altLang="en-US" sz="2400" b="1" noProof="1"/>
              <a:t>葡萄糖</a:t>
            </a:r>
            <a:r>
              <a:rPr lang="en-US" altLang="x-none" sz="2400" b="1" noProof="1"/>
              <a:t>10~40</a:t>
            </a:r>
            <a:r>
              <a:rPr lang="zh-CN" altLang="en-US" sz="2400" b="1" noProof="1"/>
              <a:t>毫升（后加），混合后，一次静脉注射。</a:t>
            </a:r>
          </a:p>
          <a:p>
            <a:pPr>
              <a:lnSpc>
                <a:spcPct val="110000"/>
              </a:lnSpc>
              <a:buFont typeface="Wingdings" pitchFamily="2" charset="2"/>
              <a:buNone/>
            </a:pPr>
            <a:r>
              <a:rPr lang="en-US" altLang="x-none" sz="2400" b="1" noProof="1"/>
              <a:t>3</a:t>
            </a:r>
            <a:r>
              <a:rPr lang="zh-CN" altLang="en-US" sz="2400" b="1" noProof="1"/>
              <a:t>、</a:t>
            </a:r>
            <a:r>
              <a:rPr lang="en-US" altLang="x-none" sz="2400" b="1" noProof="1"/>
              <a:t>5%</a:t>
            </a:r>
            <a:r>
              <a:rPr lang="zh-CN" altLang="en-US" sz="2400" b="1" noProof="1"/>
              <a:t>糖盐水</a:t>
            </a:r>
            <a:r>
              <a:rPr lang="en-US" altLang="x-none" sz="2400" b="1" noProof="1"/>
              <a:t>50-100</a:t>
            </a:r>
            <a:r>
              <a:rPr lang="zh-CN" altLang="en-US" sz="2400" b="1" noProof="1"/>
              <a:t>毫升</a:t>
            </a:r>
            <a:r>
              <a:rPr lang="en-US" altLang="x-none" sz="2400" b="1" noProof="1"/>
              <a:t>+10%</a:t>
            </a:r>
            <a:r>
              <a:rPr lang="zh-CN" altLang="en-US" sz="2400" b="1" noProof="1"/>
              <a:t>磺胺嘧啶</a:t>
            </a:r>
            <a:r>
              <a:rPr lang="en-US" altLang="x-none" sz="2400" b="1" noProof="1"/>
              <a:t>10~20</a:t>
            </a:r>
            <a:r>
              <a:rPr lang="zh-CN" altLang="en-US" sz="2400" b="1" noProof="1"/>
              <a:t>毫升，静脉注射。</a:t>
            </a:r>
          </a:p>
          <a:p>
            <a:pPr>
              <a:lnSpc>
                <a:spcPct val="110000"/>
              </a:lnSpc>
              <a:buFont typeface="Wingdings" pitchFamily="2" charset="2"/>
              <a:buNone/>
            </a:pPr>
            <a:r>
              <a:rPr lang="en-US" altLang="x-none" sz="2400" b="1" noProof="1"/>
              <a:t>4</a:t>
            </a:r>
            <a:r>
              <a:rPr lang="zh-CN" altLang="en-US" sz="2400" b="1" noProof="1"/>
              <a:t>、</a:t>
            </a:r>
            <a:r>
              <a:rPr lang="en-US" altLang="x-none" sz="2400" b="1" noProof="1"/>
              <a:t>5%</a:t>
            </a:r>
            <a:r>
              <a:rPr lang="zh-CN" altLang="en-US" sz="2400" b="1" noProof="1"/>
              <a:t>糖盐水</a:t>
            </a:r>
            <a:r>
              <a:rPr lang="en-US" altLang="x-none" sz="2400" b="1" noProof="1"/>
              <a:t>50-100</a:t>
            </a:r>
            <a:r>
              <a:rPr lang="zh-CN" altLang="en-US" sz="2400" b="1" noProof="1"/>
              <a:t>毫升</a:t>
            </a:r>
            <a:r>
              <a:rPr lang="en-US" altLang="x-none" sz="2400" b="1" noProof="1"/>
              <a:t>+</a:t>
            </a:r>
            <a:r>
              <a:rPr lang="zh-CN" altLang="en-US" sz="2400" b="1" noProof="1"/>
              <a:t>双黄莲</a:t>
            </a:r>
            <a:r>
              <a:rPr lang="en-US" altLang="x-none" sz="2400" b="1" noProof="1"/>
              <a:t>20</a:t>
            </a:r>
            <a:r>
              <a:rPr lang="zh-CN" altLang="en-US" sz="2400" b="1" noProof="1"/>
              <a:t>毫升，静脉滴注。</a:t>
            </a:r>
          </a:p>
          <a:p>
            <a:pPr>
              <a:lnSpc>
                <a:spcPct val="110000"/>
              </a:lnSpc>
              <a:buFont typeface="Wingdings" pitchFamily="2" charset="2"/>
              <a:buNone/>
            </a:pPr>
            <a:r>
              <a:rPr lang="en-US" altLang="x-none" sz="2400" b="1" noProof="1"/>
              <a:t>5</a:t>
            </a:r>
            <a:r>
              <a:rPr lang="zh-CN" altLang="en-US" sz="2400" b="1" noProof="1"/>
              <a:t>、抗癫痫药物（如苯巴比妥钠），肌肉注射或口服。</a:t>
            </a:r>
          </a:p>
          <a:p>
            <a:pPr>
              <a:lnSpc>
                <a:spcPct val="110000"/>
              </a:lnSpc>
              <a:buFont typeface="Wingdings" pitchFamily="2" charset="2"/>
              <a:buNone/>
            </a:pPr>
            <a:endParaRPr lang="zh-CN" altLang="en-US" sz="2400" b="1" noProof="1"/>
          </a:p>
          <a:p>
            <a:pPr>
              <a:lnSpc>
                <a:spcPct val="110000"/>
              </a:lnSpc>
              <a:buFont typeface="Wingdings" pitchFamily="2" charset="2"/>
              <a:buNone/>
            </a:pPr>
            <a:r>
              <a:rPr lang="zh-CN" altLang="en-US" sz="2400" b="1" noProof="1"/>
              <a:t>以上方剂每天一次连用</a:t>
            </a:r>
            <a:r>
              <a:rPr lang="en-US" altLang="x-none" sz="2400" b="1" noProof="1"/>
              <a:t>3~5</a:t>
            </a:r>
            <a:r>
              <a:rPr lang="zh-CN" altLang="en-US" sz="2400" b="1" noProof="1"/>
              <a:t>天为一疗程，对</a:t>
            </a:r>
            <a:r>
              <a:rPr lang="zh-CN" altLang="en-US" sz="2400" b="1" noProof="1">
                <a:solidFill>
                  <a:srgbClr val="0000FF"/>
                </a:solidFill>
              </a:rPr>
              <a:t>预防和治疗呼吸型和脑炎型犬瘟热</a:t>
            </a:r>
            <a:r>
              <a:rPr lang="zh-CN" altLang="en-US" sz="2400" b="1" noProof="1"/>
              <a:t>效果显著。</a:t>
            </a:r>
          </a:p>
        </p:txBody>
      </p:sp>
    </p:spTree>
    <p:extLst>
      <p:ext uri="{BB962C8B-B14F-4D97-AF65-F5344CB8AC3E}">
        <p14:creationId xmlns:p14="http://schemas.microsoft.com/office/powerpoint/2010/main" val="23738269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占位符 39937"/>
          <p:cNvSpPr>
            <a:spLocks noGrp="1"/>
          </p:cNvSpPr>
          <p:nvPr>
            <p:ph idx="1"/>
          </p:nvPr>
        </p:nvSpPr>
        <p:spPr>
          <a:xfrm>
            <a:off x="539551" y="1268760"/>
            <a:ext cx="8064897" cy="5328890"/>
          </a:xfrm>
        </p:spPr>
        <p:txBody>
          <a:bodyPr>
            <a:normAutofit fontScale="77500" lnSpcReduction="20000"/>
          </a:bodyPr>
          <a:lstStyle/>
          <a:p>
            <a:pPr>
              <a:lnSpc>
                <a:spcPct val="110000"/>
              </a:lnSpc>
            </a:pPr>
            <a:r>
              <a:rPr lang="zh-CN" altLang="en-US" sz="2400" b="1" noProof="1">
                <a:solidFill>
                  <a:srgbClr val="FF0000"/>
                </a:solidFill>
              </a:rPr>
              <a:t>处方二：</a:t>
            </a:r>
          </a:p>
          <a:p>
            <a:pPr>
              <a:lnSpc>
                <a:spcPct val="110000"/>
              </a:lnSpc>
              <a:buFont typeface="Wingdings" pitchFamily="2" charset="2"/>
              <a:buNone/>
            </a:pPr>
            <a:r>
              <a:rPr lang="en-US" altLang="x-none" sz="2400" b="1" noProof="1">
                <a:solidFill>
                  <a:srgbClr val="00B050"/>
                </a:solidFill>
              </a:rPr>
              <a:t>1</a:t>
            </a:r>
            <a:r>
              <a:rPr lang="zh-CN" altLang="en-US" sz="2400" b="1" noProof="1">
                <a:solidFill>
                  <a:srgbClr val="00B050"/>
                </a:solidFill>
              </a:rPr>
              <a:t>、中和病毒：</a:t>
            </a:r>
            <a:r>
              <a:rPr lang="zh-CN" altLang="en-US" sz="2400" b="1" noProof="1"/>
              <a:t>犬五（六）联血清，小犬</a:t>
            </a:r>
            <a:r>
              <a:rPr lang="en-US" altLang="x-none" sz="2400" b="1" noProof="1"/>
              <a:t>5~10</a:t>
            </a:r>
            <a:r>
              <a:rPr lang="zh-CN" altLang="en-US" sz="2400" b="1" noProof="1"/>
              <a:t>毫升</a:t>
            </a:r>
            <a:r>
              <a:rPr lang="en-US" altLang="x-none" sz="2400" b="1" noProof="1"/>
              <a:t>/</a:t>
            </a:r>
            <a:r>
              <a:rPr lang="zh-CN" altLang="en-US" sz="2400" b="1" noProof="1"/>
              <a:t>次，大犬</a:t>
            </a:r>
            <a:r>
              <a:rPr lang="en-US" altLang="x-none" sz="2400" b="1" noProof="1"/>
              <a:t>10~20</a:t>
            </a:r>
            <a:r>
              <a:rPr lang="zh-CN" altLang="en-US" sz="2400" b="1" noProof="1"/>
              <a:t>毫升</a:t>
            </a:r>
            <a:r>
              <a:rPr lang="en-US" altLang="x-none" sz="2400" b="1" noProof="1"/>
              <a:t>/</a:t>
            </a:r>
            <a:r>
              <a:rPr lang="zh-CN" altLang="en-US" sz="2400" b="1" noProof="1"/>
              <a:t>次，或免疫球蛋白</a:t>
            </a:r>
            <a:r>
              <a:rPr lang="en-US" altLang="x-none" sz="2400" b="1" noProof="1"/>
              <a:t>4~10</a:t>
            </a:r>
            <a:r>
              <a:rPr lang="zh-CN" altLang="en-US" sz="2400" b="1" noProof="1"/>
              <a:t>毫升</a:t>
            </a:r>
            <a:r>
              <a:rPr lang="en-US" altLang="x-none" sz="2400" b="1" noProof="1"/>
              <a:t>/</a:t>
            </a:r>
            <a:r>
              <a:rPr lang="zh-CN" altLang="en-US" sz="2400" b="1" noProof="1"/>
              <a:t>次（或按每千克体重</a:t>
            </a:r>
            <a:r>
              <a:rPr lang="en-US" altLang="x-none" sz="2400" b="1" noProof="1"/>
              <a:t>20~40</a:t>
            </a:r>
            <a:r>
              <a:rPr lang="zh-CN" altLang="en-US" sz="2400" b="1" noProof="1"/>
              <a:t>毫克计算），一天</a:t>
            </a:r>
            <a:r>
              <a:rPr lang="en-US" altLang="x-none" sz="2400" b="1" noProof="1"/>
              <a:t>1</a:t>
            </a:r>
            <a:r>
              <a:rPr lang="zh-CN" altLang="en-US" sz="2400" b="1" noProof="1"/>
              <a:t>次，连用</a:t>
            </a:r>
            <a:r>
              <a:rPr lang="en-US" altLang="x-none" sz="2400" b="1" noProof="1"/>
              <a:t>3~5</a:t>
            </a:r>
            <a:r>
              <a:rPr lang="zh-CN" altLang="en-US" sz="2400" b="1" noProof="1"/>
              <a:t>天。</a:t>
            </a:r>
          </a:p>
          <a:p>
            <a:pPr>
              <a:lnSpc>
                <a:spcPct val="110000"/>
              </a:lnSpc>
              <a:buFont typeface="Wingdings" pitchFamily="2" charset="2"/>
              <a:buNone/>
            </a:pPr>
            <a:r>
              <a:rPr lang="en-US" altLang="x-none" sz="2400" b="1" noProof="1">
                <a:solidFill>
                  <a:srgbClr val="00B050"/>
                </a:solidFill>
              </a:rPr>
              <a:t>2</a:t>
            </a:r>
            <a:r>
              <a:rPr lang="zh-CN" altLang="en-US" sz="2400" b="1" noProof="1">
                <a:solidFill>
                  <a:srgbClr val="00B050"/>
                </a:solidFill>
              </a:rPr>
              <a:t>、强心补液、提高机体抵抗力：</a:t>
            </a:r>
            <a:r>
              <a:rPr lang="en-US" altLang="x-none" sz="2400" b="1" noProof="1"/>
              <a:t>5%</a:t>
            </a:r>
            <a:r>
              <a:rPr lang="zh-CN" altLang="en-US" sz="2400" b="1" noProof="1"/>
              <a:t>葡萄糖注射液每千克体重</a:t>
            </a:r>
            <a:r>
              <a:rPr lang="en-US" altLang="x-none" sz="2400" b="1" noProof="1"/>
              <a:t>50~70</a:t>
            </a:r>
            <a:r>
              <a:rPr lang="zh-CN" altLang="en-US" sz="2400" b="1" noProof="1"/>
              <a:t>毫升，胸腺肽</a:t>
            </a:r>
            <a:r>
              <a:rPr lang="en-US" altLang="x-none" sz="2400" b="1" noProof="1"/>
              <a:t>4</a:t>
            </a:r>
            <a:r>
              <a:rPr lang="zh-CN" altLang="en-US" sz="2400" b="1" noProof="1"/>
              <a:t>毫克</a:t>
            </a:r>
            <a:r>
              <a:rPr lang="en-US" altLang="x-none" sz="2400" b="1" noProof="1"/>
              <a:t>/</a:t>
            </a:r>
            <a:r>
              <a:rPr lang="zh-CN" altLang="en-US" sz="2400" b="1" noProof="1"/>
              <a:t>次，干扰素</a:t>
            </a:r>
            <a:r>
              <a:rPr lang="en-US" altLang="x-none" sz="2400" b="1" noProof="1"/>
              <a:t>5</a:t>
            </a:r>
            <a:r>
              <a:rPr lang="zh-CN" altLang="en-US" sz="2400" b="1" noProof="1"/>
              <a:t>万单位</a:t>
            </a:r>
            <a:r>
              <a:rPr lang="en-US" altLang="x-none" sz="2400" b="1" noProof="1"/>
              <a:t>/</a:t>
            </a:r>
            <a:r>
              <a:rPr lang="zh-CN" altLang="en-US" sz="2400" b="1" noProof="1"/>
              <a:t>次，混合后静脉滴注，一天</a:t>
            </a:r>
            <a:r>
              <a:rPr lang="en-US" altLang="x-none" sz="2400" b="1" noProof="1"/>
              <a:t>1~2</a:t>
            </a:r>
            <a:r>
              <a:rPr lang="zh-CN" altLang="en-US" sz="2400" b="1" noProof="1"/>
              <a:t>次，连用一周。</a:t>
            </a:r>
          </a:p>
          <a:p>
            <a:pPr>
              <a:lnSpc>
                <a:spcPct val="110000"/>
              </a:lnSpc>
              <a:buFont typeface="Wingdings" pitchFamily="2" charset="2"/>
              <a:buNone/>
            </a:pPr>
            <a:r>
              <a:rPr lang="en-US" altLang="x-none" sz="2400" b="1" noProof="1">
                <a:solidFill>
                  <a:srgbClr val="00B050"/>
                </a:solidFill>
              </a:rPr>
              <a:t>3</a:t>
            </a:r>
            <a:r>
              <a:rPr lang="zh-CN" altLang="en-US" sz="2400" b="1" noProof="1">
                <a:solidFill>
                  <a:srgbClr val="00B050"/>
                </a:solidFill>
              </a:rPr>
              <a:t>、抗菌消炎、清瘟解毒：</a:t>
            </a:r>
            <a:r>
              <a:rPr lang="zh-CN" altLang="en-US" sz="2400" b="1" noProof="1"/>
              <a:t>生理盐水</a:t>
            </a:r>
            <a:r>
              <a:rPr lang="en-US" altLang="x-none" sz="2400" b="1" noProof="1"/>
              <a:t>250</a:t>
            </a:r>
            <a:r>
              <a:rPr lang="zh-CN" altLang="en-US" sz="2400" b="1" noProof="1"/>
              <a:t>毫升，先锋霉素</a:t>
            </a:r>
            <a:r>
              <a:rPr lang="en-US" altLang="x-none" sz="2400" b="1" noProof="1"/>
              <a:t>5</a:t>
            </a:r>
            <a:r>
              <a:rPr lang="zh-CN" altLang="en-US" sz="2400" b="1" noProof="1"/>
              <a:t>号</a:t>
            </a:r>
            <a:r>
              <a:rPr lang="en-US" altLang="x-none" sz="2400" b="1" noProof="1"/>
              <a:t>1</a:t>
            </a:r>
            <a:r>
              <a:rPr lang="zh-CN" altLang="en-US" sz="2400" b="1" noProof="1"/>
              <a:t>克、双黄连</a:t>
            </a:r>
            <a:r>
              <a:rPr lang="en-US" altLang="x-none" sz="2400" b="1" noProof="1"/>
              <a:t>20</a:t>
            </a:r>
            <a:r>
              <a:rPr lang="zh-CN" altLang="en-US" sz="2400" b="1" noProof="1"/>
              <a:t>毫升、病毒唑</a:t>
            </a:r>
            <a:r>
              <a:rPr lang="en-US" altLang="x-none" sz="2400" b="1" noProof="1"/>
              <a:t>200</a:t>
            </a:r>
            <a:r>
              <a:rPr lang="zh-CN" altLang="en-US" sz="2400" b="1" noProof="1"/>
              <a:t>毫克、地塞米松</a:t>
            </a:r>
            <a:r>
              <a:rPr lang="en-US" altLang="x-none" sz="2400" b="1" noProof="1"/>
              <a:t>10</a:t>
            </a:r>
            <a:r>
              <a:rPr lang="zh-CN" altLang="en-US" sz="2400" b="1" noProof="1"/>
              <a:t>毫克。加入溶解后，一次静脉注射。</a:t>
            </a:r>
          </a:p>
          <a:p>
            <a:pPr>
              <a:lnSpc>
                <a:spcPct val="110000"/>
              </a:lnSpc>
              <a:buFont typeface="Wingdings" pitchFamily="2" charset="2"/>
              <a:buNone/>
            </a:pPr>
            <a:r>
              <a:rPr lang="en-US" altLang="x-none" sz="2400" b="1" noProof="1">
                <a:solidFill>
                  <a:srgbClr val="00B050"/>
                </a:solidFill>
              </a:rPr>
              <a:t>4</a:t>
            </a:r>
            <a:r>
              <a:rPr lang="zh-CN" altLang="en-US" sz="2400" b="1" noProof="1">
                <a:solidFill>
                  <a:srgbClr val="00B050"/>
                </a:solidFill>
              </a:rPr>
              <a:t>、安神镇静：</a:t>
            </a:r>
            <a:r>
              <a:rPr lang="zh-CN" altLang="en-US" sz="2400" b="1" noProof="1"/>
              <a:t>安定，小犬</a:t>
            </a:r>
            <a:r>
              <a:rPr lang="en-US" altLang="x-none" sz="2400" b="1" noProof="1"/>
              <a:t>1</a:t>
            </a:r>
            <a:r>
              <a:rPr lang="zh-CN" altLang="en-US" sz="2400" b="1" noProof="1"/>
              <a:t>毫升、大犬</a:t>
            </a:r>
            <a:r>
              <a:rPr lang="en-US" altLang="x-none" sz="2400" b="1" noProof="1"/>
              <a:t>2</a:t>
            </a:r>
            <a:r>
              <a:rPr lang="zh-CN" altLang="en-US" sz="2400" b="1" noProof="1"/>
              <a:t>毫升，一次肌肉注射。安宫牛黄丸，小犬</a:t>
            </a:r>
            <a:r>
              <a:rPr lang="en-US" altLang="x-none" sz="2400" b="1" noProof="1"/>
              <a:t>1/3</a:t>
            </a:r>
            <a:r>
              <a:rPr lang="zh-CN" altLang="en-US" sz="2400" b="1" noProof="1"/>
              <a:t>丸、大犬</a:t>
            </a:r>
            <a:r>
              <a:rPr lang="en-US" altLang="x-none" sz="2400" b="1" noProof="1"/>
              <a:t>1/2</a:t>
            </a:r>
            <a:r>
              <a:rPr lang="zh-CN" altLang="en-US" sz="2400" b="1" noProof="1"/>
              <a:t>丸，口服。或</a:t>
            </a:r>
            <a:r>
              <a:rPr lang="en-US" altLang="x-none" sz="2400" b="1" noProof="1"/>
              <a:t>25%</a:t>
            </a:r>
            <a:r>
              <a:rPr lang="zh-CN" altLang="en-US" sz="2400" b="1" noProof="1"/>
              <a:t>甘露醇</a:t>
            </a:r>
            <a:r>
              <a:rPr lang="en-US" altLang="x-none" sz="2400" b="1" noProof="1"/>
              <a:t>30~70</a:t>
            </a:r>
            <a:r>
              <a:rPr lang="zh-CN" altLang="en-US" sz="2400" b="1" noProof="1"/>
              <a:t>毫升，快速静脉注射。</a:t>
            </a:r>
          </a:p>
          <a:p>
            <a:pPr>
              <a:lnSpc>
                <a:spcPct val="110000"/>
              </a:lnSpc>
              <a:buFont typeface="Wingdings" pitchFamily="2" charset="2"/>
              <a:buNone/>
            </a:pPr>
            <a:r>
              <a:rPr lang="en-US" altLang="x-none" sz="2400" b="1" noProof="1">
                <a:solidFill>
                  <a:srgbClr val="00B050"/>
                </a:solidFill>
              </a:rPr>
              <a:t>5</a:t>
            </a:r>
            <a:r>
              <a:rPr lang="zh-CN" altLang="en-US" sz="2400" b="1" noProof="1">
                <a:solidFill>
                  <a:srgbClr val="00B050"/>
                </a:solidFill>
              </a:rPr>
              <a:t>、止血：</a:t>
            </a:r>
            <a:r>
              <a:rPr lang="zh-CN" altLang="en-US" sz="2400" b="1" noProof="1"/>
              <a:t>止血敏</a:t>
            </a:r>
            <a:r>
              <a:rPr lang="en-US" altLang="x-none" sz="2400" b="1" noProof="1" smtClean="0"/>
              <a:t>0</a:t>
            </a:r>
            <a:r>
              <a:rPr lang="en-US" altLang="x-none" b="1" noProof="1"/>
              <a:t>.</a:t>
            </a:r>
            <a:r>
              <a:rPr lang="en-US" altLang="x-none" sz="2400" b="1" noProof="1" smtClean="0"/>
              <a:t>5</a:t>
            </a:r>
            <a:r>
              <a:rPr lang="zh-CN" altLang="en-US" sz="2400" b="1" noProof="1"/>
              <a:t>克、维生素</a:t>
            </a:r>
            <a:r>
              <a:rPr lang="en-US" altLang="x-none" sz="2400" b="1" noProof="1"/>
              <a:t>K</a:t>
            </a:r>
            <a:r>
              <a:rPr lang="en-US" altLang="x-none" sz="2400" b="1" baseline="-25000" noProof="1"/>
              <a:t>3 </a:t>
            </a:r>
            <a:r>
              <a:rPr lang="en-US" altLang="x-none" sz="2400" b="1" noProof="1"/>
              <a:t>38</a:t>
            </a:r>
            <a:r>
              <a:rPr lang="zh-CN" altLang="en-US" sz="2400" b="1" noProof="1"/>
              <a:t>毫克、注射用水</a:t>
            </a:r>
            <a:r>
              <a:rPr lang="en-US" altLang="x-none" sz="2400" b="1" noProof="1"/>
              <a:t>5</a:t>
            </a:r>
            <a:r>
              <a:rPr lang="zh-CN" altLang="en-US" sz="2400" b="1" noProof="1"/>
              <a:t>毫升，溶解后，一次肌肉注射，上、下午各一次。</a:t>
            </a:r>
          </a:p>
          <a:p>
            <a:pPr>
              <a:lnSpc>
                <a:spcPct val="110000"/>
              </a:lnSpc>
              <a:buFont typeface="Wingdings" pitchFamily="2" charset="2"/>
              <a:buNone/>
            </a:pPr>
            <a:endParaRPr lang="zh-CN" altLang="en-US" sz="2400" b="1" noProof="1"/>
          </a:p>
          <a:p>
            <a:pPr>
              <a:lnSpc>
                <a:spcPct val="110000"/>
              </a:lnSpc>
              <a:buFont typeface="Wingdings" pitchFamily="2" charset="2"/>
              <a:buNone/>
            </a:pPr>
            <a:r>
              <a:rPr lang="zh-CN" altLang="en-US" sz="2400" b="1" noProof="1"/>
              <a:t>以上方剂每天一次连用</a:t>
            </a:r>
            <a:r>
              <a:rPr lang="en-US" altLang="x-none" sz="2400" b="1" noProof="1"/>
              <a:t>3~5</a:t>
            </a:r>
            <a:r>
              <a:rPr lang="zh-CN" altLang="en-US" sz="2400" b="1" noProof="1"/>
              <a:t>天为一疗程，对</a:t>
            </a:r>
            <a:r>
              <a:rPr lang="zh-CN" altLang="en-US" sz="2400" b="1" noProof="1">
                <a:solidFill>
                  <a:srgbClr val="0000FF"/>
                </a:solidFill>
              </a:rPr>
              <a:t>预防和治疗消化道型和神经症状型犬瘟热</a:t>
            </a:r>
            <a:r>
              <a:rPr lang="zh-CN" altLang="en-US" sz="2400" b="1" noProof="1"/>
              <a:t>效果显著。</a:t>
            </a:r>
            <a:r>
              <a:rPr lang="zh-CN" altLang="en-US" sz="2400" noProof="1"/>
              <a:t> </a:t>
            </a:r>
          </a:p>
        </p:txBody>
      </p:sp>
    </p:spTree>
    <p:extLst>
      <p:ext uri="{BB962C8B-B14F-4D97-AF65-F5344CB8AC3E}">
        <p14:creationId xmlns:p14="http://schemas.microsoft.com/office/powerpoint/2010/main" val="1443099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p:nvPr>
        </p:nvSpPr>
        <p:spPr/>
        <p:txBody>
          <a:bodyPr/>
          <a:lstStyle/>
          <a:p>
            <a:r>
              <a:rPr lang="en-US" altLang="x-none" noProof="1" smtClean="0"/>
              <a:t>                           </a:t>
            </a:r>
            <a:r>
              <a:rPr lang="en-US" altLang="x-none" sz="4000" b="1" noProof="1" smtClean="0"/>
              <a:t>【</a:t>
            </a:r>
            <a:r>
              <a:rPr lang="zh-CN" altLang="en-US" sz="4000" b="1" noProof="1"/>
              <a:t>病原</a:t>
            </a:r>
            <a:r>
              <a:rPr lang="en-US" altLang="x-none" sz="4000" b="1" noProof="1"/>
              <a:t>】</a:t>
            </a:r>
          </a:p>
        </p:txBody>
      </p:sp>
      <p:sp>
        <p:nvSpPr>
          <p:cNvPr id="6147" name="文本占位符 6146"/>
          <p:cNvSpPr>
            <a:spLocks noGrp="1"/>
          </p:cNvSpPr>
          <p:nvPr>
            <p:ph idx="1"/>
          </p:nvPr>
        </p:nvSpPr>
        <p:spPr/>
        <p:txBody>
          <a:bodyPr/>
          <a:lstStyle/>
          <a:p>
            <a:pPr>
              <a:lnSpc>
                <a:spcPct val="150000"/>
              </a:lnSpc>
            </a:pPr>
            <a:r>
              <a:rPr lang="zh-CN" altLang="en-US" b="1" noProof="1">
                <a:solidFill>
                  <a:srgbClr val="FF0000"/>
                </a:solidFill>
              </a:rPr>
              <a:t>犬瘟热病毒</a:t>
            </a:r>
            <a:r>
              <a:rPr lang="en-US" altLang="x-none" b="1" noProof="1">
                <a:solidFill>
                  <a:srgbClr val="FF0000"/>
                </a:solidFill>
              </a:rPr>
              <a:t>(Canine distemper virus</a:t>
            </a:r>
            <a:r>
              <a:rPr lang="zh-CN" altLang="en-US" b="1" noProof="1">
                <a:solidFill>
                  <a:srgbClr val="FF0000"/>
                </a:solidFill>
              </a:rPr>
              <a:t>，</a:t>
            </a:r>
            <a:r>
              <a:rPr lang="en-US" altLang="x-none" b="1" noProof="1">
                <a:solidFill>
                  <a:srgbClr val="FF0000"/>
                </a:solidFill>
              </a:rPr>
              <a:t>CDV</a:t>
            </a:r>
            <a:r>
              <a:rPr lang="en-US" altLang="x-none" b="1" noProof="1"/>
              <a:t>)</a:t>
            </a:r>
            <a:r>
              <a:rPr lang="zh-CN" altLang="en-US" b="1" noProof="1"/>
              <a:t>，属副粘病毒科，麻疹病毒属。核酸型为单股</a:t>
            </a:r>
            <a:r>
              <a:rPr lang="en-US" altLang="x-none" b="1" noProof="1"/>
              <a:t>RNA</a:t>
            </a:r>
            <a:r>
              <a:rPr lang="zh-CN" altLang="en-US" b="1" noProof="1"/>
              <a:t>，病毒粒子呈圆形或不整形，有时呈长丝状。</a:t>
            </a:r>
          </a:p>
          <a:p>
            <a:pPr>
              <a:lnSpc>
                <a:spcPct val="150000"/>
              </a:lnSpc>
            </a:pPr>
            <a:r>
              <a:rPr lang="zh-CN" altLang="en-US" b="1" noProof="1"/>
              <a:t>研究证实，来源于不同地区、不同动物和不同临床病型的</a:t>
            </a:r>
            <a:r>
              <a:rPr lang="en-US" altLang="x-none" b="1" noProof="1"/>
              <a:t>CDV</a:t>
            </a:r>
            <a:r>
              <a:rPr lang="zh-CN" altLang="en-US" b="1" noProof="1"/>
              <a:t>毒株属于同一血清型。</a:t>
            </a:r>
            <a:r>
              <a:rPr lang="zh-CN" altLang="en-US" noProof="1"/>
              <a:t> </a:t>
            </a:r>
          </a:p>
        </p:txBody>
      </p:sp>
    </p:spTree>
    <p:extLst>
      <p:ext uri="{BB962C8B-B14F-4D97-AF65-F5344CB8AC3E}">
        <p14:creationId xmlns:p14="http://schemas.microsoft.com/office/powerpoint/2010/main" val="20631039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40961"/>
          <p:cNvSpPr>
            <a:spLocks noGrp="1"/>
          </p:cNvSpPr>
          <p:nvPr>
            <p:ph type="title"/>
          </p:nvPr>
        </p:nvSpPr>
        <p:spPr/>
        <p:txBody>
          <a:bodyPr/>
          <a:lstStyle/>
          <a:p>
            <a:r>
              <a:rPr lang="zh-CN" altLang="en-US" noProof="1" smtClean="0"/>
              <a:t>                           </a:t>
            </a:r>
            <a:r>
              <a:rPr lang="zh-CN" altLang="en-US" b="1" noProof="1" smtClean="0"/>
              <a:t>作业</a:t>
            </a:r>
            <a:r>
              <a:rPr lang="zh-CN" altLang="en-US" b="1" noProof="1"/>
              <a:t>一</a:t>
            </a:r>
          </a:p>
        </p:txBody>
      </p:sp>
      <p:sp>
        <p:nvSpPr>
          <p:cNvPr id="40963" name="文本占位符 40962"/>
          <p:cNvSpPr>
            <a:spLocks noGrp="1"/>
          </p:cNvSpPr>
          <p:nvPr>
            <p:ph idx="1"/>
          </p:nvPr>
        </p:nvSpPr>
        <p:spPr>
          <a:xfrm>
            <a:off x="683568" y="2060848"/>
            <a:ext cx="7467600" cy="2908920"/>
          </a:xfrm>
        </p:spPr>
        <p:txBody>
          <a:bodyPr/>
          <a:lstStyle/>
          <a:p>
            <a:r>
              <a:rPr lang="zh-CN" altLang="en-US" b="1" noProof="1"/>
              <a:t>犬瘟热的临床症状有哪些?得了犬瘟热应该如何进行治疗?</a:t>
            </a:r>
          </a:p>
        </p:txBody>
      </p:sp>
    </p:spTree>
    <p:extLst>
      <p:ext uri="{BB962C8B-B14F-4D97-AF65-F5344CB8AC3E}">
        <p14:creationId xmlns:p14="http://schemas.microsoft.com/office/powerpoint/2010/main" val="36700512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smtClean="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2154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占位符 7169"/>
          <p:cNvSpPr>
            <a:spLocks noGrp="1"/>
          </p:cNvSpPr>
          <p:nvPr>
            <p:ph idx="1"/>
          </p:nvPr>
        </p:nvSpPr>
        <p:spPr>
          <a:xfrm>
            <a:off x="179389" y="1268760"/>
            <a:ext cx="8569076" cy="5589240"/>
          </a:xfrm>
        </p:spPr>
        <p:txBody>
          <a:bodyPr/>
          <a:lstStyle/>
          <a:p>
            <a:pPr>
              <a:lnSpc>
                <a:spcPct val="150000"/>
              </a:lnSpc>
            </a:pPr>
            <a:r>
              <a:rPr lang="en-US" altLang="x-none" b="1" noProof="1"/>
              <a:t>CDV</a:t>
            </a:r>
            <a:r>
              <a:rPr lang="zh-CN" altLang="en-US" b="1" noProof="1"/>
              <a:t>对</a:t>
            </a:r>
            <a:r>
              <a:rPr lang="zh-CN" altLang="en-US" b="1" noProof="1">
                <a:solidFill>
                  <a:srgbClr val="0000FF"/>
                </a:solidFill>
              </a:rPr>
              <a:t>热和干燥</a:t>
            </a:r>
            <a:r>
              <a:rPr lang="zh-CN" altLang="en-US" b="1" noProof="1"/>
              <a:t>敏感，</a:t>
            </a:r>
            <a:r>
              <a:rPr lang="en-US" altLang="x-none" b="1" noProof="1"/>
              <a:t>50</a:t>
            </a:r>
            <a:r>
              <a:rPr lang="zh-CN" altLang="en-US" b="1" noProof="1"/>
              <a:t>～</a:t>
            </a:r>
            <a:r>
              <a:rPr lang="en-US" altLang="x-none" b="1" noProof="1"/>
              <a:t>60℃</a:t>
            </a:r>
            <a:r>
              <a:rPr lang="zh-CN" altLang="en-US" b="1" noProof="1"/>
              <a:t>，</a:t>
            </a:r>
            <a:r>
              <a:rPr lang="en-US" altLang="x-none" b="1" noProof="1"/>
              <a:t>30</a:t>
            </a:r>
            <a:r>
              <a:rPr lang="zh-CN" altLang="en-US" b="1" noProof="1"/>
              <a:t>分钟即可灭活。在炎热季节不能长期存活，故该病流行于冬春寒冷季节。在较冷的温度下，</a:t>
            </a:r>
            <a:r>
              <a:rPr lang="en-US" altLang="x-none" b="1" noProof="1"/>
              <a:t>CDV</a:t>
            </a:r>
            <a:r>
              <a:rPr lang="zh-CN" altLang="en-US" b="1" noProof="1"/>
              <a:t>可存活较长时间，在</a:t>
            </a:r>
            <a:r>
              <a:rPr lang="en-US" altLang="x-none" b="1" noProof="1"/>
              <a:t>2</a:t>
            </a:r>
            <a:r>
              <a:rPr lang="zh-CN" altLang="en-US" b="1" noProof="1"/>
              <a:t>～</a:t>
            </a:r>
            <a:r>
              <a:rPr lang="en-US" altLang="x-none" b="1" noProof="1"/>
              <a:t>4℃</a:t>
            </a:r>
            <a:r>
              <a:rPr lang="zh-CN" altLang="en-US" b="1" noProof="1"/>
              <a:t>可存活数周，在</a:t>
            </a:r>
            <a:r>
              <a:rPr lang="en-US" altLang="x-none" b="1" noProof="1"/>
              <a:t>-60℃</a:t>
            </a:r>
            <a:r>
              <a:rPr lang="zh-CN" altLang="en-US" b="1" noProof="1"/>
              <a:t>可存活</a:t>
            </a:r>
            <a:r>
              <a:rPr lang="en-US" altLang="x-none" b="1" noProof="1"/>
              <a:t>7</a:t>
            </a:r>
            <a:r>
              <a:rPr lang="zh-CN" altLang="en-US" b="1" noProof="1"/>
              <a:t>年以上，冻干是保存</a:t>
            </a:r>
            <a:r>
              <a:rPr lang="en-US" altLang="x-none" b="1" noProof="1"/>
              <a:t>CDV</a:t>
            </a:r>
            <a:r>
              <a:rPr lang="zh-CN" altLang="en-US" b="1" noProof="1"/>
              <a:t>的最好方法。</a:t>
            </a:r>
          </a:p>
          <a:p>
            <a:pPr>
              <a:lnSpc>
                <a:spcPct val="150000"/>
              </a:lnSpc>
            </a:pPr>
            <a:r>
              <a:rPr lang="en-US" altLang="x-none" b="1" noProof="1"/>
              <a:t>CDV</a:t>
            </a:r>
            <a:r>
              <a:rPr lang="zh-CN" altLang="en-US" b="1" noProof="1"/>
              <a:t>对</a:t>
            </a:r>
            <a:r>
              <a:rPr lang="zh-CN" altLang="en-US" b="1" noProof="1">
                <a:solidFill>
                  <a:srgbClr val="0000FF"/>
                </a:solidFill>
              </a:rPr>
              <a:t>紫外线和碱性溶液</a:t>
            </a:r>
            <a:r>
              <a:rPr lang="zh-CN" altLang="en-US" b="1" noProof="1"/>
              <a:t>敏感及</a:t>
            </a:r>
            <a:r>
              <a:rPr lang="zh-CN" altLang="en-US" b="1" noProof="1">
                <a:solidFill>
                  <a:srgbClr val="0000FF"/>
                </a:solidFill>
              </a:rPr>
              <a:t>有机溶剂</a:t>
            </a:r>
            <a:r>
              <a:rPr lang="zh-CN" altLang="en-US" b="1" noProof="1"/>
              <a:t>敏感，最适</a:t>
            </a:r>
            <a:r>
              <a:rPr lang="en-US" altLang="x-none" b="1" noProof="1"/>
              <a:t>pH7.0</a:t>
            </a:r>
            <a:r>
              <a:rPr lang="zh-CN" altLang="en-US" b="1" noProof="1"/>
              <a:t>，</a:t>
            </a:r>
            <a:r>
              <a:rPr lang="en-US" altLang="x-none" b="1" noProof="1"/>
              <a:t>pH4.5</a:t>
            </a:r>
            <a:r>
              <a:rPr lang="zh-CN" altLang="en-US" b="1" noProof="1"/>
              <a:t>～</a:t>
            </a:r>
            <a:r>
              <a:rPr lang="en-US" altLang="x-none" b="1" noProof="1"/>
              <a:t>9.0</a:t>
            </a:r>
            <a:r>
              <a:rPr lang="zh-CN" altLang="en-US" b="1" noProof="1"/>
              <a:t>条件下均可存活。</a:t>
            </a:r>
            <a:r>
              <a:rPr lang="en-US" altLang="x-none" b="1" noProof="1"/>
              <a:t>0.75%</a:t>
            </a:r>
            <a:r>
              <a:rPr lang="zh-CN" altLang="en-US" b="1" noProof="1"/>
              <a:t>石碳酸和</a:t>
            </a:r>
            <a:r>
              <a:rPr lang="en-US" altLang="x-none" b="1" noProof="1"/>
              <a:t>0.3%</a:t>
            </a:r>
            <a:r>
              <a:rPr lang="zh-CN" altLang="en-US" b="1" noProof="1"/>
              <a:t>季胺类消毒剂</a:t>
            </a:r>
            <a:r>
              <a:rPr lang="en-US" altLang="x-none" b="1" noProof="1"/>
              <a:t>4℃10</a:t>
            </a:r>
            <a:r>
              <a:rPr lang="zh-CN" altLang="en-US" b="1" noProof="1"/>
              <a:t>分钟不能灭活病毒，临床上常用</a:t>
            </a:r>
            <a:r>
              <a:rPr lang="en-US" altLang="x-none" b="1" noProof="1">
                <a:solidFill>
                  <a:srgbClr val="0000FF"/>
                </a:solidFill>
              </a:rPr>
              <a:t>3%</a:t>
            </a:r>
            <a:r>
              <a:rPr lang="zh-CN" altLang="en-US" b="1" noProof="1">
                <a:solidFill>
                  <a:srgbClr val="0000FF"/>
                </a:solidFill>
              </a:rPr>
              <a:t>的氢氧化钠</a:t>
            </a:r>
            <a:r>
              <a:rPr lang="en-US" altLang="x-none" b="1" noProof="1">
                <a:solidFill>
                  <a:srgbClr val="0000FF"/>
                </a:solidFill>
              </a:rPr>
              <a:t>(</a:t>
            </a:r>
            <a:r>
              <a:rPr lang="zh-CN" altLang="en-US" b="1" noProof="1">
                <a:solidFill>
                  <a:srgbClr val="0000FF"/>
                </a:solidFill>
              </a:rPr>
              <a:t>火碱</a:t>
            </a:r>
            <a:r>
              <a:rPr lang="en-US" altLang="x-none" b="1" noProof="1">
                <a:solidFill>
                  <a:srgbClr val="0000FF"/>
                </a:solidFill>
              </a:rPr>
              <a:t>)</a:t>
            </a:r>
            <a:r>
              <a:rPr lang="zh-CN" altLang="en-US" b="1" noProof="1">
                <a:solidFill>
                  <a:srgbClr val="0000FF"/>
                </a:solidFill>
              </a:rPr>
              <a:t>、漂白粉</a:t>
            </a:r>
            <a:r>
              <a:rPr lang="zh-CN" altLang="en-US" b="1" noProof="1"/>
              <a:t>作为消毒剂，效果很好。</a:t>
            </a:r>
            <a:r>
              <a:rPr lang="zh-CN" altLang="en-US" noProof="1"/>
              <a:t> </a:t>
            </a:r>
          </a:p>
        </p:txBody>
      </p:sp>
    </p:spTree>
    <p:extLst>
      <p:ext uri="{BB962C8B-B14F-4D97-AF65-F5344CB8AC3E}">
        <p14:creationId xmlns:p14="http://schemas.microsoft.com/office/powerpoint/2010/main" val="3194290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8193"/>
          <p:cNvSpPr>
            <a:spLocks noGrp="1"/>
          </p:cNvSpPr>
          <p:nvPr>
            <p:ph type="title"/>
          </p:nvPr>
        </p:nvSpPr>
        <p:spPr/>
        <p:txBody>
          <a:bodyPr/>
          <a:lstStyle/>
          <a:p>
            <a:r>
              <a:rPr lang="en-US" altLang="x-none" noProof="1" smtClean="0"/>
              <a:t>                       </a:t>
            </a:r>
            <a:r>
              <a:rPr lang="en-US" altLang="x-none" sz="4000" b="1" noProof="1" smtClean="0"/>
              <a:t>【</a:t>
            </a:r>
            <a:r>
              <a:rPr lang="zh-CN" altLang="en-US" sz="4000" b="1" noProof="1"/>
              <a:t>流行病学</a:t>
            </a:r>
            <a:r>
              <a:rPr lang="en-US" altLang="x-none" sz="4000" b="1" noProof="1"/>
              <a:t>】 </a:t>
            </a:r>
          </a:p>
        </p:txBody>
      </p:sp>
      <p:sp>
        <p:nvSpPr>
          <p:cNvPr id="8195" name="文本占位符 8194"/>
          <p:cNvSpPr>
            <a:spLocks noGrp="1"/>
          </p:cNvSpPr>
          <p:nvPr>
            <p:ph idx="1"/>
          </p:nvPr>
        </p:nvSpPr>
        <p:spPr>
          <a:xfrm>
            <a:off x="323527" y="1600200"/>
            <a:ext cx="8208913" cy="5257800"/>
          </a:xfrm>
        </p:spPr>
        <p:txBody>
          <a:bodyPr>
            <a:normAutofit/>
          </a:bodyPr>
          <a:lstStyle/>
          <a:p>
            <a:r>
              <a:rPr lang="en-US" altLang="x-none" b="1" noProof="1"/>
              <a:t>CDV</a:t>
            </a:r>
            <a:r>
              <a:rPr lang="zh-CN" altLang="en-US" b="1" noProof="1"/>
              <a:t>的自然宿主为</a:t>
            </a:r>
            <a:r>
              <a:rPr lang="zh-CN" altLang="en-US" b="1" noProof="1">
                <a:solidFill>
                  <a:srgbClr val="FF0000"/>
                </a:solidFill>
              </a:rPr>
              <a:t>犬科动物（</a:t>
            </a:r>
            <a:r>
              <a:rPr lang="zh-CN" altLang="en-US" b="1" noProof="1"/>
              <a:t>犬、狼、豺、狐等）和</a:t>
            </a:r>
            <a:r>
              <a:rPr lang="zh-CN" altLang="en-US" b="1" noProof="1">
                <a:solidFill>
                  <a:srgbClr val="FF0000"/>
                </a:solidFill>
              </a:rPr>
              <a:t>鼬科动物</a:t>
            </a:r>
            <a:r>
              <a:rPr lang="zh-CN" altLang="en-US" b="1" noProof="1"/>
              <a:t>（貂、雪貂、白鼬、黄鼠狼等）。在浣熊科动物中，曾在浣熊、蜜熊、小熊猫中发现。近年来，发现海豹、海狮等也可感染</a:t>
            </a:r>
            <a:r>
              <a:rPr lang="en-US" altLang="x-none" b="1" noProof="1"/>
              <a:t>CDV</a:t>
            </a:r>
            <a:r>
              <a:rPr lang="zh-CN" altLang="en-US" b="1" noProof="1"/>
              <a:t>。</a:t>
            </a:r>
          </a:p>
          <a:p>
            <a:r>
              <a:rPr lang="zh-CN" altLang="en-US" b="1" noProof="1">
                <a:solidFill>
                  <a:srgbClr val="7030A0"/>
                </a:solidFill>
              </a:rPr>
              <a:t>病犬</a:t>
            </a:r>
            <a:r>
              <a:rPr lang="zh-CN" altLang="en-US" b="1" noProof="1"/>
              <a:t>是本病最重要的传染源，病毒大量存在于</a:t>
            </a:r>
            <a:r>
              <a:rPr lang="zh-CN" altLang="en-US" b="1" noProof="1">
                <a:solidFill>
                  <a:srgbClr val="FF0000"/>
                </a:solidFill>
              </a:rPr>
              <a:t>鼻汁、唾液中，也见于泪液、血液、脑脊髓液、淋巴结、肝、脾、心包液、胸、腹水</a:t>
            </a:r>
            <a:r>
              <a:rPr lang="zh-CN" altLang="en-US" b="1" noProof="1"/>
              <a:t>中，并能</a:t>
            </a:r>
            <a:r>
              <a:rPr lang="zh-CN" altLang="en-US" b="1" noProof="1">
                <a:solidFill>
                  <a:srgbClr val="7030A0"/>
                </a:solidFill>
              </a:rPr>
              <a:t>通过尿液长期排毒</a:t>
            </a:r>
            <a:r>
              <a:rPr lang="zh-CN" altLang="en-US" b="1" noProof="1"/>
              <a:t>，污染周围环境。</a:t>
            </a:r>
            <a:r>
              <a:rPr lang="zh-CN" altLang="en-US" b="1" noProof="1">
                <a:solidFill>
                  <a:srgbClr val="0000FF"/>
                </a:solidFill>
              </a:rPr>
              <a:t>主要传播途径是病犬与健康犬直接接触，通过空气飞沫经呼吸道感染或通过污染的食物经消化道感染。</a:t>
            </a:r>
          </a:p>
          <a:p>
            <a:r>
              <a:rPr lang="zh-CN" altLang="en-US" b="1" noProof="1"/>
              <a:t>有人提出</a:t>
            </a:r>
            <a:r>
              <a:rPr lang="en-US" altLang="x-none" b="1" noProof="1"/>
              <a:t>CDV</a:t>
            </a:r>
            <a:r>
              <a:rPr lang="zh-CN" altLang="en-US" b="1" noProof="1"/>
              <a:t>在犬可通过胎盘垂直传播，造成流产和死胎</a:t>
            </a:r>
            <a:r>
              <a:rPr lang="zh-CN" altLang="en-US" b="1" noProof="1" smtClean="0"/>
              <a:t>。</a:t>
            </a:r>
            <a:endParaRPr lang="zh-CN" altLang="en-US" b="1" noProof="1"/>
          </a:p>
        </p:txBody>
      </p:sp>
    </p:spTree>
    <p:extLst>
      <p:ext uri="{BB962C8B-B14F-4D97-AF65-F5344CB8AC3E}">
        <p14:creationId xmlns:p14="http://schemas.microsoft.com/office/powerpoint/2010/main" val="1141352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占位符 9217"/>
          <p:cNvSpPr>
            <a:spLocks noGrp="1"/>
          </p:cNvSpPr>
          <p:nvPr>
            <p:ph idx="1"/>
          </p:nvPr>
        </p:nvSpPr>
        <p:spPr/>
        <p:txBody>
          <a:bodyPr/>
          <a:lstStyle/>
          <a:p>
            <a:pPr>
              <a:lnSpc>
                <a:spcPct val="150000"/>
              </a:lnSpc>
            </a:pPr>
            <a:r>
              <a:rPr lang="zh-CN" altLang="en-US" b="1" noProof="1"/>
              <a:t>本病一年四季均可发生，但以</a:t>
            </a:r>
            <a:r>
              <a:rPr lang="zh-CN" altLang="en-US" b="1" noProof="1">
                <a:solidFill>
                  <a:srgbClr val="FF0000"/>
                </a:solidFill>
              </a:rPr>
              <a:t>冬春多发</a:t>
            </a:r>
            <a:r>
              <a:rPr lang="zh-CN" altLang="en-US" b="1" noProof="1"/>
              <a:t>。本病有一定的周期性，每三年一次大流行。不同年龄、性别和品种的犬均可感染，但以</a:t>
            </a:r>
            <a:r>
              <a:rPr lang="zh-CN" altLang="en-US" b="1" noProof="1">
                <a:solidFill>
                  <a:srgbClr val="FF0000"/>
                </a:solidFill>
              </a:rPr>
              <a:t>不满</a:t>
            </a:r>
            <a:r>
              <a:rPr lang="en-US" altLang="x-none" b="1" noProof="1">
                <a:solidFill>
                  <a:srgbClr val="FF0000"/>
                </a:solidFill>
              </a:rPr>
              <a:t>1</a:t>
            </a:r>
            <a:r>
              <a:rPr lang="zh-CN" altLang="en-US" b="1" noProof="1">
                <a:solidFill>
                  <a:srgbClr val="FF0000"/>
                </a:solidFill>
              </a:rPr>
              <a:t>岁未成年的幼犬最为易感</a:t>
            </a:r>
            <a:r>
              <a:rPr lang="zh-CN" altLang="en-US" b="1" noProof="1"/>
              <a:t>，犬群中自发性犬瘟热发生的年龄与幼犬断乳后母源抗体的消失有关。</a:t>
            </a:r>
          </a:p>
          <a:p>
            <a:pPr>
              <a:lnSpc>
                <a:spcPct val="150000"/>
              </a:lnSpc>
            </a:pPr>
            <a:r>
              <a:rPr lang="zh-CN" altLang="en-US" b="1" noProof="1">
                <a:solidFill>
                  <a:srgbClr val="7030A0"/>
                </a:solidFill>
              </a:rPr>
              <a:t>纯种犬、警犬比土种犬易感性高，而且病情反应重，死亡率也高。</a:t>
            </a:r>
            <a:r>
              <a:rPr lang="zh-CN" altLang="en-US" noProof="1">
                <a:solidFill>
                  <a:srgbClr val="7030A0"/>
                </a:solidFill>
              </a:rPr>
              <a:t> </a:t>
            </a:r>
          </a:p>
        </p:txBody>
      </p:sp>
    </p:spTree>
    <p:extLst>
      <p:ext uri="{BB962C8B-B14F-4D97-AF65-F5344CB8AC3E}">
        <p14:creationId xmlns:p14="http://schemas.microsoft.com/office/powerpoint/2010/main" val="1200108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0241"/>
          <p:cNvSpPr>
            <a:spLocks noGrp="1"/>
          </p:cNvSpPr>
          <p:nvPr>
            <p:ph type="title"/>
          </p:nvPr>
        </p:nvSpPr>
        <p:spPr/>
        <p:txBody>
          <a:bodyPr/>
          <a:lstStyle/>
          <a:p>
            <a:r>
              <a:rPr lang="en-US" altLang="x-none" noProof="1" smtClean="0"/>
              <a:t>                      </a:t>
            </a:r>
            <a:r>
              <a:rPr lang="en-US" altLang="x-none" sz="4000" b="1" noProof="1" smtClean="0"/>
              <a:t>【</a:t>
            </a:r>
            <a:r>
              <a:rPr lang="zh-CN" altLang="en-US" sz="4000" b="1" noProof="1"/>
              <a:t>临床症状</a:t>
            </a:r>
            <a:r>
              <a:rPr lang="en-US" altLang="x-none" sz="4000" b="1" noProof="1"/>
              <a:t>】 </a:t>
            </a:r>
          </a:p>
        </p:txBody>
      </p:sp>
      <p:sp>
        <p:nvSpPr>
          <p:cNvPr id="10243" name="文本占位符 10242"/>
          <p:cNvSpPr>
            <a:spLocks noGrp="1"/>
          </p:cNvSpPr>
          <p:nvPr>
            <p:ph idx="1"/>
          </p:nvPr>
        </p:nvSpPr>
        <p:spPr>
          <a:xfrm>
            <a:off x="457201" y="1600200"/>
            <a:ext cx="8147248" cy="5257800"/>
          </a:xfrm>
        </p:spPr>
        <p:txBody>
          <a:bodyPr>
            <a:normAutofit/>
          </a:bodyPr>
          <a:lstStyle/>
          <a:p>
            <a:pPr>
              <a:lnSpc>
                <a:spcPct val="150000"/>
              </a:lnSpc>
            </a:pPr>
            <a:r>
              <a:rPr lang="zh-CN" altLang="en-US" b="1" noProof="1"/>
              <a:t>犬瘟热的潜伏期随传染来源的不同，长短差异很大。来源于</a:t>
            </a:r>
            <a:r>
              <a:rPr lang="zh-CN" altLang="en-US" b="1" noProof="1">
                <a:solidFill>
                  <a:srgbClr val="FF0000"/>
                </a:solidFill>
              </a:rPr>
              <a:t>同种动物的潜伏期</a:t>
            </a:r>
            <a:r>
              <a:rPr lang="en-US" altLang="x-none" b="1" noProof="1">
                <a:solidFill>
                  <a:srgbClr val="FF0000"/>
                </a:solidFill>
              </a:rPr>
              <a:t>3</a:t>
            </a:r>
            <a:r>
              <a:rPr lang="zh-CN" altLang="en-US" b="1" noProof="1">
                <a:solidFill>
                  <a:srgbClr val="FF0000"/>
                </a:solidFill>
              </a:rPr>
              <a:t>～</a:t>
            </a:r>
            <a:r>
              <a:rPr lang="en-US" altLang="x-none" b="1" noProof="1">
                <a:solidFill>
                  <a:srgbClr val="FF0000"/>
                </a:solidFill>
              </a:rPr>
              <a:t>6</a:t>
            </a:r>
            <a:r>
              <a:rPr lang="zh-CN" altLang="en-US" b="1" noProof="1">
                <a:solidFill>
                  <a:srgbClr val="FF0000"/>
                </a:solidFill>
              </a:rPr>
              <a:t>天</a:t>
            </a:r>
            <a:r>
              <a:rPr lang="zh-CN" altLang="en-US" b="1" noProof="1"/>
              <a:t>，来源于不同种动物的潜伏期有时可达</a:t>
            </a:r>
            <a:r>
              <a:rPr lang="en-US" altLang="x-none" b="1" noProof="1"/>
              <a:t>30</a:t>
            </a:r>
            <a:r>
              <a:rPr lang="zh-CN" altLang="en-US" b="1" noProof="1"/>
              <a:t>～</a:t>
            </a:r>
            <a:r>
              <a:rPr lang="en-US" altLang="x-none" b="1" noProof="1"/>
              <a:t>90</a:t>
            </a:r>
            <a:r>
              <a:rPr lang="zh-CN" altLang="en-US" b="1" noProof="1"/>
              <a:t>天。</a:t>
            </a:r>
          </a:p>
          <a:p>
            <a:pPr>
              <a:lnSpc>
                <a:spcPct val="150000"/>
              </a:lnSpc>
            </a:pPr>
            <a:r>
              <a:rPr lang="zh-CN" altLang="en-US" b="1" noProof="1"/>
              <a:t>犬瘟热的临床症状表现多种多样，与</a:t>
            </a:r>
            <a:r>
              <a:rPr lang="zh-CN" altLang="en-US" b="1" noProof="1">
                <a:solidFill>
                  <a:srgbClr val="FF0000"/>
                </a:solidFill>
              </a:rPr>
              <a:t>病毒的毒力、环境条件、宿主的年龄和品种及免疫状态有关</a:t>
            </a:r>
            <a:r>
              <a:rPr lang="zh-CN" altLang="en-US" b="1" noProof="1"/>
              <a:t>。</a:t>
            </a:r>
            <a:r>
              <a:rPr lang="en-US" altLang="x-none" b="1" noProof="1"/>
              <a:t>50%</a:t>
            </a:r>
            <a:r>
              <a:rPr lang="zh-CN" altLang="en-US" b="1" noProof="1"/>
              <a:t>～</a:t>
            </a:r>
            <a:r>
              <a:rPr lang="en-US" altLang="x-none" b="1" noProof="1"/>
              <a:t>70%</a:t>
            </a:r>
            <a:r>
              <a:rPr lang="zh-CN" altLang="en-US" b="1" noProof="1"/>
              <a:t>的</a:t>
            </a:r>
            <a:r>
              <a:rPr lang="en-US" altLang="x-none" b="1" noProof="1"/>
              <a:t>CDV</a:t>
            </a:r>
            <a:r>
              <a:rPr lang="zh-CN" altLang="en-US" b="1" noProof="1"/>
              <a:t>呈现亚临床症状，表现倦怠、厌食、发热和上呼吸道感染。重症犬瘟热多见于未接种疫苗的幼犬，年龄在</a:t>
            </a:r>
            <a:r>
              <a:rPr lang="en-US" altLang="x-none" b="1" noProof="1"/>
              <a:t>84</a:t>
            </a:r>
            <a:r>
              <a:rPr lang="zh-CN" altLang="en-US" b="1" noProof="1"/>
              <a:t>～</a:t>
            </a:r>
            <a:r>
              <a:rPr lang="en-US" altLang="x-none" b="1" noProof="1"/>
              <a:t>112</a:t>
            </a:r>
            <a:r>
              <a:rPr lang="zh-CN" altLang="en-US" b="1" noProof="1"/>
              <a:t>日龄的幼犬。</a:t>
            </a:r>
            <a:r>
              <a:rPr lang="zh-CN" altLang="en-US" b="1" noProof="1">
                <a:solidFill>
                  <a:srgbClr val="FFFF00"/>
                </a:solidFill>
              </a:rPr>
              <a:t> </a:t>
            </a:r>
          </a:p>
        </p:txBody>
      </p:sp>
    </p:spTree>
    <p:extLst>
      <p:ext uri="{BB962C8B-B14F-4D97-AF65-F5344CB8AC3E}">
        <p14:creationId xmlns:p14="http://schemas.microsoft.com/office/powerpoint/2010/main" val="2251027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占位符 11265"/>
          <p:cNvSpPr>
            <a:spLocks noGrp="1"/>
          </p:cNvSpPr>
          <p:nvPr>
            <p:ph idx="1"/>
          </p:nvPr>
        </p:nvSpPr>
        <p:spPr>
          <a:xfrm>
            <a:off x="395536" y="1412776"/>
            <a:ext cx="8229600" cy="4530725"/>
          </a:xfrm>
        </p:spPr>
        <p:txBody>
          <a:bodyPr>
            <a:normAutofit fontScale="92500"/>
          </a:bodyPr>
          <a:lstStyle/>
          <a:p>
            <a:pPr>
              <a:lnSpc>
                <a:spcPct val="150000"/>
              </a:lnSpc>
            </a:pPr>
            <a:r>
              <a:rPr lang="zh-CN" altLang="en-US" b="1" noProof="1"/>
              <a:t>病犬体温升高，呈</a:t>
            </a:r>
            <a:r>
              <a:rPr lang="zh-CN" altLang="en-US" b="1" noProof="1">
                <a:solidFill>
                  <a:srgbClr val="0000FF"/>
                </a:solidFill>
              </a:rPr>
              <a:t>双相热型</a:t>
            </a:r>
            <a:r>
              <a:rPr lang="zh-CN" altLang="en-US" b="1" noProof="1"/>
              <a:t>，</a:t>
            </a:r>
            <a:r>
              <a:rPr lang="zh-CN" altLang="en-US" b="1" noProof="1">
                <a:solidFill>
                  <a:srgbClr val="FF0000"/>
                </a:solidFill>
              </a:rPr>
              <a:t>即病初体温达</a:t>
            </a:r>
            <a:r>
              <a:rPr lang="en-US" altLang="x-none" b="1" noProof="1">
                <a:solidFill>
                  <a:srgbClr val="FF0000"/>
                </a:solidFill>
              </a:rPr>
              <a:t>40℃</a:t>
            </a:r>
            <a:r>
              <a:rPr lang="zh-CN" altLang="en-US" b="1" noProof="1">
                <a:solidFill>
                  <a:srgbClr val="FF0000"/>
                </a:solidFill>
              </a:rPr>
              <a:t>左右，持续</a:t>
            </a:r>
            <a:r>
              <a:rPr lang="en-US" altLang="x-none" b="1" noProof="1">
                <a:solidFill>
                  <a:srgbClr val="FF0000"/>
                </a:solidFill>
              </a:rPr>
              <a:t>1</a:t>
            </a:r>
            <a:r>
              <a:rPr lang="zh-CN" altLang="en-US" b="1" noProof="1">
                <a:solidFill>
                  <a:srgbClr val="FF0000"/>
                </a:solidFill>
              </a:rPr>
              <a:t>～</a:t>
            </a:r>
            <a:r>
              <a:rPr lang="en-US" altLang="x-none" b="1" noProof="1">
                <a:solidFill>
                  <a:srgbClr val="FF0000"/>
                </a:solidFill>
              </a:rPr>
              <a:t>2</a:t>
            </a:r>
            <a:r>
              <a:rPr lang="zh-CN" altLang="en-US" b="1" noProof="1">
                <a:solidFill>
                  <a:srgbClr val="FF0000"/>
                </a:solidFill>
              </a:rPr>
              <a:t>天后降至常温，</a:t>
            </a:r>
            <a:r>
              <a:rPr lang="en-US" altLang="x-none" b="1" noProof="1">
                <a:solidFill>
                  <a:srgbClr val="FF0000"/>
                </a:solidFill>
              </a:rPr>
              <a:t>2</a:t>
            </a:r>
            <a:r>
              <a:rPr lang="zh-CN" altLang="en-US" b="1" noProof="1">
                <a:solidFill>
                  <a:srgbClr val="FF0000"/>
                </a:solidFill>
              </a:rPr>
              <a:t>～</a:t>
            </a:r>
            <a:r>
              <a:rPr lang="en-US" altLang="x-none" b="1" noProof="1">
                <a:solidFill>
                  <a:srgbClr val="FF0000"/>
                </a:solidFill>
              </a:rPr>
              <a:t>3</a:t>
            </a:r>
            <a:r>
              <a:rPr lang="zh-CN" altLang="en-US" b="1" noProof="1">
                <a:solidFill>
                  <a:srgbClr val="FF0000"/>
                </a:solidFill>
              </a:rPr>
              <a:t>天后再次升高，持续数周。</a:t>
            </a:r>
          </a:p>
          <a:p>
            <a:pPr>
              <a:lnSpc>
                <a:spcPct val="150000"/>
              </a:lnSpc>
            </a:pPr>
            <a:r>
              <a:rPr lang="zh-CN" altLang="en-US" b="1" noProof="1"/>
              <a:t>多数病例</a:t>
            </a:r>
            <a:r>
              <a:rPr lang="zh-CN" altLang="en-US" b="1" noProof="1">
                <a:solidFill>
                  <a:srgbClr val="0000FF"/>
                </a:solidFill>
              </a:rPr>
              <a:t>初期表现</a:t>
            </a:r>
            <a:r>
              <a:rPr lang="zh-CN" altLang="en-US" b="1" noProof="1">
                <a:solidFill>
                  <a:srgbClr val="3399FF"/>
                </a:solidFill>
              </a:rPr>
              <a:t>鼻炎和结膜炎、干咳症状，鼻流水样分泌物，并在</a:t>
            </a:r>
            <a:r>
              <a:rPr lang="en-US" altLang="x-none" b="1" noProof="1">
                <a:solidFill>
                  <a:srgbClr val="3399FF"/>
                </a:solidFill>
              </a:rPr>
              <a:t>1~2</a:t>
            </a:r>
            <a:r>
              <a:rPr lang="zh-CN" altLang="en-US" b="1" noProof="1">
                <a:solidFill>
                  <a:srgbClr val="3399FF"/>
                </a:solidFill>
              </a:rPr>
              <a:t>天内转变为黏液性、脓性，</a:t>
            </a:r>
            <a:r>
              <a:rPr lang="zh-CN" altLang="en-US" b="1" noProof="1"/>
              <a:t>此后可有</a:t>
            </a:r>
            <a:r>
              <a:rPr lang="en-US" altLang="x-none" b="1" noProof="1"/>
              <a:t>2~3</a:t>
            </a:r>
            <a:r>
              <a:rPr lang="zh-CN" altLang="en-US" b="1" noProof="1"/>
              <a:t>天的缓解期，病犬体温趋于正常，精神食欲有所好转。此时</a:t>
            </a:r>
            <a:r>
              <a:rPr lang="zh-CN" altLang="en-US" b="1" noProof="1">
                <a:solidFill>
                  <a:srgbClr val="C00000"/>
                </a:solidFill>
              </a:rPr>
              <a:t>如不及时治疗</a:t>
            </a:r>
            <a:r>
              <a:rPr lang="zh-CN" altLang="en-US" b="1" noProof="1"/>
              <a:t>，就会很快发展为</a:t>
            </a:r>
            <a:r>
              <a:rPr lang="zh-CN" altLang="en-US" b="1" noProof="1">
                <a:solidFill>
                  <a:srgbClr val="3399FF"/>
                </a:solidFill>
              </a:rPr>
              <a:t>肺炎、肠炎、肾炎、膀胱炎和脑炎等，并出现湿咳、呼吸困难、呕吐、腹泻、里急后重、肠套叠等症状</a:t>
            </a:r>
            <a:r>
              <a:rPr lang="zh-CN" altLang="en-US" b="1" noProof="1"/>
              <a:t>，最终因严重脱水和衰弱而导致死亡。</a:t>
            </a:r>
            <a:r>
              <a:rPr lang="zh-CN" altLang="en-US" noProof="1"/>
              <a:t> </a:t>
            </a:r>
          </a:p>
        </p:txBody>
      </p:sp>
    </p:spTree>
    <p:extLst>
      <p:ext uri="{BB962C8B-B14F-4D97-AF65-F5344CB8AC3E}">
        <p14:creationId xmlns:p14="http://schemas.microsoft.com/office/powerpoint/2010/main" val="261088261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245</TotalTime>
  <Words>2989</Words>
  <Application>Microsoft Office PowerPoint</Application>
  <PresentationFormat>全屏显示(4:3)</PresentationFormat>
  <Paragraphs>107</Paragraphs>
  <Slides>41</Slides>
  <Notes>0</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凸显</vt:lpstr>
      <vt:lpstr> 项目二  犬猫常见传染病的防治  任务1   犬常见传染病的防治</vt:lpstr>
      <vt:lpstr>       犬瘟热</vt:lpstr>
      <vt:lpstr>                             概述</vt:lpstr>
      <vt:lpstr>                           【病原】</vt:lpstr>
      <vt:lpstr>PowerPoint 演示文稿</vt:lpstr>
      <vt:lpstr>                       【流行病学】 </vt:lpstr>
      <vt:lpstr>PowerPoint 演示文稿</vt:lpstr>
      <vt:lpstr>                      【临床症状】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【诊断】 </vt:lpstr>
      <vt:lpstr>                     临床诊断要点</vt:lpstr>
      <vt:lpstr>                      快速诊断试纸</vt:lpstr>
      <vt:lpstr>PowerPoint 演示文稿</vt:lpstr>
      <vt:lpstr>                  犬瘟热快速测试板</vt:lpstr>
      <vt:lpstr>                       测试步骤</vt:lpstr>
      <vt:lpstr>PowerPoint 演示文稿</vt:lpstr>
      <vt:lpstr>                              血清检测</vt:lpstr>
      <vt:lpstr>                         结果判断</vt:lpstr>
      <vt:lpstr>PowerPoint 演示文稿</vt:lpstr>
      <vt:lpstr>                         【预防】</vt:lpstr>
      <vt:lpstr>PowerPoint 演示文稿</vt:lpstr>
      <vt:lpstr>                         【治疗】 </vt:lpstr>
      <vt:lpstr>                         治疗方法</vt:lpstr>
      <vt:lpstr>PowerPoint 演示文稿</vt:lpstr>
      <vt:lpstr>PowerPoint 演示文稿</vt:lpstr>
      <vt:lpstr>PowerPoint 演示文稿</vt:lpstr>
      <vt:lpstr>                   较成功的治疗方案</vt:lpstr>
      <vt:lpstr>PowerPoint 演示文稿</vt:lpstr>
      <vt:lpstr>                           作业一</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丁晓</dc:creator>
  <cp:lastModifiedBy>丁晓</cp:lastModifiedBy>
  <cp:revision>24</cp:revision>
  <dcterms:created xsi:type="dcterms:W3CDTF">2020-08-23T01:44:59Z</dcterms:created>
  <dcterms:modified xsi:type="dcterms:W3CDTF">2021-01-28T04:42:32Z</dcterms:modified>
</cp:coreProperties>
</file>