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881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85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3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248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9374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54723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0869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68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234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472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010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715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980728"/>
            <a:ext cx="7128792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zh-CN" sz="4400" dirty="0"/>
              <a:t>项目二</a:t>
            </a:r>
            <a:r>
              <a:rPr lang="en-US" altLang="zh-CN" sz="4400" dirty="0"/>
              <a:t>  </a:t>
            </a:r>
            <a:r>
              <a:rPr lang="zh-CN" altLang="zh-CN" sz="4400" dirty="0"/>
              <a:t>犬猫常见</a:t>
            </a:r>
            <a:r>
              <a:rPr lang="zh-CN" altLang="zh-CN" sz="4400" dirty="0" smtClean="0"/>
              <a:t>传染病</a:t>
            </a:r>
            <a:r>
              <a:rPr lang="zh-CN" altLang="en-US" sz="4400" dirty="0" smtClean="0"/>
              <a:t>的防治</a:t>
            </a:r>
            <a:r>
              <a:rPr lang="en-US" altLang="zh-CN" sz="4400" noProof="1">
                <a:latin typeface="Times New Roman" panose="02020603050405020304" pitchFamily="2" charset="0"/>
              </a:rPr>
              <a:t/>
            </a:r>
            <a:br>
              <a:rPr lang="en-US" altLang="zh-CN" sz="4400" noProof="1">
                <a:latin typeface="Times New Roman" panose="02020603050405020304" pitchFamily="2" charset="0"/>
              </a:rPr>
            </a:br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en-US" sz="4900" noProof="1" smtClean="0">
                <a:latin typeface="Times New Roman" panose="02020603050405020304" pitchFamily="2" charset="0"/>
              </a:rPr>
              <a:t>任务</a:t>
            </a:r>
            <a:r>
              <a:rPr lang="en-US" altLang="zh-CN" sz="4900" noProof="1" smtClean="0">
                <a:latin typeface="Times New Roman" panose="02020603050405020304" pitchFamily="2" charset="0"/>
              </a:rPr>
              <a:t>1</a:t>
            </a:r>
            <a:br>
              <a:rPr lang="en-US" altLang="zh-CN" sz="4900" noProof="1" smtClean="0">
                <a:latin typeface="Times New Roman" panose="02020603050405020304" pitchFamily="2" charset="0"/>
              </a:rPr>
            </a:br>
            <a:r>
              <a:rPr lang="zh-CN" altLang="zh-CN" sz="4900" dirty="0"/>
              <a:t>犬常见传染病</a:t>
            </a:r>
            <a:r>
              <a:rPr lang="zh-CN" altLang="zh-CN" sz="4900" dirty="0" smtClean="0"/>
              <a:t>的防治</a:t>
            </a:r>
            <a:endParaRPr lang="zh-CN" altLang="en-US" sz="4900" dirty="0"/>
          </a:p>
        </p:txBody>
      </p:sp>
    </p:spTree>
    <p:extLst>
      <p:ext uri="{BB962C8B-B14F-4D97-AF65-F5344CB8AC3E}">
        <p14:creationId xmlns:p14="http://schemas.microsoft.com/office/powerpoint/2010/main" val="1687139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859216" cy="5133184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治疗</a:t>
            </a:r>
            <a:r>
              <a:rPr lang="zh-CN" altLang="en-US" b="1" dirty="0" smtClean="0">
                <a:solidFill>
                  <a:srgbClr val="FF0000"/>
                </a:solidFill>
              </a:rPr>
              <a:t>措施</a:t>
            </a:r>
            <a:r>
              <a:rPr lang="zh-CN" altLang="zh-CN" b="1" dirty="0" smtClean="0">
                <a:solidFill>
                  <a:srgbClr val="FF0000"/>
                </a:solidFill>
              </a:rPr>
              <a:t>：</a:t>
            </a:r>
            <a:endParaRPr lang="zh-CN" altLang="zh-CN" b="1" dirty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1</a:t>
            </a:r>
            <a:r>
              <a:rPr lang="zh-CN" altLang="en-US" b="1" dirty="0"/>
              <a:t>. 抗菌药</a:t>
            </a:r>
          </a:p>
          <a:p>
            <a:r>
              <a:rPr lang="zh-CN" altLang="en-US" dirty="0"/>
              <a:t>阿莫西林、氯霉素、强力霉素 、蒽诺沙星 、甲氧苄氨嘧啶-磺胺类药物等，治疗至少7~10天或症状消失后5天 </a:t>
            </a:r>
          </a:p>
          <a:p>
            <a:r>
              <a:rPr lang="zh-CN" altLang="en-US" b="1" dirty="0"/>
              <a:t>2. 抗病毒</a:t>
            </a:r>
          </a:p>
          <a:p>
            <a:r>
              <a:rPr lang="zh-CN" altLang="en-US" dirty="0"/>
              <a:t>用于抗CPiV, CAV-2, CDV 的特异性抗病毒药物，可采用抗CDV高免血清 </a:t>
            </a:r>
          </a:p>
          <a:p>
            <a:r>
              <a:rPr lang="zh-CN" altLang="en-US" b="1" dirty="0"/>
              <a:t>3. 止咳药 </a:t>
            </a:r>
          </a:p>
          <a:p>
            <a:r>
              <a:rPr lang="zh-CN" altLang="en-US" dirty="0"/>
              <a:t>一般止咳药: </a:t>
            </a:r>
          </a:p>
          <a:p>
            <a:r>
              <a:rPr lang="zh-CN" altLang="en-US" dirty="0"/>
              <a:t>美沙芬 、 环丁甲二羟吗喃 、重酒石酸二氢可待因酮</a:t>
            </a:r>
          </a:p>
        </p:txBody>
      </p:sp>
    </p:spTree>
    <p:extLst>
      <p:ext uri="{BB962C8B-B14F-4D97-AF65-F5344CB8AC3E}">
        <p14:creationId xmlns:p14="http://schemas.microsoft.com/office/powerpoint/2010/main" val="3222907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787208" cy="5061176"/>
          </a:xfrm>
        </p:spPr>
        <p:txBody>
          <a:bodyPr/>
          <a:lstStyle/>
          <a:p>
            <a:r>
              <a:rPr lang="zh-CN" altLang="en-US" b="1" dirty="0"/>
              <a:t>4. 湿化疗法</a:t>
            </a:r>
            <a:r>
              <a:rPr lang="zh-CN" altLang="en-US" dirty="0"/>
              <a:t>（分泌物干燥时） </a:t>
            </a:r>
          </a:p>
          <a:p>
            <a:r>
              <a:rPr lang="zh-CN" altLang="en-US" dirty="0"/>
              <a:t>将狗置于蒸汽浴即可实现</a:t>
            </a:r>
          </a:p>
          <a:p>
            <a:r>
              <a:rPr lang="zh-CN" altLang="en-US" b="1" dirty="0"/>
              <a:t>5. 喷雾治疗 </a:t>
            </a:r>
            <a:r>
              <a:rPr lang="zh-CN" altLang="en-US" dirty="0"/>
              <a:t>(气溶胶疗法) </a:t>
            </a:r>
          </a:p>
          <a:p>
            <a:r>
              <a:rPr lang="zh-CN" altLang="en-US" dirty="0"/>
              <a:t>提供水分/药物进入深部区域</a:t>
            </a:r>
          </a:p>
          <a:p>
            <a:r>
              <a:rPr lang="zh-CN" altLang="en-US" b="1" dirty="0"/>
              <a:t>6. 支气管扩张药：</a:t>
            </a:r>
            <a:r>
              <a:rPr lang="zh-CN" altLang="en-US" dirty="0"/>
              <a:t>预防支气管痉挛，因此，在选择条件下可有效止咳。 </a:t>
            </a:r>
          </a:p>
          <a:p>
            <a:r>
              <a:rPr lang="zh-CN" altLang="en-US" b="1" dirty="0"/>
              <a:t>7. 皮质</a:t>
            </a:r>
            <a:r>
              <a:rPr lang="zh-CN" altLang="en-US" b="1" dirty="0" smtClean="0"/>
              <a:t>激素类：</a:t>
            </a:r>
            <a:r>
              <a:rPr lang="zh-CN" altLang="en-US" dirty="0" smtClean="0"/>
              <a:t>据</a:t>
            </a:r>
            <a:r>
              <a:rPr lang="zh-CN" altLang="en-US" dirty="0"/>
              <a:t>报道抗炎剂量的皮质激素类可减轻无并发症ITB的咳嗽,并且治疗限制在5－7天. </a:t>
            </a:r>
          </a:p>
          <a:p>
            <a:r>
              <a:rPr lang="zh-CN" altLang="en-US" b="1" dirty="0"/>
              <a:t>8. 辅助</a:t>
            </a:r>
            <a:r>
              <a:rPr lang="zh-CN" altLang="en-US" b="1" dirty="0" smtClean="0"/>
              <a:t>疗法</a:t>
            </a:r>
            <a:r>
              <a:rPr lang="zh-CN" altLang="en-US" dirty="0" smtClean="0"/>
              <a:t>：维持</a:t>
            </a:r>
            <a:r>
              <a:rPr lang="zh-CN" altLang="en-US" dirty="0"/>
              <a:t>足够的热量和水的</a:t>
            </a:r>
            <a:r>
              <a:rPr lang="zh-CN" altLang="en-US" dirty="0" smtClean="0"/>
              <a:t>摄入，减少</a:t>
            </a:r>
            <a:r>
              <a:rPr lang="zh-CN" altLang="en-US" dirty="0"/>
              <a:t>与其它狗</a:t>
            </a:r>
            <a:r>
              <a:rPr lang="zh-CN" altLang="en-US" dirty="0" smtClean="0"/>
              <a:t>接触，保持</a:t>
            </a:r>
            <a:r>
              <a:rPr lang="zh-CN" altLang="en-US" dirty="0"/>
              <a:t>最佳温度和</a:t>
            </a:r>
            <a:r>
              <a:rPr lang="zh-CN" altLang="en-US" dirty="0" smtClean="0"/>
              <a:t>湿度，防止继发感染，减少</a:t>
            </a:r>
            <a:r>
              <a:rPr lang="zh-CN" altLang="en-US" dirty="0"/>
              <a:t>应激和刺激。 </a:t>
            </a:r>
          </a:p>
        </p:txBody>
      </p:sp>
    </p:spTree>
    <p:extLst>
      <p:ext uri="{BB962C8B-B14F-4D97-AF65-F5344CB8AC3E}">
        <p14:creationId xmlns:p14="http://schemas.microsoft.com/office/powerpoint/2010/main" val="2341562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                            </a:t>
            </a:r>
            <a:r>
              <a:rPr lang="zh-CN" altLang="en-US" dirty="0" smtClean="0"/>
              <a:t>处方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11560" y="1628800"/>
            <a:ext cx="7467600" cy="487375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5%</a:t>
            </a:r>
            <a:r>
              <a:rPr lang="zh-CN" altLang="en-US" dirty="0"/>
              <a:t>葡萄糖盐水适量，氨苄青霉素</a:t>
            </a:r>
            <a:r>
              <a:rPr lang="en-US" altLang="zh-CN" dirty="0"/>
              <a:t>0.5~3.0</a:t>
            </a:r>
            <a:r>
              <a:rPr lang="zh-CN" altLang="en-US" dirty="0"/>
              <a:t>克，地塞米松</a:t>
            </a:r>
            <a:r>
              <a:rPr lang="en-US" altLang="zh-CN" dirty="0"/>
              <a:t>2~10</a:t>
            </a:r>
            <a:r>
              <a:rPr lang="zh-CN" altLang="en-US" dirty="0"/>
              <a:t>毫克，病毒唑</a:t>
            </a:r>
            <a:r>
              <a:rPr lang="en-US" altLang="zh-CN" dirty="0"/>
              <a:t>0.1~0.2</a:t>
            </a:r>
            <a:r>
              <a:rPr lang="zh-CN" altLang="en-US" dirty="0"/>
              <a:t>克，维生素</a:t>
            </a:r>
            <a:r>
              <a:rPr lang="en-US" altLang="zh-CN" dirty="0"/>
              <a:t>C0.5~2.0</a:t>
            </a:r>
            <a:r>
              <a:rPr lang="zh-CN" altLang="en-US" dirty="0"/>
              <a:t>克，混合后静脉滴注。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en-US" dirty="0"/>
              <a:t>、 </a:t>
            </a:r>
            <a:r>
              <a:rPr lang="en-US" altLang="zh-CN" dirty="0"/>
              <a:t>5%</a:t>
            </a:r>
            <a:r>
              <a:rPr lang="zh-CN" altLang="en-US" dirty="0"/>
              <a:t>葡萄糖盐水适量，双黄连</a:t>
            </a:r>
            <a:r>
              <a:rPr lang="en-US" altLang="zh-CN" dirty="0"/>
              <a:t>1~20</a:t>
            </a:r>
            <a:r>
              <a:rPr lang="zh-CN" altLang="en-US" dirty="0"/>
              <a:t>毫升，混合后静脉滴注。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 </a:t>
            </a:r>
            <a:r>
              <a:rPr lang="en-US" altLang="zh-CN" dirty="0"/>
              <a:t>5%</a:t>
            </a:r>
            <a:r>
              <a:rPr lang="zh-CN" altLang="en-US" dirty="0"/>
              <a:t>葡萄糖盐水适量，磺胺嘧啶钠</a:t>
            </a:r>
            <a:r>
              <a:rPr lang="en-US" altLang="zh-CN" dirty="0"/>
              <a:t>1~10</a:t>
            </a:r>
            <a:r>
              <a:rPr lang="zh-CN" altLang="en-US" dirty="0"/>
              <a:t>毫升，混合后静脉滴注。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en-US" dirty="0"/>
              <a:t>、犬高免血清适量或免疫球蛋白</a:t>
            </a:r>
            <a:r>
              <a:rPr lang="en-US" altLang="zh-CN" dirty="0"/>
              <a:t>4~10</a:t>
            </a:r>
            <a:r>
              <a:rPr lang="zh-CN" altLang="en-US" dirty="0"/>
              <a:t>毫升，肌肉注射或皮下注射。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以上</a:t>
            </a:r>
            <a:r>
              <a:rPr lang="en-US" altLang="zh-CN" dirty="0"/>
              <a:t>4</a:t>
            </a:r>
            <a:r>
              <a:rPr lang="zh-CN" altLang="en-US" dirty="0"/>
              <a:t>种方法配合治疗</a:t>
            </a:r>
            <a:r>
              <a:rPr lang="en-US" altLang="zh-CN" dirty="0"/>
              <a:t>3~7</a:t>
            </a:r>
            <a:r>
              <a:rPr lang="zh-CN" altLang="en-US" dirty="0"/>
              <a:t>天，</a:t>
            </a:r>
            <a:r>
              <a:rPr lang="en-US" altLang="zh-CN" dirty="0"/>
              <a:t>1</a:t>
            </a:r>
            <a:r>
              <a:rPr lang="zh-CN" altLang="en-US" dirty="0"/>
              <a:t>天</a:t>
            </a:r>
            <a:r>
              <a:rPr lang="en-US" altLang="zh-CN" dirty="0"/>
              <a:t>1</a:t>
            </a:r>
            <a:r>
              <a:rPr lang="zh-CN" altLang="en-US" dirty="0"/>
              <a:t>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8379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预防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目前，国内尚未生产有关防治犬窝咳的疫苗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进口</a:t>
            </a:r>
            <a:r>
              <a:rPr lang="zh-CN" altLang="zh-CN" dirty="0"/>
              <a:t>的犬窝咳疫苗是一种活弱毒二联滴鼻苗，可对犬支气管败血波氏杆菌和犬副流感病毒感染免疫。作为紧急预防接种用也可获得一定的保护。</a:t>
            </a:r>
          </a:p>
        </p:txBody>
      </p:sp>
    </p:spTree>
    <p:extLst>
      <p:ext uri="{BB962C8B-B14F-4D97-AF65-F5344CB8AC3E}">
        <p14:creationId xmlns:p14="http://schemas.microsoft.com/office/powerpoint/2010/main" val="286272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30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908720"/>
            <a:ext cx="7128791" cy="1894362"/>
          </a:xfrm>
        </p:spPr>
        <p:txBody>
          <a:bodyPr>
            <a:normAutofit/>
          </a:bodyPr>
          <a:lstStyle/>
          <a:p>
            <a:r>
              <a:rPr lang="zh-CN" altLang="zh-CN" sz="5400" dirty="0"/>
              <a:t>犬传染性气管支气管炎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85834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800" b="1" dirty="0"/>
              <a:t>犬传染性气管支气管炎（</a:t>
            </a:r>
            <a:r>
              <a:rPr lang="en-US" altLang="zh-CN" sz="2800" b="1" dirty="0"/>
              <a:t>ITB</a:t>
            </a:r>
            <a:r>
              <a:rPr lang="zh-CN" altLang="zh-CN" sz="2800" b="1" dirty="0"/>
              <a:t>）也称犬窝咳</a:t>
            </a:r>
            <a:r>
              <a:rPr lang="zh-CN" altLang="zh-CN" sz="2800" dirty="0"/>
              <a:t>，可侵害任何年龄的犬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其</a:t>
            </a:r>
            <a:r>
              <a:rPr lang="zh-CN" altLang="zh-CN" sz="2800" dirty="0"/>
              <a:t>临床特征是</a:t>
            </a:r>
            <a:r>
              <a:rPr lang="zh-CN" altLang="zh-CN" sz="2800" b="1" dirty="0">
                <a:solidFill>
                  <a:srgbClr val="FF0000"/>
                </a:solidFill>
              </a:rPr>
              <a:t>病犬干咳</a:t>
            </a:r>
            <a:r>
              <a:rPr lang="zh-CN" altLang="zh-CN" sz="2800" dirty="0"/>
              <a:t>，咳后间或有呕吐，咳嗽也往往随运动或气温的变化而加重，夜晚尤为明显。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02422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本病是</a:t>
            </a:r>
            <a:r>
              <a:rPr lang="zh-CN" altLang="zh-CN" b="1" dirty="0">
                <a:solidFill>
                  <a:srgbClr val="FF0000"/>
                </a:solidFill>
              </a:rPr>
              <a:t>多种病毒、细菌、支原体单一或混合感染所致。</a:t>
            </a:r>
            <a:r>
              <a:rPr lang="zh-CN" altLang="zh-CN" dirty="0"/>
              <a:t>可能的病原有</a:t>
            </a:r>
            <a:r>
              <a:rPr lang="zh-CN" altLang="zh-CN" b="1" dirty="0"/>
              <a:t>支气管败血波氏杆菌、犬副流感病毒、犬腺病毒Ⅱ型、犬瘟热病毒</a:t>
            </a:r>
            <a:r>
              <a:rPr lang="zh-CN" altLang="zh-CN" dirty="0"/>
              <a:t>等。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55576" y="78695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dirty="0" smtClean="0">
                <a:solidFill>
                  <a:srgbClr val="575F6D"/>
                </a:solidFill>
              </a:rPr>
              <a:t>病原</a:t>
            </a:r>
            <a:endParaRPr lang="zh-CN" altLang="en-US" sz="4000" b="1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963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                         </a:t>
            </a:r>
            <a:r>
              <a:rPr lang="zh-CN" altLang="zh-CN" sz="4000" b="1" dirty="0" smtClean="0"/>
              <a:t>流行病学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本病常发于</a:t>
            </a:r>
            <a:r>
              <a:rPr lang="zh-CN" altLang="zh-CN" b="1" dirty="0">
                <a:solidFill>
                  <a:srgbClr val="FF0000"/>
                </a:solidFill>
              </a:rPr>
              <a:t>夏、秋季节</a:t>
            </a:r>
            <a:r>
              <a:rPr lang="zh-CN" altLang="zh-CN" dirty="0"/>
              <a:t>，健康犬吸入病原体污染的空气，经</a:t>
            </a:r>
            <a:r>
              <a:rPr lang="zh-CN" altLang="zh-CN" b="1" dirty="0">
                <a:solidFill>
                  <a:srgbClr val="FF0000"/>
                </a:solidFill>
              </a:rPr>
              <a:t>呼吸道</a:t>
            </a:r>
            <a:r>
              <a:rPr lang="zh-CN" altLang="zh-CN" dirty="0"/>
              <a:t>感染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环境因素</a:t>
            </a:r>
            <a:r>
              <a:rPr lang="zh-CN" altLang="zh-CN" dirty="0"/>
              <a:t>如寒冷，可增加犬的易感性。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1635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症状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32859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40000"/>
              </a:lnSpc>
            </a:pPr>
            <a:r>
              <a:rPr lang="zh-CN" altLang="zh-CN" sz="2600" dirty="0"/>
              <a:t>本病潜伏期为</a:t>
            </a:r>
            <a:r>
              <a:rPr lang="en-US" altLang="zh-CN" sz="2600" dirty="0"/>
              <a:t>5~10</a:t>
            </a:r>
            <a:r>
              <a:rPr lang="zh-CN" altLang="zh-CN" sz="2600" dirty="0" smtClean="0"/>
              <a:t>天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pPr>
              <a:lnSpc>
                <a:spcPct val="140000"/>
              </a:lnSpc>
            </a:pPr>
            <a:r>
              <a:rPr lang="zh-CN" altLang="zh-CN" sz="2600" dirty="0" smtClean="0"/>
              <a:t>患</a:t>
            </a:r>
            <a:r>
              <a:rPr lang="zh-CN" altLang="zh-CN" sz="2600" dirty="0"/>
              <a:t>犬往往突然出现</a:t>
            </a:r>
            <a:r>
              <a:rPr lang="zh-CN" altLang="zh-CN" sz="2600" b="1" dirty="0">
                <a:solidFill>
                  <a:srgbClr val="FF0000"/>
                </a:solidFill>
              </a:rPr>
              <a:t>不同频率和强度的咳嗽</a:t>
            </a:r>
            <a:r>
              <a:rPr lang="zh-CN" altLang="zh-CN" sz="2600" dirty="0"/>
              <a:t>，如未发生继发感染，病犬一般</a:t>
            </a:r>
            <a:r>
              <a:rPr lang="zh-CN" altLang="zh-CN" sz="2600" b="1" dirty="0"/>
              <a:t>精神、状态无明显变化</a:t>
            </a:r>
            <a:r>
              <a:rPr lang="zh-CN" altLang="zh-CN" sz="2600" dirty="0"/>
              <a:t>。有的可能出现发热或食欲减退</a:t>
            </a:r>
            <a:r>
              <a:rPr lang="zh-CN" altLang="zh-CN" sz="2600" dirty="0" smtClean="0"/>
              <a:t>。</a:t>
            </a:r>
            <a:endParaRPr lang="en-US" altLang="zh-CN" sz="2600" dirty="0" smtClean="0"/>
          </a:p>
          <a:p>
            <a:pPr>
              <a:lnSpc>
                <a:spcPct val="140000"/>
              </a:lnSpc>
            </a:pPr>
            <a:r>
              <a:rPr lang="zh-CN" altLang="zh-CN" sz="2600" dirty="0" smtClean="0"/>
              <a:t>咳嗽</a:t>
            </a:r>
            <a:r>
              <a:rPr lang="zh-CN" altLang="zh-CN" sz="2600" dirty="0"/>
              <a:t>主要是由于呼吸道的气管、支气管部分受到刺激所致。</a:t>
            </a:r>
            <a:r>
              <a:rPr lang="zh-CN" altLang="zh-CN" sz="2600" b="1" dirty="0">
                <a:solidFill>
                  <a:srgbClr val="FF0000"/>
                </a:solidFill>
              </a:rPr>
              <a:t>病犬一般在咳嗽出现后</a:t>
            </a:r>
            <a:r>
              <a:rPr lang="en-US" altLang="zh-CN" sz="2600" b="1" dirty="0">
                <a:solidFill>
                  <a:srgbClr val="FF0000"/>
                </a:solidFill>
              </a:rPr>
              <a:t>2</a:t>
            </a:r>
            <a:r>
              <a:rPr lang="zh-CN" altLang="zh-CN" sz="2600" b="1" dirty="0">
                <a:solidFill>
                  <a:srgbClr val="FF0000"/>
                </a:solidFill>
              </a:rPr>
              <a:t>周内康复，但幼龄犬病程可达</a:t>
            </a:r>
            <a:r>
              <a:rPr lang="en-US" altLang="zh-CN" sz="2600" b="1" dirty="0">
                <a:solidFill>
                  <a:srgbClr val="FF0000"/>
                </a:solidFill>
              </a:rPr>
              <a:t>3</a:t>
            </a:r>
            <a:r>
              <a:rPr lang="zh-CN" altLang="zh-CN" sz="2600" b="1" dirty="0">
                <a:solidFill>
                  <a:srgbClr val="FF0000"/>
                </a:solidFill>
              </a:rPr>
              <a:t>周以上</a:t>
            </a:r>
            <a:r>
              <a:rPr lang="zh-CN" altLang="zh-CN" sz="2600" b="1" dirty="0" smtClean="0">
                <a:solidFill>
                  <a:srgbClr val="FF0000"/>
                </a:solidFill>
              </a:rPr>
              <a:t>。</a:t>
            </a:r>
            <a:endParaRPr lang="en-US" altLang="zh-CN" sz="2600" b="1" dirty="0" smtClean="0">
              <a:solidFill>
                <a:srgbClr val="FF0000"/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zh-CN" sz="2600" dirty="0" smtClean="0"/>
              <a:t>一般</a:t>
            </a:r>
            <a:r>
              <a:rPr lang="zh-CN" altLang="zh-CN" sz="2600" dirty="0"/>
              <a:t>认为不累及其他器官，但有报道发现</a:t>
            </a:r>
            <a:r>
              <a:rPr lang="en-US" altLang="zh-CN" sz="2600" dirty="0"/>
              <a:t>CAV-</a:t>
            </a:r>
            <a:r>
              <a:rPr lang="zh-CN" altLang="zh-CN" sz="2600" dirty="0"/>
              <a:t>Ⅱ可感染肠道，引起腹泻</a:t>
            </a:r>
            <a:r>
              <a:rPr lang="zh-CN" altLang="zh-CN" sz="2600" dirty="0" smtClean="0"/>
              <a:t>。</a:t>
            </a:r>
            <a:endParaRPr lang="en-US" altLang="zh-CN" sz="2600" dirty="0" smtClean="0"/>
          </a:p>
          <a:p>
            <a:pPr>
              <a:lnSpc>
                <a:spcPct val="140000"/>
              </a:lnSpc>
            </a:pPr>
            <a:r>
              <a:rPr lang="zh-CN" altLang="zh-CN" sz="2600" dirty="0" smtClean="0"/>
              <a:t>合并</a:t>
            </a:r>
            <a:r>
              <a:rPr lang="zh-CN" altLang="zh-CN" sz="2600" dirty="0"/>
              <a:t>其他病毒或细菌感染的病犬，往往症状重剧，并出现死亡病例。</a:t>
            </a:r>
            <a:r>
              <a:rPr lang="zh-CN" altLang="en-US" dirty="0"/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6370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       </a:t>
            </a:r>
            <a:r>
              <a:rPr lang="zh-CN" altLang="en-US" sz="4000" dirty="0" smtClean="0"/>
              <a:t>症状</a:t>
            </a:r>
            <a:endParaRPr lang="zh-CN" altLang="en-US" sz="4000" dirty="0"/>
          </a:p>
        </p:txBody>
      </p:sp>
      <p:pic>
        <p:nvPicPr>
          <p:cNvPr id="4" name="内容占位符 92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628775"/>
            <a:ext cx="4202113" cy="4176713"/>
          </a:xfrm>
          <a:prstGeom prst="rect">
            <a:avLst/>
          </a:prstGeom>
        </p:spPr>
      </p:pic>
      <p:pic>
        <p:nvPicPr>
          <p:cNvPr id="5" name="内容占位符 92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17189" y="1196752"/>
            <a:ext cx="4105722" cy="526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311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诊断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主要根据</a:t>
            </a:r>
            <a:r>
              <a:rPr lang="zh-CN" altLang="zh-CN" b="1" dirty="0">
                <a:solidFill>
                  <a:srgbClr val="FF0000"/>
                </a:solidFill>
              </a:rPr>
              <a:t>病史和临床症状进行初步诊断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确诊</a:t>
            </a:r>
            <a:r>
              <a:rPr lang="zh-CN" altLang="zh-CN" dirty="0"/>
              <a:t>本病则依赖于</a:t>
            </a:r>
            <a:r>
              <a:rPr lang="zh-CN" altLang="zh-CN" b="1" dirty="0">
                <a:solidFill>
                  <a:srgbClr val="FF0000"/>
                </a:solidFill>
              </a:rPr>
              <a:t>病毒分离和鉴定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可取</a:t>
            </a:r>
            <a:r>
              <a:rPr lang="zh-CN" altLang="zh-CN" dirty="0"/>
              <a:t>早期病犬呼吸道分泌物或死亡犬的气管、支气管内组织进行病毒培养，也可通过双份血清中特异性抗体升高的程度确定。</a:t>
            </a:r>
          </a:p>
          <a:p>
            <a:pPr>
              <a:lnSpc>
                <a:spcPct val="160000"/>
              </a:lnSpc>
            </a:pP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9754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ym typeface="+mn-ea"/>
              </a:rPr>
              <a:t>治疗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87375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目前尚无特效治疗药物，</a:t>
            </a:r>
            <a:r>
              <a:rPr lang="zh-CN" altLang="zh-CN" b="1" dirty="0">
                <a:solidFill>
                  <a:srgbClr val="FF0000"/>
                </a:solidFill>
              </a:rPr>
              <a:t>对症治疗以止咳、平喘、消炎为主，但可在早期应用高免血清进行治疗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预防</a:t>
            </a:r>
            <a:r>
              <a:rPr lang="zh-CN" altLang="zh-CN" dirty="0"/>
              <a:t>细菌性感染宜选用广谱抗生素和某些能在气管、支气管黏膜中达到有效浓度的药物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多数</a:t>
            </a:r>
            <a:r>
              <a:rPr lang="zh-CN" altLang="zh-CN" dirty="0"/>
              <a:t>犬除表现咳嗽外，不表现其他明显的临床症状，一般通过良好的饲养管理，特别是寒冬季节时，注意防寒保暖，病犬大多可以自然康复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对</a:t>
            </a:r>
            <a:r>
              <a:rPr lang="zh-CN" altLang="zh-CN" dirty="0"/>
              <a:t>发生继发感染的病犬，应根据病原菌种类，采用相应的抗生素，并采用对症和支持疗法进行综合治疗。</a:t>
            </a:r>
          </a:p>
        </p:txBody>
      </p:sp>
    </p:spTree>
    <p:extLst>
      <p:ext uri="{BB962C8B-B14F-4D97-AF65-F5344CB8AC3E}">
        <p14:creationId xmlns:p14="http://schemas.microsoft.com/office/powerpoint/2010/main" val="61057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796</Words>
  <Application>Microsoft Office PowerPoint</Application>
  <PresentationFormat>全屏显示(4:3)</PresentationFormat>
  <Paragraphs>52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凸显</vt:lpstr>
      <vt:lpstr> 项目二  犬猫常见传染病的防治  任务1 犬常见传染病的防治</vt:lpstr>
      <vt:lpstr>犬传染性气管支气管炎</vt:lpstr>
      <vt:lpstr>PowerPoint 演示文稿</vt:lpstr>
      <vt:lpstr>PowerPoint 演示文稿</vt:lpstr>
      <vt:lpstr>                         流行病学</vt:lpstr>
      <vt:lpstr>症状</vt:lpstr>
      <vt:lpstr>         症状</vt:lpstr>
      <vt:lpstr>诊断</vt:lpstr>
      <vt:lpstr>治疗</vt:lpstr>
      <vt:lpstr>PowerPoint 演示文稿</vt:lpstr>
      <vt:lpstr>PowerPoint 演示文稿</vt:lpstr>
      <vt:lpstr>                              处方</vt:lpstr>
      <vt:lpstr>预防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项目二  犬猫常见传染病的防治  任务1 犬常见传染病的防治</dc:title>
  <dc:creator>丁晓</dc:creator>
  <cp:lastModifiedBy>丁晓</cp:lastModifiedBy>
  <cp:revision>1</cp:revision>
  <dcterms:created xsi:type="dcterms:W3CDTF">2021-01-28T04:41:04Z</dcterms:created>
  <dcterms:modified xsi:type="dcterms:W3CDTF">2021-01-28T04:41:26Z</dcterms:modified>
</cp:coreProperties>
</file>