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56087136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656927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740972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5415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426880433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3295654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2774724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2283941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088451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38263706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1622685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1164105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691680" y="980728"/>
            <a:ext cx="7128792" cy="2520280"/>
          </a:xfrm>
        </p:spPr>
        <p:txBody>
          <a:bodyPr>
            <a:normAutofit fontScale="90000"/>
          </a:bodyPr>
          <a:lstStyle/>
          <a:p>
            <a:pPr algn="ctr"/>
            <a:r>
              <a:rPr lang="en-US" altLang="zh-CN" sz="4400" noProof="1" smtClean="0">
                <a:latin typeface="Times New Roman" panose="02020603050405020304" pitchFamily="2" charset="0"/>
              </a:rPr>
              <a:t/>
            </a:r>
            <a:br>
              <a:rPr lang="en-US" altLang="zh-CN" sz="4400" noProof="1" smtClean="0">
                <a:latin typeface="Times New Roman" panose="02020603050405020304" pitchFamily="2" charset="0"/>
              </a:rPr>
            </a:br>
            <a:r>
              <a:rPr lang="zh-CN" altLang="zh-CN" sz="4400" dirty="0"/>
              <a:t>项目二</a:t>
            </a:r>
            <a:r>
              <a:rPr lang="en-US" altLang="zh-CN" sz="4400" dirty="0"/>
              <a:t>  </a:t>
            </a:r>
            <a:r>
              <a:rPr lang="zh-CN" altLang="zh-CN" sz="4400" dirty="0"/>
              <a:t>犬猫常见</a:t>
            </a:r>
            <a:r>
              <a:rPr lang="zh-CN" altLang="zh-CN" sz="4400" dirty="0" smtClean="0"/>
              <a:t>传染病</a:t>
            </a:r>
            <a:r>
              <a:rPr lang="zh-CN" altLang="en-US" sz="4400" dirty="0" smtClean="0"/>
              <a:t>的防治</a:t>
            </a:r>
            <a:r>
              <a:rPr lang="en-US" altLang="zh-CN" sz="4400" noProof="1">
                <a:latin typeface="Times New Roman" panose="02020603050405020304" pitchFamily="2" charset="0"/>
              </a:rPr>
              <a:t/>
            </a:r>
            <a:br>
              <a:rPr lang="en-US" altLang="zh-CN" sz="4400" noProof="1">
                <a:latin typeface="Times New Roman" panose="02020603050405020304" pitchFamily="2" charset="0"/>
              </a:rPr>
            </a:br>
            <a:r>
              <a:rPr lang="en-US" altLang="zh-CN" sz="4400" noProof="1" smtClean="0">
                <a:latin typeface="Times New Roman" panose="02020603050405020304" pitchFamily="2" charset="0"/>
              </a:rPr>
              <a:t/>
            </a:r>
            <a:br>
              <a:rPr lang="en-US" altLang="zh-CN" sz="4400" noProof="1" smtClean="0">
                <a:latin typeface="Times New Roman" panose="02020603050405020304" pitchFamily="2" charset="0"/>
              </a:rPr>
            </a:br>
            <a:r>
              <a:rPr lang="zh-CN" altLang="en-US" sz="4900" noProof="1" smtClean="0">
                <a:latin typeface="Times New Roman" panose="02020603050405020304" pitchFamily="2" charset="0"/>
              </a:rPr>
              <a:t>任务</a:t>
            </a:r>
            <a:r>
              <a:rPr lang="en-US" altLang="zh-CN" sz="4900" noProof="1" smtClean="0">
                <a:latin typeface="Times New Roman" panose="02020603050405020304" pitchFamily="2" charset="0"/>
              </a:rPr>
              <a:t>1</a:t>
            </a:r>
            <a:br>
              <a:rPr lang="en-US" altLang="zh-CN" sz="4900" noProof="1" smtClean="0">
                <a:latin typeface="Times New Roman" panose="02020603050405020304" pitchFamily="2" charset="0"/>
              </a:rPr>
            </a:br>
            <a:r>
              <a:rPr lang="zh-CN" altLang="zh-CN" sz="4900" dirty="0"/>
              <a:t>犬常见传染病</a:t>
            </a:r>
            <a:r>
              <a:rPr lang="zh-CN" altLang="zh-CN" sz="4900" dirty="0" smtClean="0"/>
              <a:t>的防治</a:t>
            </a:r>
            <a:endParaRPr lang="zh-CN" altLang="en-US" sz="4900" dirty="0"/>
          </a:p>
        </p:txBody>
      </p:sp>
    </p:spTree>
    <p:extLst>
      <p:ext uri="{BB962C8B-B14F-4D97-AF65-F5344CB8AC3E}">
        <p14:creationId xmlns:p14="http://schemas.microsoft.com/office/powerpoint/2010/main" val="5099850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noChangeArrowheads="1"/>
          </p:cNvSpPr>
          <p:nvPr>
            <p:ph type="title"/>
          </p:nvPr>
        </p:nvSpPr>
        <p:spPr/>
        <p:txBody>
          <a:bodyPr/>
          <a:lstStyle/>
          <a:p>
            <a:r>
              <a:rPr lang="zh-CN" altLang="en-US" dirty="0" smtClean="0"/>
              <a:t>                          检测流程图</a:t>
            </a:r>
          </a:p>
        </p:txBody>
      </p:sp>
      <p:pic>
        <p:nvPicPr>
          <p:cNvPr id="12290" name="内容占位符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33463" y="1824038"/>
            <a:ext cx="7077075" cy="4076700"/>
          </a:xfrm>
        </p:spPr>
      </p:pic>
    </p:spTree>
    <p:extLst>
      <p:ext uri="{BB962C8B-B14F-4D97-AF65-F5344CB8AC3E}">
        <p14:creationId xmlns:p14="http://schemas.microsoft.com/office/powerpoint/2010/main" val="100163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noChangeArrowheads="1"/>
          </p:cNvSpPr>
          <p:nvPr>
            <p:ph type="title"/>
          </p:nvPr>
        </p:nvSpPr>
        <p:spPr/>
        <p:txBody>
          <a:bodyPr/>
          <a:lstStyle/>
          <a:p>
            <a:r>
              <a:rPr lang="zh-CN" altLang="en-US" dirty="0" smtClean="0"/>
              <a:t>                         结果判断</a:t>
            </a:r>
          </a:p>
        </p:txBody>
      </p:sp>
      <p:sp>
        <p:nvSpPr>
          <p:cNvPr id="13314" name="内容占位符 2"/>
          <p:cNvSpPr>
            <a:spLocks noGrp="1" noChangeArrowheads="1"/>
          </p:cNvSpPr>
          <p:nvPr>
            <p:ph idx="1"/>
          </p:nvPr>
        </p:nvSpPr>
        <p:spPr/>
        <p:txBody>
          <a:bodyPr/>
          <a:lstStyle/>
          <a:p>
            <a:endParaRPr lang="zh-CN" altLang="en-US" smtClean="0"/>
          </a:p>
          <a:p>
            <a:r>
              <a:rPr lang="zh-CN" altLang="en-US" smtClean="0">
                <a:solidFill>
                  <a:srgbClr val="FF0000"/>
                </a:solidFill>
              </a:rPr>
              <a:t>阳性：</a:t>
            </a:r>
            <a:r>
              <a:rPr lang="zh-CN" altLang="en-US" smtClean="0"/>
              <a:t>C线显示红色色带，T线也显示红色色带，无论颜色深浅均判为阳性。</a:t>
            </a:r>
          </a:p>
          <a:p>
            <a:r>
              <a:rPr lang="zh-CN" altLang="en-US" smtClean="0">
                <a:solidFill>
                  <a:srgbClr val="FF0000"/>
                </a:solidFill>
              </a:rPr>
              <a:t>阴性：</a:t>
            </a:r>
            <a:r>
              <a:rPr lang="zh-CN" altLang="en-US" smtClean="0"/>
              <a:t>C线显示红色色带，T线不显示红色色带，判为阴性。</a:t>
            </a:r>
          </a:p>
          <a:p>
            <a:r>
              <a:rPr lang="zh-CN" altLang="en-US" smtClean="0">
                <a:solidFill>
                  <a:srgbClr val="FF0000"/>
                </a:solidFill>
              </a:rPr>
              <a:t>无效：</a:t>
            </a:r>
            <a:r>
              <a:rPr lang="zh-CN" altLang="en-US" smtClean="0"/>
              <a:t>C线不显示红色色带，无论T线是否显示红色色带，该试纸均判为无效。</a:t>
            </a:r>
          </a:p>
        </p:txBody>
      </p:sp>
      <p:pic>
        <p:nvPicPr>
          <p:cNvPr id="13315"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088" y="4602163"/>
            <a:ext cx="4619625"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3207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2289"/>
          <p:cNvSpPr>
            <a:spLocks noGrp="1" noChangeArrowheads="1"/>
          </p:cNvSpPr>
          <p:nvPr>
            <p:ph type="title"/>
          </p:nvPr>
        </p:nvSpPr>
        <p:spPr>
          <a:xfrm>
            <a:off x="323850" y="404813"/>
            <a:ext cx="8540750" cy="850900"/>
          </a:xfrm>
        </p:spPr>
        <p:txBody>
          <a:bodyPr/>
          <a:lstStyle/>
          <a:p>
            <a:pPr algn="ctr"/>
            <a:r>
              <a:rPr lang="zh-CN" altLang="en-US" sz="4000" b="1" dirty="0" smtClean="0"/>
              <a:t>治疗</a:t>
            </a:r>
            <a:r>
              <a:rPr lang="zh-CN" altLang="en-US" dirty="0" smtClean="0"/>
              <a:t> </a:t>
            </a:r>
          </a:p>
        </p:txBody>
      </p:sp>
      <p:sp>
        <p:nvSpPr>
          <p:cNvPr id="14338" name="文本占位符 12290"/>
          <p:cNvSpPr>
            <a:spLocks noGrp="1" noChangeArrowheads="1"/>
          </p:cNvSpPr>
          <p:nvPr>
            <p:ph idx="1"/>
          </p:nvPr>
        </p:nvSpPr>
        <p:spPr>
          <a:xfrm>
            <a:off x="205893" y="1412776"/>
            <a:ext cx="8542571" cy="5184775"/>
          </a:xfrm>
        </p:spPr>
        <p:txBody>
          <a:bodyPr>
            <a:normAutofit/>
          </a:bodyPr>
          <a:lstStyle/>
          <a:p>
            <a:pPr>
              <a:lnSpc>
                <a:spcPct val="150000"/>
              </a:lnSpc>
            </a:pPr>
            <a:r>
              <a:rPr lang="zh-CN" altLang="zh-CN" b="1" dirty="0">
                <a:solidFill>
                  <a:srgbClr val="FF0000"/>
                </a:solidFill>
              </a:rPr>
              <a:t>治疗原则：增强机体免疫机能，抗病毒感染、抗继发感染，补充体液</a:t>
            </a:r>
            <a:r>
              <a:rPr lang="zh-CN" altLang="zh-CN" b="1" dirty="0" smtClean="0">
                <a:solidFill>
                  <a:srgbClr val="FF0000"/>
                </a:solidFill>
              </a:rPr>
              <a:t>等</a:t>
            </a:r>
            <a:r>
              <a:rPr lang="zh-CN" altLang="en-US" b="1" dirty="0" smtClean="0">
                <a:solidFill>
                  <a:srgbClr val="FF0000"/>
                </a:solidFill>
              </a:rPr>
              <a:t>。</a:t>
            </a:r>
            <a:endParaRPr lang="zh-CN" altLang="zh-CN" b="1" dirty="0">
              <a:solidFill>
                <a:srgbClr val="FF0000"/>
              </a:solidFill>
            </a:endParaRPr>
          </a:p>
          <a:p>
            <a:pPr>
              <a:lnSpc>
                <a:spcPct val="150000"/>
              </a:lnSpc>
            </a:pPr>
            <a:r>
              <a:rPr lang="en-US" altLang="zh-CN" b="1" dirty="0">
                <a:solidFill>
                  <a:srgbClr val="00B0F0"/>
                </a:solidFill>
              </a:rPr>
              <a:t>1</a:t>
            </a:r>
            <a:r>
              <a:rPr lang="zh-CN" altLang="zh-CN" b="1" dirty="0">
                <a:solidFill>
                  <a:srgbClr val="00B0F0"/>
                </a:solidFill>
              </a:rPr>
              <a:t>．增强机体免疫机能：</a:t>
            </a:r>
            <a:r>
              <a:rPr lang="zh-CN" altLang="zh-CN" dirty="0"/>
              <a:t>采用胸腺肽</a:t>
            </a:r>
            <a:r>
              <a:rPr lang="en-US" altLang="zh-CN" dirty="0"/>
              <a:t>5~10</a:t>
            </a:r>
            <a:r>
              <a:rPr lang="zh-CN" altLang="zh-CN" dirty="0"/>
              <a:t>ｍ</a:t>
            </a:r>
            <a:r>
              <a:rPr lang="en-US" altLang="zh-CN" dirty="0"/>
              <a:t>g/</a:t>
            </a:r>
            <a:r>
              <a:rPr lang="zh-CN" altLang="zh-CN" dirty="0"/>
              <a:t>次或转移因子</a:t>
            </a:r>
            <a:r>
              <a:rPr lang="en-US" altLang="zh-CN" dirty="0"/>
              <a:t>3~6</a:t>
            </a:r>
            <a:r>
              <a:rPr lang="zh-CN" altLang="zh-CN" dirty="0"/>
              <a:t>万单位／次，同时配合五联高免血清或犬副流感高免血清</a:t>
            </a:r>
            <a:r>
              <a:rPr lang="en-US" altLang="zh-CN" dirty="0"/>
              <a:t>2mL/kg</a:t>
            </a:r>
            <a:r>
              <a:rPr lang="zh-CN" altLang="zh-CN" dirty="0"/>
              <a:t>肌注，每天一次，连用</a:t>
            </a:r>
            <a:r>
              <a:rPr lang="en-US" altLang="zh-CN" dirty="0"/>
              <a:t>3~5</a:t>
            </a:r>
            <a:r>
              <a:rPr lang="zh-CN" altLang="zh-CN" dirty="0"/>
              <a:t>ｄ。 </a:t>
            </a:r>
          </a:p>
          <a:p>
            <a:pPr>
              <a:lnSpc>
                <a:spcPct val="150000"/>
              </a:lnSpc>
            </a:pPr>
            <a:r>
              <a:rPr lang="en-US" altLang="zh-CN" b="1" dirty="0">
                <a:solidFill>
                  <a:srgbClr val="00B0F0"/>
                </a:solidFill>
              </a:rPr>
              <a:t>2</a:t>
            </a:r>
            <a:r>
              <a:rPr lang="zh-CN" altLang="zh-CN" b="1" dirty="0">
                <a:solidFill>
                  <a:srgbClr val="00B0F0"/>
                </a:solidFill>
              </a:rPr>
              <a:t>．抗病毒</a:t>
            </a:r>
            <a:r>
              <a:rPr lang="zh-CN" altLang="zh-CN" b="1" dirty="0" smtClean="0">
                <a:solidFill>
                  <a:srgbClr val="00B0F0"/>
                </a:solidFill>
              </a:rPr>
              <a:t>感染</a:t>
            </a:r>
            <a:r>
              <a:rPr lang="zh-CN" altLang="en-US" b="1" dirty="0" smtClean="0">
                <a:solidFill>
                  <a:srgbClr val="00B0F0"/>
                </a:solidFill>
              </a:rPr>
              <a:t>：</a:t>
            </a:r>
            <a:r>
              <a:rPr lang="zh-CN" altLang="zh-CN" dirty="0" smtClean="0"/>
              <a:t>病毒</a:t>
            </a:r>
            <a:r>
              <a:rPr lang="zh-CN" altLang="zh-CN" dirty="0"/>
              <a:t>唑</a:t>
            </a:r>
            <a:r>
              <a:rPr lang="en-US" altLang="zh-CN" dirty="0"/>
              <a:t>20~30mg/kg</a:t>
            </a:r>
            <a:r>
              <a:rPr lang="zh-CN" altLang="zh-CN" dirty="0"/>
              <a:t>，头孢唑啉钠或头孢曲松钠</a:t>
            </a:r>
            <a:r>
              <a:rPr lang="en-US" altLang="zh-CN" dirty="0"/>
              <a:t>0</a:t>
            </a:r>
            <a:r>
              <a:rPr lang="zh-CN" altLang="zh-CN" dirty="0"/>
              <a:t>．</a:t>
            </a:r>
            <a:r>
              <a:rPr lang="en-US" altLang="zh-CN" dirty="0"/>
              <a:t>1/kg</a:t>
            </a:r>
            <a:r>
              <a:rPr lang="zh-CN" altLang="zh-CN" dirty="0"/>
              <a:t>，双黄连</a:t>
            </a:r>
            <a:r>
              <a:rPr lang="en-US" altLang="zh-CN" dirty="0"/>
              <a:t>1~3mL/kg</a:t>
            </a:r>
            <a:r>
              <a:rPr lang="zh-CN" altLang="zh-CN" dirty="0"/>
              <a:t>静注；也可采用丁胺卡那霉素</a:t>
            </a:r>
            <a:r>
              <a:rPr lang="en-US" altLang="zh-CN" dirty="0"/>
              <a:t>0</a:t>
            </a:r>
            <a:r>
              <a:rPr lang="zh-CN" altLang="zh-CN" dirty="0"/>
              <a:t>．</a:t>
            </a:r>
            <a:r>
              <a:rPr lang="en-US" altLang="zh-CN" dirty="0"/>
              <a:t>5mL/kg</a:t>
            </a:r>
            <a:r>
              <a:rPr lang="zh-CN" altLang="zh-CN" dirty="0"/>
              <a:t>，鱼金注射液</a:t>
            </a:r>
            <a:r>
              <a:rPr lang="en-US" altLang="zh-CN" dirty="0"/>
              <a:t>1~4mL</a:t>
            </a:r>
            <a:r>
              <a:rPr lang="zh-CN" altLang="zh-CN" dirty="0"/>
              <a:t>，病毒唑</a:t>
            </a:r>
            <a:r>
              <a:rPr lang="en-US" altLang="zh-CN" dirty="0"/>
              <a:t>20~30mg/kg</a:t>
            </a:r>
            <a:r>
              <a:rPr lang="zh-CN" altLang="zh-CN" dirty="0"/>
              <a:t>肌注，每天一次，连用</a:t>
            </a:r>
            <a:r>
              <a:rPr lang="en-US" altLang="zh-CN" dirty="0"/>
              <a:t>4~5</a:t>
            </a:r>
            <a:r>
              <a:rPr lang="zh-CN" altLang="zh-CN" dirty="0"/>
              <a:t>ｄ。</a:t>
            </a:r>
            <a:endParaRPr lang="zh-CN" altLang="en-US" dirty="0" smtClean="0"/>
          </a:p>
        </p:txBody>
      </p:sp>
    </p:spTree>
    <p:extLst>
      <p:ext uri="{BB962C8B-B14F-4D97-AF65-F5344CB8AC3E}">
        <p14:creationId xmlns:p14="http://schemas.microsoft.com/office/powerpoint/2010/main" val="2901029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67544" y="1340768"/>
            <a:ext cx="7859216" cy="4873752"/>
          </a:xfrm>
        </p:spPr>
        <p:txBody>
          <a:bodyPr>
            <a:normAutofit lnSpcReduction="10000"/>
          </a:bodyPr>
          <a:lstStyle/>
          <a:p>
            <a:pPr>
              <a:lnSpc>
                <a:spcPct val="150000"/>
              </a:lnSpc>
            </a:pPr>
            <a:r>
              <a:rPr lang="en-US" altLang="zh-CN" b="1" dirty="0">
                <a:solidFill>
                  <a:srgbClr val="00B0F0"/>
                </a:solidFill>
              </a:rPr>
              <a:t>3</a:t>
            </a:r>
            <a:r>
              <a:rPr lang="zh-CN" altLang="zh-CN" b="1" dirty="0">
                <a:solidFill>
                  <a:srgbClr val="00B0F0"/>
                </a:solidFill>
              </a:rPr>
              <a:t>．补充</a:t>
            </a:r>
            <a:r>
              <a:rPr lang="zh-CN" altLang="zh-CN" b="1" dirty="0" smtClean="0">
                <a:solidFill>
                  <a:srgbClr val="00B0F0"/>
                </a:solidFill>
              </a:rPr>
              <a:t>体液</a:t>
            </a:r>
            <a:r>
              <a:rPr lang="zh-CN" altLang="en-US" b="1" dirty="0" smtClean="0">
                <a:solidFill>
                  <a:srgbClr val="00B0F0"/>
                </a:solidFill>
              </a:rPr>
              <a:t>：</a:t>
            </a:r>
            <a:r>
              <a:rPr lang="zh-CN" altLang="zh-CN" dirty="0" smtClean="0"/>
              <a:t>对</a:t>
            </a:r>
            <a:r>
              <a:rPr lang="zh-CN" altLang="zh-CN" dirty="0"/>
              <a:t>长期高热、厌食的病犬应及时补液，并适当补充维生素Ｃ等。 </a:t>
            </a:r>
          </a:p>
          <a:p>
            <a:pPr>
              <a:lnSpc>
                <a:spcPct val="150000"/>
              </a:lnSpc>
            </a:pPr>
            <a:r>
              <a:rPr lang="en-US" altLang="zh-CN" b="1" dirty="0">
                <a:solidFill>
                  <a:srgbClr val="00B0F0"/>
                </a:solidFill>
              </a:rPr>
              <a:t>4</a:t>
            </a:r>
            <a:r>
              <a:rPr lang="zh-CN" altLang="zh-CN" b="1" dirty="0">
                <a:solidFill>
                  <a:srgbClr val="00B0F0"/>
                </a:solidFill>
              </a:rPr>
              <a:t>．对症</a:t>
            </a:r>
            <a:r>
              <a:rPr lang="zh-CN" altLang="zh-CN" b="1" dirty="0" smtClean="0">
                <a:solidFill>
                  <a:srgbClr val="00B0F0"/>
                </a:solidFill>
              </a:rPr>
              <a:t>治疗</a:t>
            </a:r>
            <a:r>
              <a:rPr lang="zh-CN" altLang="en-US" b="1" dirty="0" smtClean="0">
                <a:solidFill>
                  <a:srgbClr val="00B0F0"/>
                </a:solidFill>
              </a:rPr>
              <a:t>：</a:t>
            </a:r>
            <a:r>
              <a:rPr lang="zh-CN" altLang="zh-CN" dirty="0" smtClean="0"/>
              <a:t>呼吸困难</a:t>
            </a:r>
            <a:r>
              <a:rPr lang="zh-CN" altLang="zh-CN" dirty="0"/>
              <a:t>者采用氨茶碱</a:t>
            </a:r>
            <a:r>
              <a:rPr lang="en-US" altLang="zh-CN" dirty="0"/>
              <a:t>1~2mL</a:t>
            </a:r>
            <a:r>
              <a:rPr lang="zh-CN" altLang="zh-CN" dirty="0"/>
              <a:t>，地塞米松</a:t>
            </a:r>
            <a:r>
              <a:rPr lang="en-US" altLang="zh-CN" dirty="0"/>
              <a:t>2~4mg</a:t>
            </a:r>
            <a:r>
              <a:rPr lang="zh-CN" altLang="zh-CN" dirty="0"/>
              <a:t>肌注或静注；心力衰竭采用西地兰</a:t>
            </a:r>
            <a:r>
              <a:rPr lang="en-US" altLang="zh-CN" dirty="0"/>
              <a:t>0</a:t>
            </a:r>
            <a:r>
              <a:rPr lang="zh-CN" altLang="zh-CN" dirty="0"/>
              <a:t>．</a:t>
            </a:r>
            <a:r>
              <a:rPr lang="en-US" altLang="zh-CN" dirty="0"/>
              <a:t>05</a:t>
            </a:r>
            <a:r>
              <a:rPr lang="zh-CN" altLang="zh-CN" dirty="0"/>
              <a:t>ｍｇ</a:t>
            </a:r>
            <a:r>
              <a:rPr lang="en-US" altLang="zh-CN" dirty="0"/>
              <a:t>/kg</a:t>
            </a:r>
            <a:r>
              <a:rPr lang="zh-CN" altLang="zh-CN" dirty="0"/>
              <a:t>静注；咳嗽剧烈者采用必咳平、咳特灵或复方甘草片内服。</a:t>
            </a:r>
          </a:p>
          <a:p>
            <a:pPr>
              <a:lnSpc>
                <a:spcPct val="150000"/>
              </a:lnSpc>
            </a:pPr>
            <a:r>
              <a:rPr lang="zh-CN" altLang="zh-CN" dirty="0"/>
              <a:t>当犬感染</a:t>
            </a:r>
            <a:r>
              <a:rPr lang="en-US" altLang="zh-CN" dirty="0"/>
              <a:t>CPIV</a:t>
            </a:r>
            <a:r>
              <a:rPr lang="zh-CN" altLang="zh-CN" dirty="0"/>
              <a:t>时，常常继发感染支气管败血波氏杆菌、支原体等。因此，应用抗生素或磺胺类药物可防止继发感染，减轻病情，促使病犬早日恢复。</a:t>
            </a:r>
          </a:p>
          <a:p>
            <a:endParaRPr lang="zh-CN" altLang="en-US" dirty="0"/>
          </a:p>
        </p:txBody>
      </p:sp>
    </p:spTree>
    <p:extLst>
      <p:ext uri="{BB962C8B-B14F-4D97-AF65-F5344CB8AC3E}">
        <p14:creationId xmlns:p14="http://schemas.microsoft.com/office/powerpoint/2010/main" val="3511805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3313"/>
          <p:cNvSpPr>
            <a:spLocks noGrp="1" noChangeArrowheads="1"/>
          </p:cNvSpPr>
          <p:nvPr>
            <p:ph type="title"/>
          </p:nvPr>
        </p:nvSpPr>
        <p:spPr>
          <a:xfrm>
            <a:off x="323850" y="404813"/>
            <a:ext cx="8229600" cy="1143000"/>
          </a:xfrm>
        </p:spPr>
        <p:txBody>
          <a:bodyPr/>
          <a:lstStyle/>
          <a:p>
            <a:pPr algn="ctr"/>
            <a:r>
              <a:rPr lang="zh-CN" altLang="en-US" sz="4000" b="1" dirty="0" smtClean="0"/>
              <a:t>预防</a:t>
            </a:r>
            <a:r>
              <a:rPr lang="zh-CN" altLang="en-US" sz="3600" dirty="0" smtClean="0"/>
              <a:t> </a:t>
            </a:r>
          </a:p>
        </p:txBody>
      </p:sp>
      <p:sp>
        <p:nvSpPr>
          <p:cNvPr id="15362" name="文本占位符 13314"/>
          <p:cNvSpPr>
            <a:spLocks noGrp="1" noChangeArrowheads="1"/>
          </p:cNvSpPr>
          <p:nvPr>
            <p:ph idx="1"/>
          </p:nvPr>
        </p:nvSpPr>
        <p:spPr>
          <a:xfrm>
            <a:off x="457200" y="1917700"/>
            <a:ext cx="7787208" cy="4210050"/>
          </a:xfrm>
        </p:spPr>
        <p:txBody>
          <a:bodyPr>
            <a:normAutofit/>
          </a:bodyPr>
          <a:lstStyle/>
          <a:p>
            <a:pPr>
              <a:lnSpc>
                <a:spcPct val="150000"/>
              </a:lnSpc>
            </a:pPr>
            <a:r>
              <a:rPr lang="zh-CN" altLang="en-US" dirty="0" smtClean="0"/>
              <a:t>多使用</a:t>
            </a:r>
            <a:r>
              <a:rPr lang="zh-CN" altLang="en-US" b="1" dirty="0" smtClean="0">
                <a:solidFill>
                  <a:srgbClr val="CC0000"/>
                </a:solidFill>
              </a:rPr>
              <a:t>六联弱毒疫苗和五联弱毒疫苗</a:t>
            </a:r>
            <a:r>
              <a:rPr lang="zh-CN" altLang="en-US" dirty="0" smtClean="0"/>
              <a:t>进行预防接种。</a:t>
            </a:r>
          </a:p>
          <a:p>
            <a:pPr>
              <a:lnSpc>
                <a:spcPct val="150000"/>
              </a:lnSpc>
            </a:pPr>
            <a:r>
              <a:rPr lang="zh-CN" altLang="zh-CN" dirty="0" smtClean="0"/>
              <a:t>由于</a:t>
            </a:r>
            <a:r>
              <a:rPr lang="zh-CN" altLang="zh-CN" dirty="0"/>
              <a:t>本病主要通过空气经呼吸道传播，一旦发生即很快蔓延到整个犬群，难以控制。</a:t>
            </a:r>
          </a:p>
        </p:txBody>
      </p:sp>
    </p:spTree>
    <p:extLst>
      <p:ext uri="{BB962C8B-B14F-4D97-AF65-F5344CB8AC3E}">
        <p14:creationId xmlns:p14="http://schemas.microsoft.com/office/powerpoint/2010/main" val="3915961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3841190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23728" y="1124744"/>
            <a:ext cx="6172200" cy="1894362"/>
          </a:xfrm>
        </p:spPr>
        <p:txBody>
          <a:bodyPr/>
          <a:lstStyle/>
          <a:p>
            <a:r>
              <a:rPr lang="zh-CN" altLang="en-US" sz="5400" dirty="0">
                <a:latin typeface="华文楷体" panose="02010600040101010101" pitchFamily="2" charset="-122"/>
                <a:ea typeface="华文楷体" panose="02010600040101010101" pitchFamily="2" charset="-122"/>
              </a:rPr>
              <a:t>犬副流感病毒感染</a:t>
            </a:r>
            <a:r>
              <a:rPr lang="zh-CN" altLang="en-US" dirty="0">
                <a:ea typeface="微软雅黑" pitchFamily="34" charset="-122"/>
              </a:rPr>
              <a:t/>
            </a:r>
            <a:br>
              <a:rPr lang="zh-CN" altLang="en-US" dirty="0">
                <a:ea typeface="微软雅黑" pitchFamily="34" charset="-122"/>
              </a:rPr>
            </a:br>
            <a:endParaRPr lang="zh-CN" altLang="en-US" dirty="0"/>
          </a:p>
        </p:txBody>
      </p:sp>
    </p:spTree>
    <p:extLst>
      <p:ext uri="{BB962C8B-B14F-4D97-AF65-F5344CB8AC3E}">
        <p14:creationId xmlns:p14="http://schemas.microsoft.com/office/powerpoint/2010/main" val="4032371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5121"/>
          <p:cNvSpPr>
            <a:spLocks noGrp="1" noChangeArrowheads="1"/>
          </p:cNvSpPr>
          <p:nvPr>
            <p:ph type="title"/>
          </p:nvPr>
        </p:nvSpPr>
        <p:spPr/>
        <p:txBody>
          <a:bodyPr>
            <a:normAutofit/>
          </a:bodyPr>
          <a:lstStyle/>
          <a:p>
            <a:pPr algn="ctr"/>
            <a:r>
              <a:rPr lang="zh-CN" altLang="en-US" sz="4000" b="1" dirty="0" smtClean="0"/>
              <a:t>概述</a:t>
            </a:r>
          </a:p>
        </p:txBody>
      </p:sp>
      <p:sp>
        <p:nvSpPr>
          <p:cNvPr id="4098" name="文本占位符 5122"/>
          <p:cNvSpPr>
            <a:spLocks noGrp="1" noChangeArrowheads="1"/>
          </p:cNvSpPr>
          <p:nvPr>
            <p:ph idx="1"/>
          </p:nvPr>
        </p:nvSpPr>
        <p:spPr>
          <a:xfrm>
            <a:off x="457200" y="1600200"/>
            <a:ext cx="7859216" cy="4873752"/>
          </a:xfrm>
        </p:spPr>
        <p:txBody>
          <a:bodyPr/>
          <a:lstStyle/>
          <a:p>
            <a:pPr>
              <a:lnSpc>
                <a:spcPct val="150000"/>
              </a:lnSpc>
            </a:pPr>
            <a:r>
              <a:rPr lang="zh-CN" altLang="en-US" dirty="0" smtClean="0"/>
              <a:t>犬副流感病毒（Canine Parainfluenza Virus, C</a:t>
            </a:r>
            <a:r>
              <a:rPr lang="zh-CN" altLang="en-US" baseline="-25000" dirty="0" smtClean="0"/>
              <a:t>Pi</a:t>
            </a:r>
            <a:r>
              <a:rPr lang="zh-CN" altLang="en-US" dirty="0" smtClean="0"/>
              <a:t>V)感染是</a:t>
            </a:r>
            <a:r>
              <a:rPr lang="zh-CN" altLang="en-US" b="1" dirty="0" smtClean="0">
                <a:solidFill>
                  <a:srgbClr val="0033CC"/>
                </a:solidFill>
              </a:rPr>
              <a:t>犬主要的呼吸道传染病</a:t>
            </a:r>
            <a:r>
              <a:rPr lang="zh-CN" altLang="en-US" dirty="0" smtClean="0"/>
              <a:t>。</a:t>
            </a:r>
            <a:r>
              <a:rPr lang="zh-CN" altLang="en-US" b="1" dirty="0" smtClean="0">
                <a:solidFill>
                  <a:srgbClr val="CC0000"/>
                </a:solidFill>
              </a:rPr>
              <a:t>临床表现发热、流涕和咳嗽。</a:t>
            </a:r>
            <a:r>
              <a:rPr lang="zh-CN" altLang="en-US" b="1" dirty="0" smtClean="0">
                <a:solidFill>
                  <a:schemeClr val="folHlink"/>
                </a:solidFill>
              </a:rPr>
              <a:t>病理变化以卡他性鼻炎和支气管炎为特征。</a:t>
            </a:r>
            <a:endParaRPr lang="en-US" altLang="zh-CN" b="1" dirty="0" smtClean="0">
              <a:solidFill>
                <a:schemeClr val="folHlink"/>
              </a:solidFill>
            </a:endParaRPr>
          </a:p>
          <a:p>
            <a:pPr>
              <a:lnSpc>
                <a:spcPct val="150000"/>
              </a:lnSpc>
            </a:pPr>
            <a:r>
              <a:rPr lang="zh-CN" altLang="zh-CN" dirty="0"/>
              <a:t>犬副流感是仔犬窝咳的病原之一，主要感染幼犬，发病急，传播快。</a:t>
            </a:r>
            <a:endParaRPr lang="zh-CN" altLang="en-US" b="1" dirty="0" smtClean="0">
              <a:solidFill>
                <a:schemeClr val="folHlink"/>
              </a:solidFill>
            </a:endParaRPr>
          </a:p>
          <a:p>
            <a:pPr>
              <a:lnSpc>
                <a:spcPct val="150000"/>
              </a:lnSpc>
            </a:pPr>
            <a:r>
              <a:rPr lang="zh-CN" altLang="en-US" dirty="0" smtClean="0"/>
              <a:t>近年来研究认为，C</a:t>
            </a:r>
            <a:r>
              <a:rPr lang="zh-CN" altLang="en-US" baseline="-25000" dirty="0" smtClean="0"/>
              <a:t>Pi</a:t>
            </a:r>
            <a:r>
              <a:rPr lang="zh-CN" altLang="en-US" dirty="0" smtClean="0"/>
              <a:t>V可引起</a:t>
            </a:r>
            <a:r>
              <a:rPr lang="zh-CN" altLang="en-US" dirty="0" smtClean="0">
                <a:solidFill>
                  <a:srgbClr val="CC0000"/>
                </a:solidFill>
              </a:rPr>
              <a:t>急性脑脊髓炎和脑内积水</a:t>
            </a:r>
            <a:r>
              <a:rPr lang="zh-CN" altLang="en-US" dirty="0" smtClean="0"/>
              <a:t>，临床表现</a:t>
            </a:r>
            <a:r>
              <a:rPr lang="zh-CN" altLang="en-US" dirty="0" smtClean="0">
                <a:solidFill>
                  <a:srgbClr val="CC0000"/>
                </a:solidFill>
              </a:rPr>
              <a:t>后躯麻痹和运动失调</a:t>
            </a:r>
            <a:r>
              <a:rPr lang="zh-CN" altLang="en-US" dirty="0" smtClean="0"/>
              <a:t>等症状。 </a:t>
            </a:r>
          </a:p>
          <a:p>
            <a:endParaRPr lang="zh-CN" altLang="en-US" dirty="0" smtClean="0"/>
          </a:p>
        </p:txBody>
      </p:sp>
    </p:spTree>
    <p:extLst>
      <p:ext uri="{BB962C8B-B14F-4D97-AF65-F5344CB8AC3E}">
        <p14:creationId xmlns:p14="http://schemas.microsoft.com/office/powerpoint/2010/main" val="1872132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6145"/>
          <p:cNvSpPr>
            <a:spLocks noGrp="1" noChangeArrowheads="1"/>
          </p:cNvSpPr>
          <p:nvPr>
            <p:ph type="title"/>
          </p:nvPr>
        </p:nvSpPr>
        <p:spPr/>
        <p:txBody>
          <a:bodyPr/>
          <a:lstStyle/>
          <a:p>
            <a:pPr algn="ctr"/>
            <a:r>
              <a:rPr lang="zh-CN" altLang="en-US" sz="4000" b="1" dirty="0" smtClean="0"/>
              <a:t>病原</a:t>
            </a:r>
            <a:r>
              <a:rPr lang="zh-CN" altLang="en-US" sz="3600" dirty="0" smtClean="0"/>
              <a:t> </a:t>
            </a:r>
          </a:p>
        </p:txBody>
      </p:sp>
      <p:sp>
        <p:nvSpPr>
          <p:cNvPr id="5122" name="文本占位符 6146"/>
          <p:cNvSpPr>
            <a:spLocks noGrp="1" noChangeArrowheads="1"/>
          </p:cNvSpPr>
          <p:nvPr>
            <p:ph idx="1"/>
          </p:nvPr>
        </p:nvSpPr>
        <p:spPr/>
        <p:txBody>
          <a:bodyPr>
            <a:normAutofit/>
          </a:bodyPr>
          <a:lstStyle/>
          <a:p>
            <a:pPr>
              <a:lnSpc>
                <a:spcPct val="150000"/>
              </a:lnSpc>
            </a:pPr>
            <a:r>
              <a:rPr lang="zh-CN" altLang="en-US" dirty="0" smtClean="0"/>
              <a:t>C</a:t>
            </a:r>
            <a:r>
              <a:rPr lang="zh-CN" altLang="en-US" baseline="-25000" dirty="0" smtClean="0"/>
              <a:t>Pi</a:t>
            </a:r>
            <a:r>
              <a:rPr lang="zh-CN" altLang="en-US" dirty="0" smtClean="0"/>
              <a:t>V在分类上属副粘病毒科，副粘病毒属。核酸型为单股RNA。</a:t>
            </a:r>
            <a:r>
              <a:rPr lang="zh-CN" altLang="en-US" b="1" dirty="0" smtClean="0"/>
              <a:t>在4℃和24℃条件下可凝集人 “O”型、鸡、豚鼠、大鼠、兔、犬、猫和羊的红细胞。</a:t>
            </a:r>
          </a:p>
          <a:p>
            <a:pPr>
              <a:lnSpc>
                <a:spcPct val="150000"/>
              </a:lnSpc>
            </a:pPr>
            <a:r>
              <a:rPr lang="zh-CN" altLang="en-US" dirty="0" smtClean="0"/>
              <a:t>C</a:t>
            </a:r>
            <a:r>
              <a:rPr lang="zh-CN" altLang="en-US" baseline="-25000" dirty="0" smtClean="0"/>
              <a:t>Pi</a:t>
            </a:r>
            <a:r>
              <a:rPr lang="zh-CN" altLang="en-US" dirty="0" smtClean="0"/>
              <a:t>V可在原代和传代犬肾、猴肾细胞培养物中良好增殖。C</a:t>
            </a:r>
            <a:r>
              <a:rPr lang="zh-CN" altLang="en-US" baseline="-25000" dirty="0" smtClean="0"/>
              <a:t>Pi</a:t>
            </a:r>
            <a:r>
              <a:rPr lang="zh-CN" altLang="en-US" dirty="0" smtClean="0"/>
              <a:t>V可在鸡胚羊膜腔中增殖，鸡胚不死亡，羊膜腔和尿液中均含有病毒，血凝效价可达1:128。 </a:t>
            </a:r>
          </a:p>
        </p:txBody>
      </p:sp>
    </p:spTree>
    <p:extLst>
      <p:ext uri="{BB962C8B-B14F-4D97-AF65-F5344CB8AC3E}">
        <p14:creationId xmlns:p14="http://schemas.microsoft.com/office/powerpoint/2010/main" val="2047636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7169"/>
          <p:cNvSpPr>
            <a:spLocks noGrp="1" noChangeArrowheads="1"/>
          </p:cNvSpPr>
          <p:nvPr>
            <p:ph type="title"/>
          </p:nvPr>
        </p:nvSpPr>
        <p:spPr/>
        <p:txBody>
          <a:bodyPr>
            <a:normAutofit/>
          </a:bodyPr>
          <a:lstStyle/>
          <a:p>
            <a:r>
              <a:rPr lang="zh-CN" altLang="en-US" sz="4000" b="1" dirty="0" smtClean="0"/>
              <a:t>                    流行病学 </a:t>
            </a:r>
          </a:p>
        </p:txBody>
      </p:sp>
      <p:sp>
        <p:nvSpPr>
          <p:cNvPr id="6146" name="文本占位符 7170"/>
          <p:cNvSpPr>
            <a:spLocks noGrp="1" noChangeArrowheads="1"/>
          </p:cNvSpPr>
          <p:nvPr>
            <p:ph idx="1"/>
          </p:nvPr>
        </p:nvSpPr>
        <p:spPr>
          <a:xfrm>
            <a:off x="250825" y="1917700"/>
            <a:ext cx="8229600" cy="4525963"/>
          </a:xfrm>
        </p:spPr>
        <p:txBody>
          <a:bodyPr>
            <a:normAutofit/>
          </a:bodyPr>
          <a:lstStyle/>
          <a:p>
            <a:pPr>
              <a:lnSpc>
                <a:spcPct val="150000"/>
              </a:lnSpc>
            </a:pPr>
            <a:r>
              <a:rPr lang="zh-CN" altLang="en-US" dirty="0" smtClean="0"/>
              <a:t>C</a:t>
            </a:r>
            <a:r>
              <a:rPr lang="zh-CN" altLang="en-US" baseline="-25000" dirty="0" smtClean="0"/>
              <a:t>Pi</a:t>
            </a:r>
            <a:r>
              <a:rPr lang="zh-CN" altLang="en-US" dirty="0" smtClean="0"/>
              <a:t>V可感染玩赏犬、实验犬和军、警犬，</a:t>
            </a:r>
            <a:r>
              <a:rPr lang="zh-CN" altLang="en-US" dirty="0" smtClean="0">
                <a:solidFill>
                  <a:srgbClr val="CC0000"/>
                </a:solidFill>
              </a:rPr>
              <a:t>在军犬中常发生呼吸道病，在实验犬产生犬瘟热样症状</a:t>
            </a:r>
            <a:r>
              <a:rPr lang="zh-CN" altLang="en-US" dirty="0" smtClean="0"/>
              <a:t>。</a:t>
            </a:r>
          </a:p>
          <a:p>
            <a:pPr>
              <a:lnSpc>
                <a:spcPct val="150000"/>
              </a:lnSpc>
            </a:pPr>
            <a:r>
              <a:rPr lang="zh-CN" altLang="en-US" dirty="0" smtClean="0"/>
              <a:t>成年犬和幼龄犬均可发生，但幼龄犬病情较重。</a:t>
            </a:r>
            <a:r>
              <a:rPr lang="zh-CN" altLang="en-US" dirty="0" smtClean="0">
                <a:solidFill>
                  <a:srgbClr val="CC0000"/>
                </a:solidFill>
              </a:rPr>
              <a:t>急性期病犬是最主要的传染来源。</a:t>
            </a:r>
          </a:p>
          <a:p>
            <a:pPr>
              <a:lnSpc>
                <a:spcPct val="150000"/>
              </a:lnSpc>
            </a:pPr>
            <a:r>
              <a:rPr lang="zh-CN" altLang="en-US" b="1" dirty="0" smtClean="0"/>
              <a:t>自然感染途径主要是</a:t>
            </a:r>
            <a:r>
              <a:rPr lang="zh-CN" altLang="en-US" b="1" dirty="0" smtClean="0">
                <a:solidFill>
                  <a:srgbClr val="CC0000"/>
                </a:solidFill>
              </a:rPr>
              <a:t>呼吸道</a:t>
            </a:r>
            <a:r>
              <a:rPr lang="zh-CN" altLang="en-US" b="1" dirty="0" smtClean="0"/>
              <a:t>。</a:t>
            </a:r>
          </a:p>
        </p:txBody>
      </p:sp>
    </p:spTree>
    <p:extLst>
      <p:ext uri="{BB962C8B-B14F-4D97-AF65-F5344CB8AC3E}">
        <p14:creationId xmlns:p14="http://schemas.microsoft.com/office/powerpoint/2010/main" val="2861598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8193"/>
          <p:cNvSpPr>
            <a:spLocks noGrp="1" noChangeArrowheads="1"/>
          </p:cNvSpPr>
          <p:nvPr>
            <p:ph type="title"/>
          </p:nvPr>
        </p:nvSpPr>
        <p:spPr>
          <a:xfrm>
            <a:off x="250825" y="549275"/>
            <a:ext cx="8540750" cy="882650"/>
          </a:xfrm>
        </p:spPr>
        <p:txBody>
          <a:bodyPr/>
          <a:lstStyle/>
          <a:p>
            <a:r>
              <a:rPr lang="zh-CN" altLang="en-US" dirty="0" smtClean="0"/>
              <a:t>                                </a:t>
            </a:r>
            <a:r>
              <a:rPr lang="zh-CN" altLang="en-US" sz="4000" b="1" dirty="0" smtClean="0"/>
              <a:t>症状</a:t>
            </a:r>
            <a:r>
              <a:rPr lang="zh-CN" altLang="en-US" dirty="0" smtClean="0"/>
              <a:t> </a:t>
            </a:r>
          </a:p>
        </p:txBody>
      </p:sp>
      <p:sp>
        <p:nvSpPr>
          <p:cNvPr id="7170" name="文本占位符 8194"/>
          <p:cNvSpPr>
            <a:spLocks noGrp="1" noChangeArrowheads="1"/>
          </p:cNvSpPr>
          <p:nvPr>
            <p:ph idx="1"/>
          </p:nvPr>
        </p:nvSpPr>
        <p:spPr>
          <a:xfrm>
            <a:off x="250825" y="1628775"/>
            <a:ext cx="8209607" cy="4897438"/>
          </a:xfrm>
        </p:spPr>
        <p:txBody>
          <a:bodyPr>
            <a:normAutofit/>
          </a:bodyPr>
          <a:lstStyle/>
          <a:p>
            <a:pPr>
              <a:lnSpc>
                <a:spcPct val="150000"/>
              </a:lnSpc>
            </a:pPr>
            <a:r>
              <a:rPr lang="zh-CN" altLang="en-US" dirty="0" smtClean="0"/>
              <a:t>本病是犬主要的</a:t>
            </a:r>
            <a:r>
              <a:rPr lang="zh-CN" altLang="en-US" b="1" dirty="0" smtClean="0">
                <a:solidFill>
                  <a:srgbClr val="CC0000"/>
                </a:solidFill>
              </a:rPr>
              <a:t>呼吸道传染病</a:t>
            </a:r>
            <a:r>
              <a:rPr lang="zh-CN" altLang="en-US" dirty="0" smtClean="0"/>
              <a:t>。</a:t>
            </a:r>
          </a:p>
          <a:p>
            <a:pPr>
              <a:lnSpc>
                <a:spcPct val="150000"/>
              </a:lnSpc>
            </a:pPr>
            <a:r>
              <a:rPr lang="zh-CN" altLang="en-US" dirty="0" smtClean="0"/>
              <a:t>临床症状为</a:t>
            </a:r>
            <a:r>
              <a:rPr lang="zh-CN" altLang="en-US" b="1" dirty="0" smtClean="0">
                <a:solidFill>
                  <a:srgbClr val="CC0000"/>
                </a:solidFill>
              </a:rPr>
              <a:t>突然暴发，迅速传播，发热，大量黏液性、不透明鼻分泌物和咳嗽</a:t>
            </a:r>
            <a:r>
              <a:rPr lang="zh-CN" altLang="en-US" dirty="0" smtClean="0">
                <a:solidFill>
                  <a:srgbClr val="CC0000"/>
                </a:solidFill>
              </a:rPr>
              <a:t>。</a:t>
            </a:r>
            <a:r>
              <a:rPr lang="zh-CN" altLang="en-US" b="1" dirty="0" smtClean="0">
                <a:solidFill>
                  <a:srgbClr val="CC0000"/>
                </a:solidFill>
              </a:rPr>
              <a:t>病犬疲软无力</a:t>
            </a:r>
            <a:r>
              <a:rPr lang="zh-CN" altLang="en-US" dirty="0" smtClean="0">
                <a:solidFill>
                  <a:srgbClr val="CC0000"/>
                </a:solidFill>
              </a:rPr>
              <a:t>。</a:t>
            </a:r>
            <a:r>
              <a:rPr lang="zh-CN" altLang="en-US" dirty="0" smtClean="0"/>
              <a:t>当与支原体或支气管败血波氏杆菌混合感染时，病情加重。</a:t>
            </a:r>
          </a:p>
          <a:p>
            <a:pPr>
              <a:lnSpc>
                <a:spcPct val="150000"/>
              </a:lnSpc>
            </a:pPr>
            <a:r>
              <a:rPr lang="zh-CN" altLang="en-US" dirty="0" smtClean="0"/>
              <a:t>另有报道，</a:t>
            </a:r>
            <a:r>
              <a:rPr lang="en-US" altLang="zh-CN" dirty="0" smtClean="0"/>
              <a:t>210</a:t>
            </a:r>
            <a:r>
              <a:rPr lang="zh-CN" altLang="en-US" dirty="0" smtClean="0"/>
              <a:t>日龄犬感染后可表现</a:t>
            </a:r>
            <a:r>
              <a:rPr lang="zh-CN" altLang="en-US" b="1" dirty="0" smtClean="0">
                <a:solidFill>
                  <a:srgbClr val="CC0000"/>
                </a:solidFill>
              </a:rPr>
              <a:t>后躯麻痹和运动失调</a:t>
            </a:r>
            <a:r>
              <a:rPr lang="zh-CN" altLang="en-US" dirty="0" smtClean="0"/>
              <a:t>等症状。病犬后肢可支撑躯体，但不能行走。膝关节和腓肠肌健反射和自体感觉不敏感。 </a:t>
            </a:r>
          </a:p>
        </p:txBody>
      </p:sp>
    </p:spTree>
    <p:extLst>
      <p:ext uri="{BB962C8B-B14F-4D97-AF65-F5344CB8AC3E}">
        <p14:creationId xmlns:p14="http://schemas.microsoft.com/office/powerpoint/2010/main" val="2628898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9217"/>
          <p:cNvSpPr>
            <a:spLocks noGrp="1" noChangeArrowheads="1"/>
          </p:cNvSpPr>
          <p:nvPr>
            <p:ph type="title"/>
          </p:nvPr>
        </p:nvSpPr>
        <p:spPr/>
        <p:txBody>
          <a:bodyPr/>
          <a:lstStyle/>
          <a:p>
            <a:pPr algn="ctr"/>
            <a:r>
              <a:rPr lang="zh-CN" altLang="en-US" b="1" dirty="0" smtClean="0"/>
              <a:t>症状</a:t>
            </a:r>
          </a:p>
        </p:txBody>
      </p:sp>
      <p:pic>
        <p:nvPicPr>
          <p:cNvPr id="8194" name="内容占位符 921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0975" y="1917700"/>
            <a:ext cx="8869363" cy="3600450"/>
          </a:xfrm>
        </p:spPr>
      </p:pic>
    </p:spTree>
    <p:extLst>
      <p:ext uri="{BB962C8B-B14F-4D97-AF65-F5344CB8AC3E}">
        <p14:creationId xmlns:p14="http://schemas.microsoft.com/office/powerpoint/2010/main" val="3991378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11265"/>
          <p:cNvSpPr>
            <a:spLocks noGrp="1" noChangeArrowheads="1"/>
          </p:cNvSpPr>
          <p:nvPr>
            <p:ph type="title"/>
          </p:nvPr>
        </p:nvSpPr>
        <p:spPr/>
        <p:txBody>
          <a:bodyPr/>
          <a:lstStyle/>
          <a:p>
            <a:pPr algn="ctr"/>
            <a:r>
              <a:rPr lang="zh-CN" altLang="en-US" sz="4000" b="1" dirty="0" smtClean="0"/>
              <a:t>诊断</a:t>
            </a:r>
            <a:r>
              <a:rPr lang="zh-CN" altLang="en-US" dirty="0" smtClean="0"/>
              <a:t> </a:t>
            </a:r>
          </a:p>
        </p:txBody>
      </p:sp>
      <p:sp>
        <p:nvSpPr>
          <p:cNvPr id="10242" name="文本占位符 11266"/>
          <p:cNvSpPr>
            <a:spLocks noGrp="1" noChangeArrowheads="1"/>
          </p:cNvSpPr>
          <p:nvPr>
            <p:ph idx="1"/>
          </p:nvPr>
        </p:nvSpPr>
        <p:spPr/>
        <p:txBody>
          <a:bodyPr/>
          <a:lstStyle/>
          <a:p>
            <a:pPr>
              <a:lnSpc>
                <a:spcPct val="150000"/>
              </a:lnSpc>
            </a:pPr>
            <a:r>
              <a:rPr lang="zh-CN" altLang="en-US" sz="2800" b="1" dirty="0" smtClean="0">
                <a:solidFill>
                  <a:srgbClr val="CC0000"/>
                </a:solidFill>
              </a:rPr>
              <a:t>犬呼吸道传染病的临床表现非常相似，不易区别</a:t>
            </a:r>
            <a:r>
              <a:rPr lang="zh-CN" altLang="en-US" sz="2800" dirty="0" smtClean="0">
                <a:solidFill>
                  <a:srgbClr val="CC0000"/>
                </a:solidFill>
              </a:rPr>
              <a:t>。</a:t>
            </a:r>
          </a:p>
          <a:p>
            <a:pPr>
              <a:lnSpc>
                <a:spcPct val="150000"/>
              </a:lnSpc>
            </a:pPr>
            <a:r>
              <a:rPr lang="zh-CN" altLang="en-US" dirty="0" smtClean="0"/>
              <a:t>细胞培养是分离和鉴定C</a:t>
            </a:r>
            <a:r>
              <a:rPr lang="zh-CN" altLang="en-US" baseline="-25000" dirty="0" smtClean="0"/>
              <a:t>Pi</a:t>
            </a:r>
            <a:r>
              <a:rPr lang="zh-CN" altLang="en-US" dirty="0" smtClean="0"/>
              <a:t>V最好方法。</a:t>
            </a:r>
          </a:p>
          <a:p>
            <a:pPr>
              <a:lnSpc>
                <a:spcPct val="150000"/>
              </a:lnSpc>
            </a:pPr>
            <a:r>
              <a:rPr lang="zh-CN" altLang="en-US" dirty="0" smtClean="0"/>
              <a:t>另外，利用血清中和试验和血凝抑制试验检查双份血清的抗体效价是否上升也可进行回顾性诊断。</a:t>
            </a:r>
            <a:endParaRPr lang="en-US" altLang="zh-CN" dirty="0" smtClean="0"/>
          </a:p>
          <a:p>
            <a:pPr>
              <a:lnSpc>
                <a:spcPct val="150000"/>
              </a:lnSpc>
            </a:pPr>
            <a:r>
              <a:rPr lang="zh-CN" altLang="en-US" dirty="0" smtClean="0"/>
              <a:t>宠物临床应用快速诊断试纸进行诊断。</a:t>
            </a:r>
          </a:p>
        </p:txBody>
      </p:sp>
    </p:spTree>
    <p:extLst>
      <p:ext uri="{BB962C8B-B14F-4D97-AF65-F5344CB8AC3E}">
        <p14:creationId xmlns:p14="http://schemas.microsoft.com/office/powerpoint/2010/main" val="3605309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标题 1"/>
          <p:cNvSpPr>
            <a:spLocks noGrp="1" noChangeArrowheads="1"/>
          </p:cNvSpPr>
          <p:nvPr>
            <p:ph type="title"/>
          </p:nvPr>
        </p:nvSpPr>
        <p:spPr/>
        <p:txBody>
          <a:bodyPr/>
          <a:lstStyle/>
          <a:p>
            <a:r>
              <a:rPr lang="zh-CN" altLang="en-US" dirty="0" smtClean="0"/>
              <a:t>               犬副流感病毒快速检测试纸</a:t>
            </a:r>
          </a:p>
        </p:txBody>
      </p:sp>
      <p:sp>
        <p:nvSpPr>
          <p:cNvPr id="11266" name="内容占位符 2"/>
          <p:cNvSpPr>
            <a:spLocks noGrp="1" noChangeArrowheads="1"/>
          </p:cNvSpPr>
          <p:nvPr>
            <p:ph idx="1"/>
          </p:nvPr>
        </p:nvSpPr>
        <p:spPr/>
        <p:txBody>
          <a:bodyPr/>
          <a:lstStyle/>
          <a:p>
            <a:r>
              <a:rPr lang="zh-CN" altLang="en-US" smtClean="0">
                <a:solidFill>
                  <a:srgbClr val="FF0000"/>
                </a:solidFill>
              </a:rPr>
              <a:t>测试步骤</a:t>
            </a:r>
            <a:endParaRPr lang="zh-CN" altLang="en-US" smtClean="0"/>
          </a:p>
          <a:p>
            <a:r>
              <a:rPr lang="zh-CN" altLang="en-US" smtClean="0"/>
              <a:t>1. 用棉签取适量鼻腔分泌物。</a:t>
            </a:r>
          </a:p>
          <a:p>
            <a:r>
              <a:rPr lang="zh-CN" altLang="en-US" smtClean="0"/>
              <a:t>2. 将棉签浸入样品稀释管，充分搅拌混匀后，静置。用一次性滴管取上清液作为检测液。（样品若不能立即检测，应冷藏保存，超过24小时的，应冷冻保存。样品再次检测前需恢复至室温。）</a:t>
            </a:r>
          </a:p>
          <a:p>
            <a:r>
              <a:rPr lang="zh-CN" altLang="en-US" smtClean="0"/>
              <a:t>3. 将未开封的试纸卡和检测样品恢复至室温。</a:t>
            </a:r>
          </a:p>
          <a:p>
            <a:r>
              <a:rPr lang="zh-CN" altLang="en-US" smtClean="0"/>
              <a:t>4. 将试纸卡水平放置，用滴管向试卡孔缓慢逐滴加入3滴不含气泡的检测液。</a:t>
            </a:r>
          </a:p>
          <a:p>
            <a:r>
              <a:rPr lang="zh-CN" altLang="en-US" smtClean="0"/>
              <a:t>5. 5分钟判断结果，10分钟后的结果仅作参考。</a:t>
            </a:r>
          </a:p>
        </p:txBody>
      </p:sp>
    </p:spTree>
    <p:extLst>
      <p:ext uri="{BB962C8B-B14F-4D97-AF65-F5344CB8AC3E}">
        <p14:creationId xmlns:p14="http://schemas.microsoft.com/office/powerpoint/2010/main" val="1129068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903</Words>
  <Application>Microsoft Office PowerPoint</Application>
  <PresentationFormat>全屏显示(4:3)</PresentationFormat>
  <Paragraphs>48</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凸显</vt:lpstr>
      <vt:lpstr> 项目二  犬猫常见传染病的防治  任务1 犬常见传染病的防治</vt:lpstr>
      <vt:lpstr>犬副流感病毒感染 </vt:lpstr>
      <vt:lpstr>概述</vt:lpstr>
      <vt:lpstr>病原 </vt:lpstr>
      <vt:lpstr>                    流行病学 </vt:lpstr>
      <vt:lpstr>                                症状 </vt:lpstr>
      <vt:lpstr>症状</vt:lpstr>
      <vt:lpstr>诊断 </vt:lpstr>
      <vt:lpstr>               犬副流感病毒快速检测试纸</vt:lpstr>
      <vt:lpstr>                          检测流程图</vt:lpstr>
      <vt:lpstr>                         结果判断</vt:lpstr>
      <vt:lpstr>治疗 </vt:lpstr>
      <vt:lpstr>PowerPoint 演示文稿</vt:lpstr>
      <vt:lpstr>预防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项目二  犬猫常见传染病的防治  任务1 犬常见传染病的防治</dc:title>
  <dc:creator>丁晓</dc:creator>
  <cp:lastModifiedBy>丁晓</cp:lastModifiedBy>
  <cp:revision>1</cp:revision>
  <dcterms:created xsi:type="dcterms:W3CDTF">2021-01-28T04:39:03Z</dcterms:created>
  <dcterms:modified xsi:type="dcterms:W3CDTF">2021-01-28T04:39:30Z</dcterms:modified>
</cp:coreProperties>
</file>