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2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075" descr="610174_90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-3317"/>
          <a:stretch/>
        </p:blipFill>
        <p:spPr bwMode="auto">
          <a:xfrm>
            <a:off x="2627784" y="3535602"/>
            <a:ext cx="4513865" cy="3123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108693" y="90872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2116480" y="2924944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zh-CN" altLang="en-US" dirty="0">
              <a:solidFill>
                <a:srgbClr val="575F6D"/>
              </a:solidFill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直接连接符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2" name="直接连接符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7" name="矩形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椭圆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椭圆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4" name="椭圆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6" name="椭圆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0" name="TextBox 29"/>
          <p:cNvSpPr txBox="1"/>
          <p:nvPr userDrawn="1"/>
        </p:nvSpPr>
        <p:spPr>
          <a:xfrm>
            <a:off x="6525502" y="6457890"/>
            <a:ext cx="26184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E8637">
                    <a:lumMod val="7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广东省高州农业学校</a:t>
            </a:r>
            <a:endParaRPr lang="zh-CN" altLang="en-US" sz="2000" b="1" dirty="0">
              <a:solidFill>
                <a:srgbClr val="FE8637">
                  <a:lumMod val="7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31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92" y="26729"/>
            <a:ext cx="1354058" cy="134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TextBox 34"/>
          <p:cNvSpPr txBox="1"/>
          <p:nvPr userDrawn="1"/>
        </p:nvSpPr>
        <p:spPr>
          <a:xfrm>
            <a:off x="6052189" y="26729"/>
            <a:ext cx="3024336" cy="46166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宠物养护与疾病防治</a:t>
            </a:r>
            <a:endParaRPr lang="zh-CN" altLang="en-US" sz="2400" b="1" dirty="0">
              <a:solidFill>
                <a:prstClr val="black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6895697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33635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53497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dirty="0" smtClean="0"/>
              <a:t>单击此处编辑母版标题样式</a:t>
            </a:r>
            <a:endParaRPr kumimoji="0" lang="en-US" dirty="0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 dirty="0">
              <a:solidFill>
                <a:srgbClr val="575F6D"/>
              </a:solidFill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6291112" y="6418374"/>
            <a:ext cx="25464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E8637">
                    <a:lumMod val="7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广东省高州农业学校</a:t>
            </a:r>
            <a:endParaRPr lang="zh-CN" altLang="en-US" sz="2000" b="1" dirty="0">
              <a:solidFill>
                <a:srgbClr val="FE8637">
                  <a:lumMod val="7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6052189" y="26729"/>
            <a:ext cx="3024336" cy="461665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宠物养护与疾病防治</a:t>
            </a:r>
            <a:endParaRPr lang="zh-CN" altLang="en-US" sz="2400" b="1" dirty="0">
              <a:solidFill>
                <a:prstClr val="black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92" y="26729"/>
            <a:ext cx="1354058" cy="134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874460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FFF39D"/>
                </a:solidFill>
              </a:rPr>
              <a:pPr/>
              <a:t>2021/1/28</a:t>
            </a:fld>
            <a:endParaRPr lang="zh-CN" altLang="en-US">
              <a:solidFill>
                <a:srgbClr val="FFF39D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zh-CN" altLang="en-US">
              <a:solidFill>
                <a:srgbClr val="FFF39D"/>
              </a:solidFill>
            </a:endParaRPr>
          </a:p>
        </p:txBody>
      </p:sp>
      <p:sp>
        <p:nvSpPr>
          <p:cNvPr id="9" name="矩形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矩形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直接连接符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直接连接符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8" name="矩形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9" name="椭圆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0" name="椭圆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椭圆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椭圆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椭圆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6" name="直接连接符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807285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1512468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072412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07298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54733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8" name="内容占位符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22" name="灯片编号占位符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3" name="页脚占位符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39100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矩形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9" name="直接连接符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7" name="日期占位符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1546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08706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691680" y="980728"/>
            <a:ext cx="7128792" cy="2520280"/>
          </a:xfrm>
        </p:spPr>
        <p:txBody>
          <a:bodyPr>
            <a:normAutofit fontScale="90000"/>
          </a:bodyPr>
          <a:lstStyle/>
          <a:p>
            <a:pPr algn="ctr"/>
            <a:r>
              <a:rPr lang="en-US" altLang="zh-CN" sz="4400" noProof="1" smtClean="0">
                <a:latin typeface="Times New Roman" panose="02020603050405020304" pitchFamily="2" charset="0"/>
              </a:rPr>
              <a:t/>
            </a:r>
            <a:br>
              <a:rPr lang="en-US" altLang="zh-CN" sz="4400" noProof="1" smtClean="0">
                <a:latin typeface="Times New Roman" panose="02020603050405020304" pitchFamily="2" charset="0"/>
              </a:rPr>
            </a:br>
            <a:r>
              <a:rPr lang="zh-CN" altLang="zh-CN" sz="4400" dirty="0"/>
              <a:t>项目二</a:t>
            </a:r>
            <a:r>
              <a:rPr lang="en-US" altLang="zh-CN" sz="4400" dirty="0"/>
              <a:t>  </a:t>
            </a:r>
            <a:r>
              <a:rPr lang="zh-CN" altLang="zh-CN" sz="4400" dirty="0"/>
              <a:t>犬猫常见</a:t>
            </a:r>
            <a:r>
              <a:rPr lang="zh-CN" altLang="zh-CN" sz="4400" dirty="0" smtClean="0"/>
              <a:t>传染病</a:t>
            </a:r>
            <a:r>
              <a:rPr lang="zh-CN" altLang="en-US" sz="4400" dirty="0" smtClean="0"/>
              <a:t>的防治</a:t>
            </a:r>
            <a:r>
              <a:rPr lang="en-US" altLang="zh-CN" sz="4400" noProof="1">
                <a:latin typeface="Times New Roman" panose="02020603050405020304" pitchFamily="2" charset="0"/>
              </a:rPr>
              <a:t/>
            </a:r>
            <a:br>
              <a:rPr lang="en-US" altLang="zh-CN" sz="4400" noProof="1">
                <a:latin typeface="Times New Roman" panose="02020603050405020304" pitchFamily="2" charset="0"/>
              </a:rPr>
            </a:br>
            <a:r>
              <a:rPr lang="en-US" altLang="zh-CN" sz="4400" noProof="1" smtClean="0">
                <a:latin typeface="Times New Roman" panose="02020603050405020304" pitchFamily="2" charset="0"/>
              </a:rPr>
              <a:t/>
            </a:r>
            <a:br>
              <a:rPr lang="en-US" altLang="zh-CN" sz="4400" noProof="1" smtClean="0">
                <a:latin typeface="Times New Roman" panose="02020603050405020304" pitchFamily="2" charset="0"/>
              </a:rPr>
            </a:br>
            <a:r>
              <a:rPr lang="zh-CN" altLang="en-US" sz="4900" noProof="1" smtClean="0">
                <a:latin typeface="Times New Roman" panose="02020603050405020304" pitchFamily="2" charset="0"/>
              </a:rPr>
              <a:t>任务</a:t>
            </a:r>
            <a:r>
              <a:rPr lang="en-US" altLang="zh-CN" sz="4900" noProof="1" smtClean="0">
                <a:latin typeface="Times New Roman" panose="02020603050405020304" pitchFamily="2" charset="0"/>
              </a:rPr>
              <a:t>1</a:t>
            </a:r>
            <a:br>
              <a:rPr lang="en-US" altLang="zh-CN" sz="4900" noProof="1" smtClean="0">
                <a:latin typeface="Times New Roman" panose="02020603050405020304" pitchFamily="2" charset="0"/>
              </a:rPr>
            </a:br>
            <a:r>
              <a:rPr lang="zh-CN" altLang="zh-CN" sz="4900" dirty="0"/>
              <a:t>犬常见传染病</a:t>
            </a:r>
            <a:r>
              <a:rPr lang="zh-CN" altLang="zh-CN" sz="4900" dirty="0" smtClean="0"/>
              <a:t>的防治</a:t>
            </a:r>
            <a:endParaRPr lang="zh-CN" altLang="en-US" sz="4900" dirty="0"/>
          </a:p>
        </p:txBody>
      </p:sp>
    </p:spTree>
    <p:extLst>
      <p:ext uri="{BB962C8B-B14F-4D97-AF65-F5344CB8AC3E}">
        <p14:creationId xmlns:p14="http://schemas.microsoft.com/office/powerpoint/2010/main" val="11361744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zh-CN" sz="4000" b="1" dirty="0"/>
              <a:t>诊断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931224" cy="4873752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</a:pPr>
            <a:r>
              <a:rPr lang="zh-CN" altLang="zh-CN" b="1" dirty="0"/>
              <a:t>对狂犬病的诊断可以通过临床症状或者实验室检验</a:t>
            </a:r>
            <a:r>
              <a:rPr lang="zh-CN" altLang="zh-CN" dirty="0"/>
              <a:t>。</a:t>
            </a:r>
          </a:p>
          <a:p>
            <a:pPr lvl="0">
              <a:lnSpc>
                <a:spcPct val="150000"/>
              </a:lnSpc>
            </a:pPr>
            <a:r>
              <a:rPr lang="en-US" altLang="zh-CN" b="1" dirty="0" smtClean="0">
                <a:solidFill>
                  <a:srgbClr val="FF0000"/>
                </a:solidFill>
              </a:rPr>
              <a:t>1</a:t>
            </a:r>
            <a:r>
              <a:rPr lang="zh-CN" altLang="en-US" b="1" dirty="0" smtClean="0">
                <a:solidFill>
                  <a:srgbClr val="FF0000"/>
                </a:solidFill>
              </a:rPr>
              <a:t>、</a:t>
            </a:r>
            <a:r>
              <a:rPr lang="zh-CN" altLang="zh-CN" b="1" dirty="0" smtClean="0">
                <a:solidFill>
                  <a:srgbClr val="FF0000"/>
                </a:solidFill>
              </a:rPr>
              <a:t>临床</a:t>
            </a:r>
            <a:r>
              <a:rPr lang="zh-CN" altLang="zh-CN" b="1" dirty="0">
                <a:solidFill>
                  <a:srgbClr val="FF0000"/>
                </a:solidFill>
              </a:rPr>
              <a:t>诊断：</a:t>
            </a:r>
            <a:r>
              <a:rPr lang="zh-CN" altLang="zh-CN" dirty="0"/>
              <a:t>主要根据上面所述临床</a:t>
            </a:r>
            <a:r>
              <a:rPr lang="zh-CN" altLang="zh-CN" dirty="0" smtClean="0"/>
              <a:t>症状</a:t>
            </a:r>
            <a:r>
              <a:rPr lang="zh-CN" altLang="en-US" dirty="0" smtClean="0"/>
              <a:t>初步</a:t>
            </a:r>
            <a:r>
              <a:rPr lang="zh-CN" altLang="zh-CN" dirty="0" smtClean="0"/>
              <a:t>诊断</a:t>
            </a:r>
            <a:r>
              <a:rPr lang="zh-CN" altLang="zh-CN" dirty="0"/>
              <a:t>。</a:t>
            </a:r>
          </a:p>
          <a:p>
            <a:pPr>
              <a:lnSpc>
                <a:spcPct val="150000"/>
              </a:lnSpc>
            </a:pPr>
            <a:r>
              <a:rPr lang="zh-CN" altLang="zh-CN" dirty="0"/>
              <a:t>前驱期症状不太明显时，一般不易诊断。询问有无咬伤史，或伤口处有无异常感觉可帮助诊断。若有典型的怕水或咽部痉挛，则是不难诊断的。</a:t>
            </a:r>
          </a:p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</a:rPr>
              <a:t>2</a:t>
            </a:r>
            <a:r>
              <a:rPr lang="zh-CN" altLang="zh-CN" b="1" dirty="0">
                <a:solidFill>
                  <a:srgbClr val="FF0000"/>
                </a:solidFill>
              </a:rPr>
              <a:t>、实验室诊断：</a:t>
            </a:r>
            <a:r>
              <a:rPr lang="zh-CN" altLang="zh-CN" dirty="0"/>
              <a:t>脑组织内基小体检验；荧光免疫方法检查抗体；分泌物动物接种实验；血清学抗体检查；逆转录</a:t>
            </a:r>
            <a:r>
              <a:rPr lang="en-US" altLang="zh-CN" dirty="0"/>
              <a:t>PCR</a:t>
            </a:r>
            <a:r>
              <a:rPr lang="zh-CN" altLang="zh-CN" dirty="0"/>
              <a:t>方法检查病毒</a:t>
            </a:r>
            <a:r>
              <a:rPr lang="en-US" altLang="zh-CN" dirty="0"/>
              <a:t>RNA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zh-CN" dirty="0"/>
              <a:t>应与类狂犬病性癔病及狂犬病疫苗接种后脑脊髓炎相鉴别</a:t>
            </a:r>
            <a:r>
              <a:rPr lang="zh-CN" altLang="zh-CN" dirty="0" smtClean="0"/>
              <a:t>。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0543794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zh-CN" sz="4000" b="1" dirty="0"/>
              <a:t>预防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rgbClr val="FF0000"/>
                </a:solidFill>
              </a:rPr>
              <a:t>本病尚缺乏有效的治疗措施。感染后病死率达</a:t>
            </a:r>
            <a:r>
              <a:rPr lang="en-US" altLang="zh-CN" b="1" dirty="0">
                <a:solidFill>
                  <a:srgbClr val="FF0000"/>
                </a:solidFill>
              </a:rPr>
              <a:t>100%</a:t>
            </a:r>
            <a:r>
              <a:rPr lang="zh-CN" altLang="zh-CN" dirty="0"/>
              <a:t>，故应加强预防措施以控制疾病的蔓延。一旦发现病犬猫，立即将其扑杀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zh-CN" dirty="0" smtClean="0"/>
              <a:t>野生动物</a:t>
            </a:r>
            <a:r>
              <a:rPr lang="zh-CN" altLang="zh-CN" dirty="0"/>
              <a:t>是狂犬病病毒的自然宿主，对其唯一可行的防治原则是减少已证实的媒介动物的群体数量，并避免这些动物与犬、猫和人的接触。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403597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268760"/>
            <a:ext cx="8075240" cy="5205192"/>
          </a:xfrm>
        </p:spPr>
        <p:txBody>
          <a:bodyPr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rgbClr val="FF0000"/>
                </a:solidFill>
              </a:rPr>
              <a:t>我国采取的是“管、免、灭”的综合防制措施</a:t>
            </a:r>
            <a:r>
              <a:rPr lang="zh-CN" altLang="zh-CN" dirty="0"/>
              <a:t>。管理家犬，进行登记，并接种狂犬病疫苗，捕杀野犬、病犬、病猫等。对捕杀的病犬、病猫应进行脑组织病理检查以便确诊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en-US" dirty="0"/>
              <a:t>人</a:t>
            </a:r>
            <a:r>
              <a:rPr lang="zh-CN" altLang="zh-CN" dirty="0" smtClean="0"/>
              <a:t>被</a:t>
            </a:r>
            <a:r>
              <a:rPr lang="zh-CN" altLang="zh-CN" dirty="0"/>
              <a:t>肯定或可疑的患狂犬病动物或野兽咬伤后，伤口应及时以</a:t>
            </a:r>
            <a:r>
              <a:rPr lang="en-US" altLang="zh-CN" dirty="0"/>
              <a:t>20</a:t>
            </a:r>
            <a:r>
              <a:rPr lang="zh-CN" altLang="zh-CN" dirty="0"/>
              <a:t>％肥皂水或</a:t>
            </a:r>
            <a:r>
              <a:rPr lang="en-US" altLang="zh-CN" dirty="0"/>
              <a:t> 0.1</a:t>
            </a:r>
            <a:r>
              <a:rPr lang="zh-CN" altLang="zh-CN" dirty="0"/>
              <a:t>％新洁而灭（或其他季胺类药物）彻底清洗。因肥皂水可中和季胺类药物作用，故二者不可合用。冲洗后涂以</a:t>
            </a:r>
            <a:r>
              <a:rPr lang="en-US" altLang="zh-CN" dirty="0"/>
              <a:t>75</a:t>
            </a:r>
            <a:r>
              <a:rPr lang="zh-CN" altLang="zh-CN" dirty="0"/>
              <a:t>％酒精或</a:t>
            </a:r>
            <a:r>
              <a:rPr lang="en-US" altLang="zh-CN" dirty="0"/>
              <a:t>2~3</a:t>
            </a:r>
            <a:r>
              <a:rPr lang="zh-CN" altLang="zh-CN" dirty="0"/>
              <a:t>％碘酒，伤口不宜缝合，然后迅速用狂犬疫苗进行紧急接种，如严重还应加注射血清或免疫球蛋白。除被咬伤外，凡被可疑狂犬病动物吮舔、抓伤、擦伤过皮肤、粘膜者，也应接种疫苗。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836124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zh-CN" altLang="zh-CN" b="1" dirty="0">
                <a:solidFill>
                  <a:srgbClr val="FF0000"/>
                </a:solidFill>
              </a:rPr>
              <a:t>犬的</a:t>
            </a:r>
            <a:r>
              <a:rPr lang="zh-CN" altLang="zh-CN" b="1" dirty="0" smtClean="0">
                <a:solidFill>
                  <a:srgbClr val="FF0000"/>
                </a:solidFill>
              </a:rPr>
              <a:t>免疫</a:t>
            </a:r>
            <a:r>
              <a:rPr lang="zh-CN" altLang="en-US" b="1" dirty="0" smtClean="0">
                <a:solidFill>
                  <a:srgbClr val="FF0000"/>
                </a:solidFill>
              </a:rPr>
              <a:t>：</a:t>
            </a:r>
            <a:r>
              <a:rPr lang="zh-CN" altLang="zh-CN" dirty="0" smtClean="0"/>
              <a:t>现</a:t>
            </a:r>
            <a:r>
              <a:rPr lang="zh-CN" altLang="zh-CN" dirty="0"/>
              <a:t>采用国外引进的</a:t>
            </a:r>
            <a:r>
              <a:rPr lang="en-US" altLang="zh-CN" dirty="0" err="1"/>
              <a:t>FLury</a:t>
            </a:r>
            <a:r>
              <a:rPr lang="zh-CN" altLang="zh-CN" dirty="0"/>
              <a:t>株狂犬病弱毒冻干疫苗。一次肌肉注射，免疫期一年以上，既安全，又有效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zh-CN" altLang="en-US" b="1" dirty="0" smtClean="0">
                <a:solidFill>
                  <a:srgbClr val="FF0000"/>
                </a:solidFill>
              </a:rPr>
              <a:t>人的狂犬病免疫：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r>
              <a:rPr lang="zh-CN" altLang="en-US" dirty="0">
                <a:latin typeface="楷体_GB2312" pitchFamily="1" charset="-122"/>
                <a:ea typeface="楷体_GB2312" pitchFamily="1" charset="-122"/>
              </a:rPr>
              <a:t>我国广泛使用地鼠肾细胞疫苗，</a:t>
            </a:r>
            <a:r>
              <a:rPr lang="en-US" altLang="zh-CN" dirty="0">
                <a:latin typeface="楷体_GB2312" pitchFamily="1" charset="-122"/>
                <a:ea typeface="楷体_GB2312" pitchFamily="1" charset="-122"/>
              </a:rPr>
              <a:t>1979</a:t>
            </a:r>
            <a:r>
              <a:rPr lang="zh-CN" altLang="en-US" dirty="0">
                <a:latin typeface="楷体_GB2312" pitchFamily="1" charset="-122"/>
                <a:ea typeface="楷体_GB2312" pitchFamily="1" charset="-122"/>
              </a:rPr>
              <a:t>年起，由武汉生物制品所通过鉴定，投产。</a:t>
            </a:r>
            <a:r>
              <a:rPr lang="zh-CN" altLang="en-US" dirty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轻度咬伤者于第</a:t>
            </a:r>
            <a:r>
              <a:rPr lang="en-US" altLang="zh-CN" dirty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0</a:t>
            </a:r>
            <a:r>
              <a:rPr lang="zh-CN" altLang="en-US" dirty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、</a:t>
            </a:r>
            <a:r>
              <a:rPr lang="en-US" altLang="zh-CN" dirty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7</a:t>
            </a:r>
            <a:r>
              <a:rPr lang="zh-CN" altLang="en-US" dirty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、</a:t>
            </a:r>
            <a:r>
              <a:rPr lang="en-US" altLang="zh-CN" dirty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14</a:t>
            </a:r>
            <a:r>
              <a:rPr lang="zh-CN" altLang="en-US" dirty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天各肌注</a:t>
            </a:r>
            <a:r>
              <a:rPr lang="en-US" altLang="zh-CN" dirty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2ml</a:t>
            </a:r>
            <a:r>
              <a:rPr lang="zh-CN" altLang="en-US" dirty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，共三针。重度咬伤及头、面、颈部咬伤于第</a:t>
            </a:r>
            <a:r>
              <a:rPr lang="en-US" altLang="zh-CN" dirty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0</a:t>
            </a:r>
            <a:r>
              <a:rPr lang="zh-CN" altLang="en-US" dirty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、</a:t>
            </a:r>
            <a:r>
              <a:rPr lang="en-US" altLang="zh-CN" dirty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3</a:t>
            </a:r>
            <a:r>
              <a:rPr lang="zh-CN" altLang="en-US" dirty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、</a:t>
            </a:r>
            <a:r>
              <a:rPr lang="en-US" altLang="zh-CN" dirty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7</a:t>
            </a:r>
            <a:r>
              <a:rPr lang="zh-CN" altLang="en-US" dirty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、</a:t>
            </a:r>
            <a:r>
              <a:rPr lang="en-US" altLang="zh-CN" dirty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14</a:t>
            </a:r>
            <a:r>
              <a:rPr lang="zh-CN" altLang="en-US" dirty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及</a:t>
            </a:r>
            <a:r>
              <a:rPr lang="en-US" altLang="zh-CN" dirty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30</a:t>
            </a:r>
            <a:r>
              <a:rPr lang="zh-CN" altLang="en-US" dirty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天各肌注</a:t>
            </a:r>
            <a:r>
              <a:rPr lang="en-US" altLang="zh-CN" dirty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2ml</a:t>
            </a:r>
            <a:r>
              <a:rPr lang="zh-CN" altLang="en-US" dirty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，共五针。</a:t>
            </a:r>
            <a:r>
              <a:rPr lang="zh-CN" altLang="en-US" dirty="0">
                <a:latin typeface="楷体_GB2312" pitchFamily="1" charset="-122"/>
                <a:ea typeface="楷体_GB2312" pitchFamily="1" charset="-122"/>
              </a:rPr>
              <a:t> </a:t>
            </a:r>
            <a:r>
              <a:rPr lang="en-US" altLang="zh-CN" dirty="0">
                <a:latin typeface="楷体_GB2312" pitchFamily="1" charset="-122"/>
                <a:ea typeface="楷体_GB2312" pitchFamily="1" charset="-122"/>
              </a:rPr>
              <a:t>0</a:t>
            </a:r>
            <a:r>
              <a:rPr lang="zh-CN" altLang="en-US" dirty="0">
                <a:latin typeface="楷体_GB2312" pitchFamily="1" charset="-122"/>
                <a:ea typeface="楷体_GB2312" pitchFamily="1" charset="-122"/>
              </a:rPr>
              <a:t>是指注射第</a:t>
            </a:r>
            <a:r>
              <a:rPr lang="en-US" altLang="zh-CN" dirty="0">
                <a:latin typeface="楷体_GB2312" pitchFamily="1" charset="-122"/>
                <a:ea typeface="楷体_GB2312" pitchFamily="1" charset="-122"/>
              </a:rPr>
              <a:t>1</a:t>
            </a:r>
            <a:r>
              <a:rPr lang="zh-CN" altLang="en-US" dirty="0">
                <a:latin typeface="楷体_GB2312" pitchFamily="1" charset="-122"/>
                <a:ea typeface="楷体_GB2312" pitchFamily="1" charset="-122"/>
              </a:rPr>
              <a:t>针的当天，以后以此类推。如果需注射抗狂犬病血清时，最好在使用疫苗的前一天或当天使用，注射狂犬疫苗和血清要及时、全程、足量，注射时间距咬伤时间越早，预防效果越好</a:t>
            </a:r>
            <a:r>
              <a:rPr lang="zh-CN" altLang="en-US" dirty="0" smtClean="0">
                <a:latin typeface="楷体_GB2312" pitchFamily="1" charset="-122"/>
                <a:ea typeface="楷体_GB2312" pitchFamily="1" charset="-122"/>
              </a:rPr>
              <a:t>。</a:t>
            </a:r>
            <a:endParaRPr lang="zh-CN" altLang="en-US" dirty="0">
              <a:latin typeface="楷体_GB2312" pitchFamily="1" charset="-122"/>
              <a:ea typeface="楷体_GB2312" pitchFamily="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064480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ad67fc157f14ec51972b431a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4" t="4092" r="1905" b="49431"/>
          <a:stretch/>
        </p:blipFill>
        <p:spPr bwMode="auto">
          <a:xfrm>
            <a:off x="683568" y="3802743"/>
            <a:ext cx="7431088" cy="2656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4284" y="1916832"/>
            <a:ext cx="1485200" cy="1993125"/>
          </a:xfrm>
          <a:prstGeom prst="rect">
            <a:avLst/>
          </a:prstGeom>
        </p:spPr>
      </p:pic>
      <p:sp>
        <p:nvSpPr>
          <p:cNvPr id="6" name="文本框 1"/>
          <p:cNvSpPr txBox="1"/>
          <p:nvPr/>
        </p:nvSpPr>
        <p:spPr>
          <a:xfrm>
            <a:off x="3286804" y="2332458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>
                <a:solidFill>
                  <a:srgbClr val="09B3AF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谢谢观看</a:t>
            </a:r>
            <a:endParaRPr lang="zh-CN" altLang="en-US" sz="4800" b="1" dirty="0">
              <a:solidFill>
                <a:srgbClr val="09B3AF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2580327" y="3371856"/>
            <a:ext cx="4167808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2800" dirty="0">
                <a:solidFill>
                  <a:srgbClr val="88988A"/>
                </a:solidFill>
              </a:rPr>
              <a:t>THANKS FOR COMING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389778">
            <a:off x="6372239" y="2216438"/>
            <a:ext cx="1707898" cy="1801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123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2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sz="6000" dirty="0" smtClean="0"/>
              <a:t>     </a:t>
            </a:r>
            <a:r>
              <a:rPr lang="zh-CN" altLang="zh-CN" sz="6000" dirty="0" smtClean="0"/>
              <a:t>狂犬病</a:t>
            </a:r>
            <a:endParaRPr lang="zh-CN" altLang="en-US" sz="6000" dirty="0"/>
          </a:p>
        </p:txBody>
      </p:sp>
    </p:spTree>
    <p:extLst>
      <p:ext uri="{BB962C8B-B14F-4D97-AF65-F5344CB8AC3E}">
        <p14:creationId xmlns:p14="http://schemas.microsoft.com/office/powerpoint/2010/main" val="22699246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4000" b="1" dirty="0" smtClean="0"/>
              <a:t>                      </a:t>
            </a:r>
            <a:r>
              <a:rPr lang="zh-CN" altLang="en-US" sz="4000" b="1" dirty="0" smtClean="0"/>
              <a:t>概述</a:t>
            </a:r>
            <a:endParaRPr lang="zh-CN" altLang="en-US" sz="4000" b="1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859216" cy="487375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b="1" dirty="0">
                <a:ea typeface="楷体_GB2312" pitchFamily="1" charset="-122"/>
              </a:rPr>
              <a:t>狂犬病，又名恐水症，俗称疯狗病。是由狂犬病病毒引起的</a:t>
            </a:r>
            <a:r>
              <a:rPr lang="zh-CN" altLang="en-US" b="1" dirty="0">
                <a:solidFill>
                  <a:srgbClr val="0000FF"/>
                </a:solidFill>
                <a:ea typeface="楷体_GB2312" pitchFamily="1" charset="-122"/>
              </a:rPr>
              <a:t>人和所有温血动物共患</a:t>
            </a:r>
            <a:r>
              <a:rPr lang="zh-CN" altLang="en-US" b="1" dirty="0">
                <a:ea typeface="楷体_GB2312" pitchFamily="1" charset="-122"/>
              </a:rPr>
              <a:t>的一种急性直接接触传染病。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F3300"/>
                </a:solidFill>
                <a:ea typeface="楷体_GB2312" pitchFamily="1" charset="-122"/>
              </a:rPr>
              <a:t>临床表现极度兴奋、狂躁、流涎、恐水、怕风、咽肌痉挛、进行性瘫痪，最后因呼吸、循环衰竭而死亡。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ea typeface="楷体_GB2312" pitchFamily="1" charset="-122"/>
              </a:rPr>
              <a:t>典型的病理变化为</a:t>
            </a:r>
            <a:r>
              <a:rPr lang="zh-CN" altLang="en-US" b="1" dirty="0">
                <a:solidFill>
                  <a:srgbClr val="FF3300"/>
                </a:solidFill>
                <a:ea typeface="楷体_GB2312" pitchFamily="1" charset="-122"/>
              </a:rPr>
              <a:t>非化脓性脑炎、在神经细胞胞浆内可见内基氏小体（包涵体）</a:t>
            </a:r>
            <a:r>
              <a:rPr lang="zh-CN" altLang="en-US" b="1" dirty="0">
                <a:ea typeface="楷体_GB2312" pitchFamily="1" charset="-122"/>
              </a:rPr>
              <a:t>。</a:t>
            </a:r>
            <a:r>
              <a:rPr lang="zh-CN" altLang="en-US" sz="2800" dirty="0">
                <a:ea typeface="微软雅黑" pitchFamily="34" charset="-122"/>
              </a:rPr>
              <a:t> 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024954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 sz="4000" b="1" dirty="0"/>
              <a:t>病原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147248" cy="4873752"/>
          </a:xfrm>
        </p:spPr>
        <p:txBody>
          <a:bodyPr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latin typeface="楷体_GB2312" pitchFamily="1" charset="-122"/>
                <a:ea typeface="楷体_GB2312" pitchFamily="1" charset="-122"/>
              </a:rPr>
              <a:t>RV</a:t>
            </a:r>
            <a:r>
              <a:rPr lang="zh-CN" altLang="en-US" b="1" dirty="0">
                <a:latin typeface="楷体_GB2312" pitchFamily="1" charset="-122"/>
                <a:ea typeface="楷体_GB2312" pitchFamily="1" charset="-122"/>
              </a:rPr>
              <a:t>在分类上属于</a:t>
            </a:r>
            <a:r>
              <a:rPr lang="zh-CN" altLang="en-US" b="1" dirty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弹状病毒科，狂犬病毒属</a:t>
            </a:r>
            <a:r>
              <a:rPr lang="zh-CN" altLang="en-US" b="1" dirty="0">
                <a:latin typeface="楷体_GB2312" pitchFamily="1" charset="-122"/>
                <a:ea typeface="楷体_GB2312" pitchFamily="1" charset="-122"/>
              </a:rPr>
              <a:t>。核酸型为单股</a:t>
            </a:r>
            <a:r>
              <a:rPr lang="en-US" altLang="zh-CN" b="1" dirty="0">
                <a:latin typeface="楷体_GB2312" pitchFamily="1" charset="-122"/>
                <a:ea typeface="楷体_GB2312" pitchFamily="1" charset="-122"/>
              </a:rPr>
              <a:t>RNA</a:t>
            </a:r>
            <a:r>
              <a:rPr lang="zh-CN" altLang="en-US" b="1" dirty="0">
                <a:latin typeface="楷体_GB2312" pitchFamily="1" charset="-122"/>
                <a:ea typeface="楷体_GB2312" pitchFamily="1" charset="-122"/>
              </a:rPr>
              <a:t>。经中和试验研究证实，该病毒群有</a:t>
            </a:r>
            <a:r>
              <a:rPr lang="en-US" altLang="zh-CN" b="1" dirty="0">
                <a:latin typeface="楷体_GB2312" pitchFamily="1" charset="-122"/>
                <a:ea typeface="楷体_GB2312" pitchFamily="1" charset="-122"/>
              </a:rPr>
              <a:t>4</a:t>
            </a:r>
            <a:r>
              <a:rPr lang="zh-CN" altLang="en-US" b="1" dirty="0">
                <a:latin typeface="楷体_GB2312" pitchFamily="1" charset="-122"/>
                <a:ea typeface="楷体_GB2312" pitchFamily="1" charset="-122"/>
              </a:rPr>
              <a:t>个血清型。</a:t>
            </a:r>
          </a:p>
          <a:p>
            <a:pPr>
              <a:lnSpc>
                <a:spcPct val="150000"/>
              </a:lnSpc>
            </a:pPr>
            <a:r>
              <a:rPr lang="en-US" altLang="zh-CN" b="1" dirty="0">
                <a:latin typeface="楷体_GB2312" pitchFamily="1" charset="-122"/>
                <a:ea typeface="楷体_GB2312" pitchFamily="1" charset="-122"/>
              </a:rPr>
              <a:t>RV</a:t>
            </a:r>
            <a:r>
              <a:rPr lang="zh-CN" altLang="en-US" b="1" dirty="0">
                <a:latin typeface="楷体_GB2312" pitchFamily="1" charset="-122"/>
                <a:ea typeface="楷体_GB2312" pitchFamily="1" charset="-122"/>
              </a:rPr>
              <a:t>可被日光、紫外线、超声波、</a:t>
            </a:r>
            <a:r>
              <a:rPr lang="zh-CN" altLang="en-US" b="1" dirty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肥皂水、</a:t>
            </a:r>
            <a:r>
              <a:rPr lang="en-US" altLang="zh-CN" b="1" dirty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70%</a:t>
            </a:r>
            <a:r>
              <a:rPr lang="zh-CN" altLang="en-US" b="1" dirty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酒精、</a:t>
            </a:r>
            <a:r>
              <a:rPr lang="en-US" altLang="zh-CN" b="1" dirty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0.01%</a:t>
            </a:r>
            <a:r>
              <a:rPr lang="zh-CN" altLang="en-US" b="1" dirty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碘液</a:t>
            </a:r>
            <a:r>
              <a:rPr lang="zh-CN" altLang="en-US" b="1" dirty="0">
                <a:latin typeface="楷体_GB2312" pitchFamily="1" charset="-122"/>
                <a:ea typeface="楷体_GB2312" pitchFamily="1" charset="-122"/>
              </a:rPr>
              <a:t>、丙酮、乙醚等灭活。对酸、碱、石碳酸、新洁尔灭、甲醛、升汞等消毒液敏感。</a:t>
            </a:r>
          </a:p>
          <a:p>
            <a:pPr>
              <a:lnSpc>
                <a:spcPct val="150000"/>
              </a:lnSpc>
            </a:pPr>
            <a:r>
              <a:rPr lang="en-US" altLang="zh-CN" b="1" dirty="0">
                <a:latin typeface="楷体_GB2312" pitchFamily="1" charset="-122"/>
                <a:ea typeface="楷体_GB2312" pitchFamily="1" charset="-122"/>
              </a:rPr>
              <a:t>RV</a:t>
            </a:r>
            <a:r>
              <a:rPr lang="zh-CN" altLang="en-US" b="1" dirty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不耐湿热</a:t>
            </a:r>
            <a:r>
              <a:rPr lang="zh-CN" altLang="en-US" b="1" dirty="0">
                <a:latin typeface="楷体_GB2312" pitchFamily="1" charset="-122"/>
                <a:ea typeface="楷体_GB2312" pitchFamily="1" charset="-122"/>
              </a:rPr>
              <a:t>，</a:t>
            </a:r>
            <a:r>
              <a:rPr lang="en-US" altLang="zh-CN" b="1" dirty="0">
                <a:latin typeface="楷体_GB2312" pitchFamily="1" charset="-122"/>
                <a:ea typeface="楷体_GB2312" pitchFamily="1" charset="-122"/>
              </a:rPr>
              <a:t>56℃15-30</a:t>
            </a:r>
            <a:r>
              <a:rPr lang="zh-CN" altLang="en-US" b="1" dirty="0">
                <a:latin typeface="楷体_GB2312" pitchFamily="1" charset="-122"/>
                <a:ea typeface="楷体_GB2312" pitchFamily="1" charset="-122"/>
              </a:rPr>
              <a:t>分钟或</a:t>
            </a:r>
            <a:r>
              <a:rPr lang="en-US" altLang="zh-CN" b="1" dirty="0">
                <a:latin typeface="楷体_GB2312" pitchFamily="1" charset="-122"/>
                <a:ea typeface="楷体_GB2312" pitchFamily="1" charset="-122"/>
              </a:rPr>
              <a:t>100℃2</a:t>
            </a:r>
            <a:r>
              <a:rPr lang="zh-CN" altLang="en-US" b="1" dirty="0">
                <a:latin typeface="楷体_GB2312" pitchFamily="1" charset="-122"/>
                <a:ea typeface="楷体_GB2312" pitchFamily="1" charset="-122"/>
              </a:rPr>
              <a:t>分钟即可灭活，但在冷冻或冻干状态下可长期保存。</a:t>
            </a:r>
          </a:p>
          <a:p>
            <a:pPr>
              <a:lnSpc>
                <a:spcPct val="150000"/>
              </a:lnSpc>
            </a:pPr>
            <a:r>
              <a:rPr lang="en-US" altLang="zh-CN" b="1" dirty="0">
                <a:latin typeface="楷体_GB2312" pitchFamily="1" charset="-122"/>
                <a:ea typeface="楷体_GB2312" pitchFamily="1" charset="-122"/>
              </a:rPr>
              <a:t>RV</a:t>
            </a:r>
            <a:r>
              <a:rPr lang="zh-CN" altLang="en-US" b="1" dirty="0">
                <a:latin typeface="楷体_GB2312" pitchFamily="1" charset="-122"/>
                <a:ea typeface="楷体_GB2312" pitchFamily="1" charset="-122"/>
              </a:rPr>
              <a:t>能</a:t>
            </a:r>
            <a:r>
              <a:rPr lang="zh-CN" altLang="en-US" b="1" dirty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抵抗自溶和腐烂</a:t>
            </a:r>
            <a:r>
              <a:rPr lang="zh-CN" altLang="en-US" b="1" dirty="0">
                <a:latin typeface="楷体_GB2312" pitchFamily="1" charset="-122"/>
                <a:ea typeface="楷体_GB2312" pitchFamily="1" charset="-122"/>
              </a:rPr>
              <a:t>，在自溶的脑组织中可保持活力达</a:t>
            </a:r>
            <a:r>
              <a:rPr lang="en-US" altLang="zh-CN" b="1" dirty="0">
                <a:latin typeface="楷体_GB2312" pitchFamily="1" charset="-122"/>
                <a:ea typeface="楷体_GB2312" pitchFamily="1" charset="-122"/>
              </a:rPr>
              <a:t>7-10</a:t>
            </a:r>
            <a:r>
              <a:rPr lang="zh-CN" altLang="en-US" b="1" dirty="0">
                <a:latin typeface="楷体_GB2312" pitchFamily="1" charset="-122"/>
                <a:ea typeface="楷体_GB2312" pitchFamily="1" charset="-122"/>
              </a:rPr>
              <a:t>日 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540522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 sz="4000" b="1" dirty="0"/>
              <a:t>流行病学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75240" cy="4873752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latin typeface="楷体_GB2312" pitchFamily="1" charset="-122"/>
                <a:ea typeface="楷体_GB2312" pitchFamily="1" charset="-122"/>
              </a:rPr>
              <a:t>几乎</a:t>
            </a:r>
            <a:r>
              <a:rPr lang="zh-CN" altLang="en-US" b="1" dirty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所有温血动物都对</a:t>
            </a:r>
            <a:r>
              <a:rPr lang="en-US" altLang="zh-CN" b="1" dirty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RV</a:t>
            </a:r>
            <a:r>
              <a:rPr lang="zh-CN" altLang="en-US" b="1" dirty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易感</a:t>
            </a:r>
            <a:r>
              <a:rPr lang="zh-CN" altLang="en-US" b="1" dirty="0">
                <a:latin typeface="楷体_GB2312" pitchFamily="1" charset="-122"/>
                <a:ea typeface="楷体_GB2312" pitchFamily="1" charset="-122"/>
              </a:rPr>
              <a:t>。</a:t>
            </a:r>
            <a:r>
              <a:rPr lang="zh-CN" altLang="en-US" b="1" dirty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犬、猫等宠物对</a:t>
            </a:r>
            <a:r>
              <a:rPr lang="en-US" altLang="zh-CN" b="1" dirty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RV</a:t>
            </a:r>
            <a:r>
              <a:rPr lang="zh-CN" altLang="en-US" b="1" dirty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高度易感</a:t>
            </a:r>
            <a:r>
              <a:rPr lang="zh-CN" altLang="en-US" b="1" dirty="0">
                <a:latin typeface="楷体_GB2312" pitchFamily="1" charset="-122"/>
                <a:ea typeface="楷体_GB2312" pitchFamily="1" charset="-122"/>
              </a:rPr>
              <a:t>，应及时进行疫苗接种。</a:t>
            </a:r>
          </a:p>
          <a:p>
            <a:pPr>
              <a:lnSpc>
                <a:spcPct val="150000"/>
              </a:lnSpc>
            </a:pPr>
            <a:r>
              <a:rPr lang="en-US" altLang="zh-CN" b="1" dirty="0">
                <a:latin typeface="楷体_GB2312" pitchFamily="1" charset="-122"/>
                <a:ea typeface="楷体_GB2312" pitchFamily="1" charset="-122"/>
              </a:rPr>
              <a:t>RV</a:t>
            </a:r>
            <a:r>
              <a:rPr lang="zh-CN" altLang="en-US" b="1" dirty="0">
                <a:latin typeface="楷体_GB2312" pitchFamily="1" charset="-122"/>
                <a:ea typeface="楷体_GB2312" pitchFamily="1" charset="-122"/>
              </a:rPr>
              <a:t>主要存在于</a:t>
            </a:r>
            <a:r>
              <a:rPr lang="zh-CN" altLang="en-US" b="1" dirty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患病动物的延脑、大脑皮质、海马回、小脑和脊髓。唾液腺和唾液中也有大量病毒，并随唾液排出体外</a:t>
            </a:r>
            <a:r>
              <a:rPr lang="zh-CN" altLang="en-US" b="1" dirty="0">
                <a:latin typeface="楷体_GB2312" pitchFamily="1" charset="-122"/>
                <a:ea typeface="楷体_GB2312" pitchFamily="1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楷体_GB2312" pitchFamily="1" charset="-122"/>
                <a:ea typeface="楷体_GB2312" pitchFamily="1" charset="-122"/>
              </a:rPr>
              <a:t>主要通过</a:t>
            </a:r>
            <a:r>
              <a:rPr lang="zh-CN" altLang="en-US" b="1" dirty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咬伤的皮肤粘膜感染</a:t>
            </a:r>
            <a:r>
              <a:rPr lang="zh-CN" altLang="en-US" b="1" dirty="0">
                <a:latin typeface="楷体_GB2312" pitchFamily="1" charset="-122"/>
                <a:ea typeface="楷体_GB2312" pitchFamily="1" charset="-122"/>
              </a:rPr>
              <a:t>；也可通过</a:t>
            </a:r>
            <a:r>
              <a:rPr lang="zh-CN" altLang="en-US" b="1" dirty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气溶胶经呼吸道感染</a:t>
            </a:r>
            <a:r>
              <a:rPr lang="zh-CN" altLang="en-US" b="1" dirty="0">
                <a:latin typeface="楷体_GB2312" pitchFamily="1" charset="-122"/>
                <a:ea typeface="楷体_GB2312" pitchFamily="1" charset="-122"/>
              </a:rPr>
              <a:t>；人误食患病动物的肉或动物间相互残食可经</a:t>
            </a:r>
            <a:r>
              <a:rPr lang="zh-CN" altLang="en-US" b="1" dirty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消化道感染</a:t>
            </a:r>
            <a:r>
              <a:rPr lang="zh-CN" altLang="en-US" b="1" dirty="0">
                <a:latin typeface="楷体_GB2312" pitchFamily="1" charset="-122"/>
                <a:ea typeface="楷体_GB2312" pitchFamily="1" charset="-122"/>
              </a:rPr>
              <a:t>；在人、犬、牛及实验动物也有经</a:t>
            </a:r>
            <a:r>
              <a:rPr lang="zh-CN" altLang="en-US" b="1" dirty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胎盘垂直传播</a:t>
            </a:r>
            <a:r>
              <a:rPr lang="zh-CN" altLang="en-US" b="1" dirty="0">
                <a:latin typeface="楷体_GB2312" pitchFamily="1" charset="-122"/>
                <a:ea typeface="楷体_GB2312" pitchFamily="1" charset="-122"/>
              </a:rPr>
              <a:t>的报道。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5035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859216" cy="487375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b="1" dirty="0">
                <a:ea typeface="楷体_GB2312" pitchFamily="1" charset="-122"/>
              </a:rPr>
              <a:t>本病一年四季均可发生，春夏季发病稍高，可能与犬的性活动以及温暖季节人畜移动频繁有关。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F3300"/>
                </a:solidFill>
                <a:ea typeface="楷体_GB2312" pitchFamily="1" charset="-122"/>
              </a:rPr>
              <a:t>本病流行的连锁性特别明显，以一个接一个的顺序呈散发形式出现。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0000FF"/>
                </a:solidFill>
                <a:ea typeface="楷体_GB2312" pitchFamily="1" charset="-122"/>
              </a:rPr>
              <a:t>伤口部位越靠近头部和前肢或伤口越深，发病率越高。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ea typeface="楷体_GB2312" pitchFamily="1" charset="-122"/>
              </a:rPr>
              <a:t>年龄与性别之间无差异。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262719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zh-CN" sz="4000" b="1" dirty="0"/>
              <a:t>症状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859216" cy="487375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b="1" dirty="0"/>
              <a:t>本病的潜伏期长短不一，</a:t>
            </a:r>
            <a:r>
              <a:rPr lang="zh-CN" altLang="zh-CN" b="1" dirty="0">
                <a:solidFill>
                  <a:srgbClr val="0000FF"/>
                </a:solidFill>
              </a:rPr>
              <a:t>一般</a:t>
            </a:r>
            <a:r>
              <a:rPr lang="en-US" altLang="zh-CN" b="1" dirty="0">
                <a:solidFill>
                  <a:srgbClr val="0000FF"/>
                </a:solidFill>
              </a:rPr>
              <a:t>14~56</a:t>
            </a:r>
            <a:r>
              <a:rPr lang="zh-CN" altLang="zh-CN" b="1" dirty="0">
                <a:solidFill>
                  <a:srgbClr val="0000FF"/>
                </a:solidFill>
              </a:rPr>
              <a:t>日，最短</a:t>
            </a:r>
            <a:r>
              <a:rPr lang="en-US" altLang="zh-CN" b="1" dirty="0">
                <a:solidFill>
                  <a:srgbClr val="0000FF"/>
                </a:solidFill>
              </a:rPr>
              <a:t>6</a:t>
            </a:r>
            <a:r>
              <a:rPr lang="zh-CN" altLang="zh-CN" b="1" dirty="0">
                <a:solidFill>
                  <a:srgbClr val="0000FF"/>
                </a:solidFill>
              </a:rPr>
              <a:t>日，最长数月至数年</a:t>
            </a:r>
            <a:r>
              <a:rPr lang="zh-CN" altLang="zh-CN" b="1" dirty="0"/>
              <a:t>。犬、猫、人平均</a:t>
            </a:r>
            <a:r>
              <a:rPr lang="en-US" altLang="zh-CN" b="1" dirty="0"/>
              <a:t>20~60</a:t>
            </a:r>
            <a:r>
              <a:rPr lang="zh-CN" altLang="zh-CN" b="1" dirty="0"/>
              <a:t>日，</a:t>
            </a:r>
            <a:r>
              <a:rPr lang="zh-CN" altLang="zh-CN" b="1" dirty="0">
                <a:solidFill>
                  <a:srgbClr val="00B050"/>
                </a:solidFill>
              </a:rPr>
              <a:t>潜伏期的长短与咬伤的部位深度、病毒的数量与毒力有关</a:t>
            </a:r>
            <a:r>
              <a:rPr lang="zh-CN" altLang="zh-CN" b="1" dirty="0" smtClean="0">
                <a:solidFill>
                  <a:srgbClr val="00B050"/>
                </a:solidFill>
              </a:rPr>
              <a:t>。</a:t>
            </a:r>
            <a:endParaRPr lang="en-US" altLang="zh-CN" b="1" dirty="0" smtClean="0">
              <a:solidFill>
                <a:srgbClr val="00B05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zh-CN" b="1" dirty="0" smtClean="0"/>
              <a:t>病</a:t>
            </a:r>
            <a:r>
              <a:rPr lang="zh-CN" altLang="zh-CN" b="1" dirty="0"/>
              <a:t>型分为</a:t>
            </a:r>
            <a:r>
              <a:rPr lang="zh-CN" altLang="zh-CN" b="1" dirty="0">
                <a:solidFill>
                  <a:srgbClr val="FF0000"/>
                </a:solidFill>
              </a:rPr>
              <a:t>狂暴型和麻痹型</a:t>
            </a:r>
            <a:r>
              <a:rPr lang="zh-CN" altLang="zh-CN" b="1" dirty="0"/>
              <a:t>，麻痹型偶见</a:t>
            </a:r>
            <a:r>
              <a:rPr lang="zh-CN" altLang="zh-CN" b="1" dirty="0" smtClean="0"/>
              <a:t>。</a:t>
            </a:r>
            <a:endParaRPr lang="en-US" altLang="zh-CN" b="1" dirty="0" smtClean="0"/>
          </a:p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rgbClr val="FF0000"/>
                </a:solidFill>
              </a:rPr>
              <a:t>麻痹型狂犬病</a:t>
            </a:r>
            <a:r>
              <a:rPr lang="zh-CN" altLang="zh-CN" b="1" dirty="0"/>
              <a:t>由于损害脊髓和延髓，不涉及脑干或高级部位的中枢神经系统，所以临床以麻痹为主，病程较长，主要表现为虚弱、瘫痪、嗜睡、共济失调等。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5280203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268760"/>
            <a:ext cx="8147248" cy="5205192"/>
          </a:xfrm>
        </p:spPr>
        <p:txBody>
          <a:bodyPr>
            <a:normAutofit lnSpcReduction="10000"/>
          </a:bodyPr>
          <a:lstStyle/>
          <a:p>
            <a:r>
              <a:rPr lang="zh-CN" altLang="zh-CN" b="1" dirty="0">
                <a:solidFill>
                  <a:srgbClr val="FF0000"/>
                </a:solidFill>
              </a:rPr>
              <a:t>犬：狂暴型分三期，前驱期、兴奋期和麻痹期。</a:t>
            </a:r>
          </a:p>
          <a:p>
            <a:r>
              <a:rPr lang="zh-CN" altLang="zh-CN" b="1" dirty="0"/>
              <a:t>前驱期为</a:t>
            </a:r>
            <a:r>
              <a:rPr lang="en-US" altLang="zh-CN" b="1" dirty="0"/>
              <a:t>1~2</a:t>
            </a:r>
            <a:r>
              <a:rPr lang="zh-CN" altLang="zh-CN" b="1" dirty="0"/>
              <a:t>日</a:t>
            </a:r>
            <a:r>
              <a:rPr lang="zh-CN" altLang="zh-CN" dirty="0"/>
              <a:t>，表现精神沉郁、怕光喜暗，反应迟钝，不听主人呼唤，不愿接触人，食欲反常，喜咬吃异物，吞咽伸颈困难，唾液增多，后驱无力，瞳孔散大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zh-CN" altLang="zh-CN" b="1" dirty="0" smtClean="0"/>
              <a:t>前驱期</a:t>
            </a:r>
            <a:r>
              <a:rPr lang="zh-CN" altLang="zh-CN" b="1" dirty="0"/>
              <a:t>后即进入兴奋期</a:t>
            </a:r>
            <a:r>
              <a:rPr lang="zh-CN" altLang="zh-CN" dirty="0"/>
              <a:t>，一般为</a:t>
            </a:r>
            <a:r>
              <a:rPr lang="en-US" altLang="zh-CN" dirty="0"/>
              <a:t>2~4</a:t>
            </a:r>
            <a:r>
              <a:rPr lang="zh-CN" altLang="zh-CN" dirty="0"/>
              <a:t>日，表现为狂暴不安，主动攻击人和其它动物，意识紊乱，喉肌麻痹。狂暴之后出现沉郁，表现疲劳不爱动，体力稍有恢复后，稍有外界刺激又可起立疯狂，眼睛斜视，自咬四肢及后躯。该犬一旦走出家门，不认家，四处游荡，叫声嘶哑，下颔麻痹，流涎。此种病犬对人及其它牲畜危害很大。一旦发现应立即通知有关部门处死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zh-CN" altLang="zh-CN" b="1" dirty="0" smtClean="0"/>
              <a:t>麻痹</a:t>
            </a:r>
            <a:r>
              <a:rPr lang="zh-CN" altLang="zh-CN" b="1" dirty="0"/>
              <a:t>期为</a:t>
            </a:r>
            <a:r>
              <a:rPr lang="en-US" altLang="zh-CN" b="1" dirty="0"/>
              <a:t>1~2</a:t>
            </a:r>
            <a:r>
              <a:rPr lang="zh-CN" altLang="zh-CN" b="1" dirty="0"/>
              <a:t>日</a:t>
            </a:r>
            <a:r>
              <a:rPr lang="zh-CN" altLang="zh-CN" dirty="0"/>
              <a:t>，以麻痹症状为主，出现全身肌肉麻痹，起立困难，卧地不起、抽搐，舌脱出，流涎，最后呼吸中枢麻痹或衰竭死亡</a:t>
            </a:r>
            <a:r>
              <a:rPr lang="zh-CN" altLang="zh-CN" dirty="0" smtClean="0"/>
              <a:t>。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1271522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340768"/>
            <a:ext cx="7931224" cy="5133184"/>
          </a:xfrm>
        </p:spPr>
        <p:txBody>
          <a:bodyPr>
            <a:normAutofit/>
          </a:bodyPr>
          <a:lstStyle/>
          <a:p>
            <a:r>
              <a:rPr lang="zh-CN" altLang="zh-CN" b="1" dirty="0">
                <a:solidFill>
                  <a:srgbClr val="FF0000"/>
                </a:solidFill>
              </a:rPr>
              <a:t>猫：多表现为狂暴型</a:t>
            </a:r>
            <a:r>
              <a:rPr lang="zh-CN" altLang="zh-CN" b="1" dirty="0" smtClean="0">
                <a:solidFill>
                  <a:srgbClr val="FF0000"/>
                </a:solidFill>
              </a:rPr>
              <a:t>。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r>
              <a:rPr lang="zh-CN" altLang="zh-CN" b="1" dirty="0" smtClean="0"/>
              <a:t>前驱期</a:t>
            </a:r>
            <a:r>
              <a:rPr lang="zh-CN" altLang="zh-CN" b="1" dirty="0"/>
              <a:t>通常不到</a:t>
            </a:r>
            <a:r>
              <a:rPr lang="en-US" altLang="zh-CN" b="1" dirty="0"/>
              <a:t>1</a:t>
            </a:r>
            <a:r>
              <a:rPr lang="zh-CN" altLang="zh-CN" b="1" dirty="0"/>
              <a:t>日</a:t>
            </a:r>
            <a:r>
              <a:rPr lang="zh-CN" altLang="zh-CN" dirty="0"/>
              <a:t>，其特点是低度发热和明显的行为改变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zh-CN" altLang="zh-CN" b="1" dirty="0" smtClean="0"/>
              <a:t>兴奋</a:t>
            </a:r>
            <a:r>
              <a:rPr lang="zh-CN" altLang="zh-CN" b="1" dirty="0"/>
              <a:t>期通常持续</a:t>
            </a:r>
            <a:r>
              <a:rPr lang="en-US" altLang="zh-CN" b="1" dirty="0"/>
              <a:t>1~4</a:t>
            </a:r>
            <a:r>
              <a:rPr lang="zh-CN" altLang="zh-CN" b="1" dirty="0"/>
              <a:t>日</a:t>
            </a:r>
            <a:r>
              <a:rPr lang="zh-CN" altLang="zh-CN" dirty="0"/>
              <a:t>。病猫常躲在暗处，当人接近时突然攻击，因其行动迅速，不易被人注意，又喜欢攻击头部，因此比犬的危险性更大。此时病猫表现肌颤，瞳孔散大，流涎，背弓起，爪伸出，呈攻击状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zh-CN" altLang="zh-CN" b="1" dirty="0" smtClean="0"/>
              <a:t>麻痹</a:t>
            </a:r>
            <a:r>
              <a:rPr lang="zh-CN" altLang="zh-CN" b="1" dirty="0"/>
              <a:t>期通常持续</a:t>
            </a:r>
            <a:r>
              <a:rPr lang="en-US" altLang="zh-CN" b="1" dirty="0"/>
              <a:t>1~4</a:t>
            </a:r>
            <a:r>
              <a:rPr lang="zh-CN" altLang="zh-CN" b="1" dirty="0"/>
              <a:t>日</a:t>
            </a:r>
            <a:r>
              <a:rPr lang="zh-CN" altLang="zh-CN" dirty="0"/>
              <a:t>，表现为运动失调，后肢明显。头、颈部肌肉麻痹时，叫声嘶哑。随后惊厥、昏迷死亡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zh-CN" altLang="zh-CN" b="1" dirty="0" smtClean="0">
                <a:solidFill>
                  <a:srgbClr val="0000FF"/>
                </a:solidFill>
              </a:rPr>
              <a:t>约</a:t>
            </a:r>
            <a:r>
              <a:rPr lang="en-US" altLang="zh-CN" b="1" dirty="0">
                <a:solidFill>
                  <a:srgbClr val="0000FF"/>
                </a:solidFill>
              </a:rPr>
              <a:t>25%</a:t>
            </a:r>
            <a:r>
              <a:rPr lang="zh-CN" altLang="zh-CN" b="1" dirty="0">
                <a:solidFill>
                  <a:srgbClr val="0000FF"/>
                </a:solidFill>
              </a:rPr>
              <a:t>的病猫表现为麻痹型，在发病后数小时或</a:t>
            </a:r>
            <a:r>
              <a:rPr lang="en-US" altLang="zh-CN" b="1" dirty="0">
                <a:solidFill>
                  <a:srgbClr val="0000FF"/>
                </a:solidFill>
              </a:rPr>
              <a:t>1~2</a:t>
            </a:r>
            <a:r>
              <a:rPr lang="zh-CN" altLang="zh-CN" b="1" dirty="0">
                <a:solidFill>
                  <a:srgbClr val="0000FF"/>
                </a:solidFill>
              </a:rPr>
              <a:t>日内死亡。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2425488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凸显">
  <a:themeElements>
    <a:clrScheme name="凸显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凸显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凸显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1402</Words>
  <Application>Microsoft Office PowerPoint</Application>
  <PresentationFormat>全屏显示(4:3)</PresentationFormat>
  <Paragraphs>48</Paragraphs>
  <Slides>14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凸显</vt:lpstr>
      <vt:lpstr> 项目二  犬猫常见传染病的防治  任务1 犬常见传染病的防治</vt:lpstr>
      <vt:lpstr>     狂犬病</vt:lpstr>
      <vt:lpstr>                      概述</vt:lpstr>
      <vt:lpstr>病原</vt:lpstr>
      <vt:lpstr>流行病学</vt:lpstr>
      <vt:lpstr>PowerPoint 演示文稿</vt:lpstr>
      <vt:lpstr>症状</vt:lpstr>
      <vt:lpstr>PowerPoint 演示文稿</vt:lpstr>
      <vt:lpstr>PowerPoint 演示文稿</vt:lpstr>
      <vt:lpstr>诊断</vt:lpstr>
      <vt:lpstr>预防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项目二  犬猫常见传染病的防治  任务1 犬常见传染病的防治</dc:title>
  <dc:creator>丁晓</dc:creator>
  <cp:lastModifiedBy>丁晓</cp:lastModifiedBy>
  <cp:revision>1</cp:revision>
  <dcterms:created xsi:type="dcterms:W3CDTF">2021-01-28T04:41:40Z</dcterms:created>
  <dcterms:modified xsi:type="dcterms:W3CDTF">2021-01-28T04:42:02Z</dcterms:modified>
</cp:coreProperties>
</file>