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89367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879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5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065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98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98061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73339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43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2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287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55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191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91680" y="980728"/>
            <a:ext cx="7128792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4400" noProof="1" smtClean="0">
                <a:latin typeface="Times New Roman" panose="02020603050405020304" pitchFamily="2" charset="0"/>
              </a:rPr>
              <a:t/>
            </a:r>
            <a:br>
              <a:rPr lang="en-US" altLang="zh-CN" sz="4400" noProof="1" smtClean="0">
                <a:latin typeface="Times New Roman" panose="02020603050405020304" pitchFamily="2" charset="0"/>
              </a:rPr>
            </a:br>
            <a:r>
              <a:rPr lang="zh-CN" altLang="zh-CN" sz="4400" dirty="0"/>
              <a:t>项目二</a:t>
            </a:r>
            <a:r>
              <a:rPr lang="en-US" altLang="zh-CN" sz="4400" dirty="0"/>
              <a:t>  </a:t>
            </a:r>
            <a:r>
              <a:rPr lang="zh-CN" altLang="zh-CN" sz="4400" dirty="0"/>
              <a:t>犬猫常见</a:t>
            </a:r>
            <a:r>
              <a:rPr lang="zh-CN" altLang="zh-CN" sz="4400" dirty="0" smtClean="0"/>
              <a:t>传染病</a:t>
            </a:r>
            <a:r>
              <a:rPr lang="zh-CN" altLang="en-US" sz="4400" dirty="0" smtClean="0"/>
              <a:t>的防治</a:t>
            </a:r>
            <a:r>
              <a:rPr lang="en-US" altLang="zh-CN" sz="4400" noProof="1">
                <a:latin typeface="Times New Roman" panose="02020603050405020304" pitchFamily="2" charset="0"/>
              </a:rPr>
              <a:t/>
            </a:r>
            <a:br>
              <a:rPr lang="en-US" altLang="zh-CN" sz="4400" noProof="1">
                <a:latin typeface="Times New Roman" panose="02020603050405020304" pitchFamily="2" charset="0"/>
              </a:rPr>
            </a:br>
            <a:r>
              <a:rPr lang="en-US" altLang="zh-CN" sz="4400" noProof="1" smtClean="0">
                <a:latin typeface="Times New Roman" panose="02020603050405020304" pitchFamily="2" charset="0"/>
              </a:rPr>
              <a:t/>
            </a:r>
            <a:br>
              <a:rPr lang="en-US" altLang="zh-CN" sz="4400" noProof="1" smtClean="0">
                <a:latin typeface="Times New Roman" panose="02020603050405020304" pitchFamily="2" charset="0"/>
              </a:rPr>
            </a:br>
            <a:r>
              <a:rPr lang="zh-CN" altLang="en-US" sz="4900" noProof="1" smtClean="0">
                <a:latin typeface="Times New Roman" panose="02020603050405020304" pitchFamily="2" charset="0"/>
              </a:rPr>
              <a:t>任务</a:t>
            </a:r>
            <a:r>
              <a:rPr lang="en-US" altLang="zh-CN" sz="4900" noProof="1" smtClean="0">
                <a:latin typeface="Times New Roman" panose="02020603050405020304" pitchFamily="2" charset="0"/>
              </a:rPr>
              <a:t>1</a:t>
            </a:r>
            <a:br>
              <a:rPr lang="en-US" altLang="zh-CN" sz="4900" noProof="1" smtClean="0">
                <a:latin typeface="Times New Roman" panose="02020603050405020304" pitchFamily="2" charset="0"/>
              </a:rPr>
            </a:br>
            <a:r>
              <a:rPr lang="zh-CN" altLang="zh-CN" sz="4900" dirty="0"/>
              <a:t>犬常见传染病</a:t>
            </a:r>
            <a:r>
              <a:rPr lang="zh-CN" altLang="zh-CN" sz="4900" dirty="0" smtClean="0"/>
              <a:t>的防治</a:t>
            </a:r>
            <a:endParaRPr lang="zh-CN" altLang="en-US" sz="4900" dirty="0"/>
          </a:p>
        </p:txBody>
      </p:sp>
    </p:spTree>
    <p:extLst>
      <p:ext uri="{BB962C8B-B14F-4D97-AF65-F5344CB8AC3E}">
        <p14:creationId xmlns:p14="http://schemas.microsoft.com/office/powerpoint/2010/main" val="651839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>
                <a:sym typeface="+mn-ea"/>
              </a:rPr>
              <a:t>诊断要点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7931224" cy="4989168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FF0000"/>
                </a:solidFill>
                <a:sym typeface="+mn-ea"/>
              </a:rPr>
              <a:t>(2)临床特征</a:t>
            </a:r>
            <a:r>
              <a:rPr lang="zh-CN" altLang="en-US" b="1" dirty="0">
                <a:sym typeface="+mn-ea"/>
              </a:rPr>
              <a:t> </a:t>
            </a:r>
            <a:endParaRPr lang="en-US" altLang="zh-CN" b="1" dirty="0" smtClean="0"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sym typeface="+mn-ea"/>
              </a:rPr>
              <a:t>2周</a:t>
            </a:r>
            <a:r>
              <a:rPr lang="zh-CN" altLang="en-US" b="1" dirty="0">
                <a:sym typeface="+mn-ea"/>
              </a:rPr>
              <a:t>龄以内的仔犬感染本病后，体温常不升高，精神迟钝，食欲不良或停止吃奶。呼吸困难，腹痛，呕吐，排黄绿色粪便。病犬常连续嚎叫，多在出现临床症状后24小时内死亡。个别耐过的仔犬，常遗留共济失调，向一侧作圆周运动等神经症状和失明。3～5周龄的仔犬及成年犬感染后，常不呈现全身症状，只引起轻度鼻炎和咽炎，主要呈现流鼻涕、喷嚏、干咳等上呼吸道症状。试验证明，病毒可在这些病犬的呼吸道和生殖道粘膜上轻度增殖，成为传染源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876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>
                <a:sym typeface="+mn-ea"/>
              </a:rPr>
              <a:t>诊断要点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zh-CN" altLang="en-US" b="1" dirty="0">
                <a:sym typeface="+mn-ea"/>
              </a:rPr>
              <a:t>　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(3)病理剖检特征</a:t>
            </a:r>
            <a:r>
              <a:rPr lang="zh-CN" altLang="en-US" b="1" dirty="0">
                <a:sym typeface="+mn-ea"/>
              </a:rPr>
              <a:t> </a:t>
            </a:r>
            <a:endParaRPr lang="en-US" altLang="zh-CN" b="1" dirty="0" smtClean="0"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b="1" dirty="0" smtClean="0">
                <a:sym typeface="+mn-ea"/>
              </a:rPr>
              <a:t>仔</a:t>
            </a:r>
            <a:r>
              <a:rPr lang="zh-CN" altLang="en-US" b="1" dirty="0">
                <a:sym typeface="+mn-ea"/>
              </a:rPr>
              <a:t>犬的典型病变是在实质脏器表现散在有多量直径约2～3毫米的灰白色坏死灶和小出血点，尤其是肾和肺脏的变化更明显。胸、腹腔内积留有带血的浆液性液体，脾脏肿大，肠粘膜有点状出血。</a:t>
            </a:r>
            <a:endParaRPr lang="zh-CN" altLang="en-US" b="1" dirty="0"/>
          </a:p>
          <a:p>
            <a:pPr>
              <a:lnSpc>
                <a:spcPct val="160000"/>
              </a:lnSpc>
            </a:pPr>
            <a:r>
              <a:rPr lang="zh-CN" altLang="en-US" b="1" dirty="0">
                <a:solidFill>
                  <a:srgbClr val="0070C0"/>
                </a:solidFill>
                <a:sym typeface="+mn-ea"/>
              </a:rPr>
              <a:t>通常根据上述临床特征和病理剖检变化，结合流行特点，可作出初步诊断。最后确诊要靠分离病毒或血清学试验。</a:t>
            </a:r>
          </a:p>
        </p:txBody>
      </p:sp>
    </p:spTree>
    <p:extLst>
      <p:ext uri="{BB962C8B-B14F-4D97-AF65-F5344CB8AC3E}">
        <p14:creationId xmlns:p14="http://schemas.microsoft.com/office/powerpoint/2010/main" val="367001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>
                <a:sym typeface="+mn-ea"/>
              </a:rPr>
              <a:t>治疗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fontScale="92500"/>
          </a:bodyPr>
          <a:lstStyle/>
          <a:p>
            <a:pPr>
              <a:lnSpc>
                <a:spcPct val="190000"/>
              </a:lnSpc>
            </a:pPr>
            <a:r>
              <a:rPr lang="zh-CN" altLang="en-US" b="1" dirty="0">
                <a:sym typeface="+mn-ea"/>
              </a:rPr>
              <a:t>对新生幼犬急性全身性感染治疗无效。</a:t>
            </a:r>
          </a:p>
          <a:p>
            <a:pPr>
              <a:lnSpc>
                <a:spcPct val="190000"/>
              </a:lnSpc>
            </a:pPr>
            <a:r>
              <a:rPr lang="zh-CN" altLang="en-US" b="1" dirty="0">
                <a:sym typeface="+mn-ea"/>
              </a:rPr>
              <a:t>在流行期间给幼犬腹腔注射1至2ML高免血清可减少死亡。</a:t>
            </a:r>
          </a:p>
          <a:p>
            <a:pPr>
              <a:lnSpc>
                <a:spcPct val="190000"/>
              </a:lnSpc>
            </a:pPr>
            <a:r>
              <a:rPr lang="zh-CN" altLang="en-US" b="1" dirty="0">
                <a:sym typeface="+mn-ea"/>
              </a:rPr>
              <a:t>提高环境温度对病犬有利。</a:t>
            </a:r>
          </a:p>
          <a:p>
            <a:pPr>
              <a:lnSpc>
                <a:spcPct val="190000"/>
              </a:lnSpc>
            </a:pPr>
            <a:r>
              <a:rPr lang="zh-CN" altLang="en-US" b="1" dirty="0">
                <a:sym typeface="+mn-ea"/>
              </a:rPr>
              <a:t>对出现上呼吸道症状的病犬可用广谱抗生素防止继发感染</a:t>
            </a:r>
            <a:r>
              <a:rPr lang="zh-CN" altLang="en-US" b="1" dirty="0" smtClean="0">
                <a:sym typeface="+mn-ea"/>
              </a:rPr>
              <a:t>。</a:t>
            </a:r>
            <a:endParaRPr lang="en-US" altLang="zh-CN" b="1" dirty="0" smtClean="0">
              <a:sym typeface="+mn-ea"/>
            </a:endParaRPr>
          </a:p>
          <a:p>
            <a:pPr>
              <a:lnSpc>
                <a:spcPct val="190000"/>
              </a:lnSpc>
            </a:pPr>
            <a:r>
              <a:rPr lang="zh-CN" altLang="zh-CN" b="1" dirty="0"/>
              <a:t>提高环境温度对病犬有利。将病犬置于保温箱种，或用取暖器加热等，均可帮助犬早日康复</a:t>
            </a:r>
            <a:r>
              <a:rPr lang="zh-CN" altLang="zh-CN" dirty="0" smtClean="0"/>
              <a:t>。</a:t>
            </a:r>
            <a:endParaRPr lang="zh-CN" altLang="en-US" b="1" dirty="0">
              <a:sym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10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预防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220000"/>
              </a:lnSpc>
            </a:pPr>
            <a:r>
              <a:rPr lang="zh-CN" altLang="en-US" b="1" dirty="0" smtClean="0"/>
              <a:t>控制</a:t>
            </a:r>
            <a:r>
              <a:rPr lang="en-US" altLang="zh-CN" b="1" dirty="0"/>
              <a:t>CHV</a:t>
            </a:r>
            <a:r>
              <a:rPr lang="zh-CN" altLang="en-US" b="1" dirty="0"/>
              <a:t>感染传播途径是</a:t>
            </a:r>
            <a:r>
              <a:rPr lang="zh-CN" altLang="en-US" b="1" dirty="0">
                <a:solidFill>
                  <a:srgbClr val="FF0000"/>
                </a:solidFill>
              </a:rPr>
              <a:t>不让已知感染母犬繁殖后代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>
              <a:lnSpc>
                <a:spcPct val="220000"/>
              </a:lnSpc>
            </a:pPr>
            <a:r>
              <a:rPr lang="zh-CN" altLang="zh-CN" b="1" dirty="0"/>
              <a:t>给妊娠母犬接种疫苗是防治本病的有效方法，即</a:t>
            </a:r>
            <a:r>
              <a:rPr lang="zh-CN" altLang="zh-CN" b="1" dirty="0">
                <a:solidFill>
                  <a:srgbClr val="00B0F0"/>
                </a:solidFill>
              </a:rPr>
              <a:t>通过母源抗体保护仔犬。</a:t>
            </a:r>
          </a:p>
          <a:p>
            <a:pPr>
              <a:lnSpc>
                <a:spcPct val="220000"/>
              </a:lnSpc>
            </a:pP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0482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3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/>
              <a:t>犬疱疹病毒感染</a:t>
            </a:r>
          </a:p>
        </p:txBody>
      </p:sp>
    </p:spTree>
    <p:extLst>
      <p:ext uri="{BB962C8B-B14F-4D97-AF65-F5344CB8AC3E}">
        <p14:creationId xmlns:p14="http://schemas.microsoft.com/office/powerpoint/2010/main" val="2098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犬疱疹病毒感染(Canine herpesvirus ,CHV)可引起</a:t>
            </a:r>
            <a:r>
              <a:rPr lang="zh-CN" altLang="en-US" sz="2800" b="1" dirty="0">
                <a:solidFill>
                  <a:srgbClr val="FF0000"/>
                </a:solidFill>
              </a:rPr>
              <a:t>多种病型</a:t>
            </a:r>
            <a:r>
              <a:rPr lang="zh-CN" altLang="en-US" sz="2800" b="1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新生幼犬多呈致死性感染；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大于21日龄的犬主要表现上呼吸道症状；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同时可造成母犬不育，流产和死胎以及公犬的阴茎炎和包皮炎。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39977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CHV</a:t>
            </a:r>
            <a:r>
              <a:rPr lang="zh-CN" altLang="zh-CN" b="1" dirty="0"/>
              <a:t>在分类上属疱疹病毒科，甲型疱疹病毒亚科。</a:t>
            </a:r>
            <a:r>
              <a:rPr lang="en-US" altLang="zh-CN" b="1" dirty="0"/>
              <a:t>CHV</a:t>
            </a:r>
            <a:r>
              <a:rPr lang="zh-CN" altLang="zh-CN" b="1" dirty="0"/>
              <a:t>只有</a:t>
            </a:r>
            <a:r>
              <a:rPr lang="en-US" altLang="zh-CN" b="1" dirty="0"/>
              <a:t>1</a:t>
            </a:r>
            <a:r>
              <a:rPr lang="zh-CN" altLang="zh-CN" b="1" dirty="0"/>
              <a:t>个血清型，但从不同地区，不同病型分离的毒株可能存在毒理的差异。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CHV</a:t>
            </a:r>
            <a:r>
              <a:rPr lang="zh-CN" altLang="zh-CN" b="1" dirty="0">
                <a:solidFill>
                  <a:srgbClr val="FF0000"/>
                </a:solidFill>
              </a:rPr>
              <a:t>对温热的的抗力较弱</a:t>
            </a:r>
            <a:r>
              <a:rPr lang="zh-CN" altLang="zh-CN" b="1" dirty="0"/>
              <a:t>，</a:t>
            </a:r>
            <a:r>
              <a:rPr lang="en-US" altLang="zh-CN" b="1" dirty="0"/>
              <a:t>56</a:t>
            </a:r>
            <a:r>
              <a:rPr lang="zh-CN" altLang="zh-CN" b="1" dirty="0"/>
              <a:t>℃</a:t>
            </a:r>
            <a:r>
              <a:rPr lang="en-US" altLang="zh-CN" b="1" dirty="0"/>
              <a:t> 5~10</a:t>
            </a:r>
            <a:r>
              <a:rPr lang="zh-CN" altLang="zh-CN" b="1" dirty="0"/>
              <a:t>小时，</a:t>
            </a:r>
            <a:r>
              <a:rPr lang="en-US" altLang="zh-CN" b="1" dirty="0"/>
              <a:t>37</a:t>
            </a:r>
            <a:r>
              <a:rPr lang="zh-CN" altLang="zh-CN" b="1" dirty="0"/>
              <a:t>℃</a:t>
            </a:r>
            <a:r>
              <a:rPr lang="en-US" altLang="zh-CN" b="1" dirty="0"/>
              <a:t> 22</a:t>
            </a:r>
            <a:r>
              <a:rPr lang="zh-CN" altLang="zh-CN" b="1" dirty="0"/>
              <a:t>小时或</a:t>
            </a:r>
            <a:r>
              <a:rPr lang="en-US" altLang="zh-CN" b="1" dirty="0"/>
              <a:t>4</a:t>
            </a:r>
            <a:r>
              <a:rPr lang="zh-CN" altLang="zh-CN" b="1" dirty="0"/>
              <a:t>℃</a:t>
            </a:r>
            <a:r>
              <a:rPr lang="en-US" altLang="zh-CN" b="1" dirty="0"/>
              <a:t> 1</a:t>
            </a:r>
            <a:r>
              <a:rPr lang="zh-CN" altLang="zh-CN" b="1" dirty="0"/>
              <a:t>天均可灭活，在</a:t>
            </a:r>
            <a:r>
              <a:rPr lang="en-US" altLang="zh-CN" b="1" dirty="0"/>
              <a:t>-70</a:t>
            </a:r>
            <a:r>
              <a:rPr lang="zh-CN" altLang="zh-CN" b="1" dirty="0"/>
              <a:t>℃仅可保存数月，</a:t>
            </a:r>
            <a:r>
              <a:rPr lang="en-US" altLang="zh-CN" b="1" dirty="0"/>
              <a:t>pH 6.5~7.6</a:t>
            </a:r>
            <a:r>
              <a:rPr lang="zh-CN" altLang="zh-CN" b="1" dirty="0"/>
              <a:t>条件下稳定，但在</a:t>
            </a:r>
            <a:r>
              <a:rPr lang="en-US" altLang="zh-CN" b="1" dirty="0"/>
              <a:t>pH4.5</a:t>
            </a:r>
            <a:r>
              <a:rPr lang="zh-CN" altLang="zh-CN" b="1" dirty="0"/>
              <a:t>以下</a:t>
            </a:r>
            <a:r>
              <a:rPr lang="en-US" altLang="zh-CN" b="1" dirty="0"/>
              <a:t>30</a:t>
            </a:r>
            <a:r>
              <a:rPr lang="zh-CN" altLang="zh-CN" b="1" dirty="0"/>
              <a:t>分钟即失去感染性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CHV</a:t>
            </a:r>
            <a:r>
              <a:rPr lang="zh-CN" altLang="zh-CN" b="1" dirty="0"/>
              <a:t>囊膜表明无血凝素，</a:t>
            </a:r>
            <a:r>
              <a:rPr lang="zh-CN" altLang="zh-CN" b="1" dirty="0">
                <a:solidFill>
                  <a:srgbClr val="FF0000"/>
                </a:solidFill>
              </a:rPr>
              <a:t>不凝集人和动物的红细胞</a:t>
            </a:r>
            <a:r>
              <a:rPr lang="zh-CN" altLang="zh-CN" b="1" dirty="0"/>
              <a:t>。</a:t>
            </a:r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09600" y="4270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b="1" smtClean="0">
                <a:solidFill>
                  <a:srgbClr val="575F6D"/>
                </a:solidFill>
              </a:rPr>
              <a:t>病原</a:t>
            </a:r>
            <a:endParaRPr lang="zh-CN" altLang="en-US" sz="4000" b="1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790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                         </a:t>
            </a:r>
            <a:r>
              <a:rPr lang="zh-CN" altLang="zh-CN" sz="4000" b="1" dirty="0" smtClean="0"/>
              <a:t>流行病学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CHV</a:t>
            </a:r>
            <a:r>
              <a:rPr lang="zh-CN" altLang="zh-CN" b="1" dirty="0">
                <a:solidFill>
                  <a:srgbClr val="FF0000"/>
                </a:solidFill>
              </a:rPr>
              <a:t>只能感染犬</a:t>
            </a:r>
            <a:r>
              <a:rPr lang="zh-CN" altLang="zh-CN" b="1" dirty="0"/>
              <a:t>，小于</a:t>
            </a:r>
            <a:r>
              <a:rPr lang="en-US" altLang="zh-CN" b="1" dirty="0"/>
              <a:t>14</a:t>
            </a:r>
            <a:r>
              <a:rPr lang="zh-CN" altLang="zh-CN" b="1" dirty="0"/>
              <a:t>日龄幼犬的体温偏低，恰好处于</a:t>
            </a:r>
            <a:r>
              <a:rPr lang="en-US" altLang="zh-CN" b="1" dirty="0"/>
              <a:t>CHV</a:t>
            </a:r>
            <a:r>
              <a:rPr lang="zh-CN" altLang="zh-CN" b="1" dirty="0"/>
              <a:t>的最适增殖温度，因此，易感性最高，常可造成致死性</a:t>
            </a:r>
            <a:r>
              <a:rPr lang="zh-CN" altLang="zh-CN" b="1" dirty="0" smtClean="0"/>
              <a:t>感染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CHV</a:t>
            </a:r>
            <a:r>
              <a:rPr lang="zh-CN" altLang="zh-CN" b="1" dirty="0"/>
              <a:t>主要通过</a:t>
            </a:r>
            <a:r>
              <a:rPr lang="zh-CN" altLang="zh-CN" b="1" dirty="0">
                <a:solidFill>
                  <a:srgbClr val="FF0000"/>
                </a:solidFill>
              </a:rPr>
              <a:t>唾液、鼻液、尿液</a:t>
            </a:r>
            <a:r>
              <a:rPr lang="zh-CN" altLang="zh-CN" b="1" dirty="0"/>
              <a:t>向外排毒，</a:t>
            </a:r>
            <a:r>
              <a:rPr lang="zh-CN" altLang="zh-CN" b="1" dirty="0">
                <a:solidFill>
                  <a:srgbClr val="FF0000"/>
                </a:solidFill>
              </a:rPr>
              <a:t>传播途径为呼吸道、消化道和生殖道</a:t>
            </a:r>
            <a:r>
              <a:rPr lang="zh-CN" altLang="zh-CN" b="1" dirty="0"/>
              <a:t>，新生幼犬也可</a:t>
            </a:r>
            <a:r>
              <a:rPr lang="zh-CN" altLang="zh-CN" b="1" dirty="0">
                <a:solidFill>
                  <a:srgbClr val="FF0000"/>
                </a:solidFill>
              </a:rPr>
              <a:t>经胎盘感染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犬</a:t>
            </a:r>
            <a:r>
              <a:rPr lang="zh-CN" altLang="zh-CN" b="1" dirty="0">
                <a:solidFill>
                  <a:srgbClr val="FF0000"/>
                </a:solidFill>
              </a:rPr>
              <a:t>康复后带毒及隐性感染</a:t>
            </a:r>
            <a:r>
              <a:rPr lang="zh-CN" altLang="zh-CN" b="1" dirty="0"/>
              <a:t>是本病的主要特点。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90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症状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40000"/>
              </a:lnSpc>
            </a:pPr>
            <a:r>
              <a:rPr lang="zh-CN" altLang="en-US" b="1" dirty="0"/>
              <a:t>该病的潜伏期为4-</a:t>
            </a:r>
            <a:r>
              <a:rPr lang="zh-CN" altLang="en-US" b="1" dirty="0" smtClean="0"/>
              <a:t>6天。</a:t>
            </a:r>
            <a:endParaRPr lang="en-US" altLang="zh-CN" b="1" dirty="0" smtClean="0"/>
          </a:p>
          <a:p>
            <a:pPr>
              <a:lnSpc>
                <a:spcPct val="140000"/>
              </a:lnSpc>
            </a:pPr>
            <a:r>
              <a:rPr lang="zh-CN" altLang="en-US" b="1" dirty="0" smtClean="0">
                <a:solidFill>
                  <a:srgbClr val="FF0000"/>
                </a:solidFill>
              </a:rPr>
              <a:t>21日</a:t>
            </a:r>
            <a:r>
              <a:rPr lang="zh-CN" altLang="en-US" b="1" dirty="0">
                <a:solidFill>
                  <a:srgbClr val="FF0000"/>
                </a:solidFill>
              </a:rPr>
              <a:t>龄以下的幼犬可引起致死性感染</a:t>
            </a:r>
            <a:r>
              <a:rPr lang="zh-CN" altLang="en-US" b="1" dirty="0"/>
              <a:t>。初期病犬痴呆，精神沉郁、不吃奶、体软无力、呼吸困难、压检腹部敏感疼痛、粪便稀软、色黄。体温不高，犬不停嚎叫、不安、颤抖。有的犬表现鼻炎症状，有浆液性鼻漏，鼻粘膜表面广泛性斑点状出血，股内侧皮肤可变成红色丘疹。病犬后期角弓反张、癫痫、知觉丧失。</a:t>
            </a:r>
          </a:p>
          <a:p>
            <a:pPr>
              <a:lnSpc>
                <a:spcPct val="140000"/>
              </a:lnSpc>
            </a:pPr>
            <a:r>
              <a:rPr lang="zh-CN" altLang="en-US" b="1" dirty="0"/>
              <a:t>大多数犬在出现症状后</a:t>
            </a:r>
            <a:r>
              <a:rPr lang="zh-CN" altLang="en-US" b="1" dirty="0">
                <a:solidFill>
                  <a:srgbClr val="FF0000"/>
                </a:solidFill>
              </a:rPr>
              <a:t>24-48小时死亡。</a:t>
            </a:r>
          </a:p>
          <a:p>
            <a:pPr>
              <a:lnSpc>
                <a:spcPct val="140000"/>
              </a:lnSpc>
            </a:pPr>
            <a:r>
              <a:rPr lang="zh-CN" altLang="en-US" b="1" dirty="0"/>
              <a:t>康复的犬可造成永久性神经症状，运动失调、失明等。</a:t>
            </a:r>
            <a:r>
              <a:rPr lang="zh-CN" altLang="en-US" dirty="0"/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7026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症状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sym typeface="+mn-ea"/>
              </a:rPr>
              <a:t>大于21-30日龄的犬主要以上呼吸道感染症状出现</a:t>
            </a:r>
            <a:r>
              <a:rPr lang="zh-CN" altLang="en-US" b="1" dirty="0">
                <a:sym typeface="+mn-ea"/>
              </a:rPr>
              <a:t>，流鼻涕、 咳嗽、打喷嚏,干咳等，大约持续14天，症状较轻。当继发混合感染时可引起肺炎症状。</a:t>
            </a:r>
            <a:endParaRPr lang="zh-CN" altLang="en-US" b="1" dirty="0"/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sym typeface="+mn-ea"/>
              </a:rPr>
              <a:t>成年母犬，以生殖道感染为主</a:t>
            </a:r>
            <a:r>
              <a:rPr lang="zh-CN" altLang="en-US" b="1" dirty="0">
                <a:sym typeface="+mn-ea"/>
              </a:rPr>
              <a:t>，阴道粘膜弥漫性小泡状病变，可造成妊娠母犬流产，死胎及不孕等。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sym typeface="+mn-ea"/>
              </a:rPr>
              <a:t>公犬可见阴茎和包皮慢性炎症，</a:t>
            </a:r>
            <a:r>
              <a:rPr lang="zh-CN" altLang="en-US" b="1" dirty="0">
                <a:sym typeface="+mn-ea"/>
              </a:rPr>
              <a:t>包皮内可有大量脓性分泌物。</a:t>
            </a:r>
            <a:endParaRPr lang="zh-CN" altLang="en-US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57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诊断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4295"/>
            <a:ext cx="8229600" cy="4525963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zh-CN" altLang="en-US" b="1" dirty="0">
                <a:sym typeface="+mn-ea"/>
              </a:rPr>
              <a:t>新生幼犬感染CHV后发病急,死亡率高。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实质器官,尤其是肾的局灶性出血具有诊断意义</a:t>
            </a:r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sym typeface="+mn-ea"/>
              </a:rPr>
              <a:t>,</a:t>
            </a:r>
            <a:r>
              <a:rPr lang="zh-CN" altLang="en-US" b="1" dirty="0">
                <a:sym typeface="+mn-ea"/>
              </a:rPr>
              <a:t>急性感染期,CHV可从肾上腺,肾,肺,脾和肝等多种实质器官中分离。在康复犬或老龄犬,CHV通常仅存在于口腔黏膜,上呼吸道和外生殖道,不易分离成功。</a:t>
            </a:r>
          </a:p>
          <a:p>
            <a:pPr>
              <a:lnSpc>
                <a:spcPct val="160000"/>
              </a:lnSpc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160000"/>
              </a:lnSpc>
            </a:pPr>
            <a:endParaRPr lang="zh-CN" altLang="en-US" b="1" dirty="0"/>
          </a:p>
        </p:txBody>
      </p:sp>
      <p:pic>
        <p:nvPicPr>
          <p:cNvPr id="4" name="图片 3" descr="KALAW%S{QD{4PZQE14YU5[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4380586"/>
            <a:ext cx="4053850" cy="237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23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>
                <a:sym typeface="+mn-ea"/>
              </a:rPr>
              <a:t>诊断要点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(1)流行特点</a:t>
            </a:r>
            <a:r>
              <a:rPr lang="zh-CN" altLang="en-US" sz="2800" b="1" dirty="0">
                <a:sym typeface="+mn-ea"/>
              </a:rPr>
              <a:t> </a:t>
            </a:r>
            <a:endParaRPr lang="en-US" altLang="zh-CN" sz="2800" b="1" dirty="0" smtClean="0"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 smtClean="0">
                <a:sym typeface="+mn-ea"/>
              </a:rPr>
              <a:t>犬</a:t>
            </a:r>
            <a:r>
              <a:rPr lang="zh-CN" altLang="en-US" sz="2800" b="1" dirty="0">
                <a:sym typeface="+mn-ea"/>
              </a:rPr>
              <a:t>疱疹病毒只感染犬，而且主要引起2周龄以内仔犬的致死性感染，3周龄以上的仔犬及成年犬症状轻微，主要呈不显性感染。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6371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837</Words>
  <Application>Microsoft Office PowerPoint</Application>
  <PresentationFormat>全屏显示(4:3)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凸显</vt:lpstr>
      <vt:lpstr> 项目二  犬猫常见传染病的防治  任务1 犬常见传染病的防治</vt:lpstr>
      <vt:lpstr>犬疱疹病毒感染</vt:lpstr>
      <vt:lpstr>PowerPoint 演示文稿</vt:lpstr>
      <vt:lpstr>PowerPoint 演示文稿</vt:lpstr>
      <vt:lpstr>                         流行病学</vt:lpstr>
      <vt:lpstr>症状</vt:lpstr>
      <vt:lpstr>症状</vt:lpstr>
      <vt:lpstr>诊断</vt:lpstr>
      <vt:lpstr>诊断要点</vt:lpstr>
      <vt:lpstr>诊断要点</vt:lpstr>
      <vt:lpstr>诊断要点</vt:lpstr>
      <vt:lpstr>治疗</vt:lpstr>
      <vt:lpstr>预防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项目二  犬猫常见传染病的防治  任务1 犬常见传染病的防治</dc:title>
  <dc:creator>丁晓</dc:creator>
  <cp:lastModifiedBy>丁晓</cp:lastModifiedBy>
  <cp:revision>1</cp:revision>
  <dcterms:created xsi:type="dcterms:W3CDTF">2021-01-28T04:39:47Z</dcterms:created>
  <dcterms:modified xsi:type="dcterms:W3CDTF">2021-01-28T04:40:08Z</dcterms:modified>
</cp:coreProperties>
</file>