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09086100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609605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565702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57540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15221245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3669451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3976024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581590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568631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05100563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248335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7990598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91680" y="980728"/>
            <a:ext cx="7128792" cy="2520280"/>
          </a:xfrm>
        </p:spPr>
        <p:txBody>
          <a:bodyPr>
            <a:normAutofit fontScale="90000"/>
          </a:bodyPr>
          <a:lstStyle/>
          <a:p>
            <a:pPr algn="ctr"/>
            <a:r>
              <a:rPr lang="en-US" altLang="zh-CN" sz="4400" noProof="1" smtClean="0">
                <a:latin typeface="Times New Roman" panose="02020603050405020304" pitchFamily="2" charset="0"/>
              </a:rPr>
              <a:t/>
            </a:r>
            <a:br>
              <a:rPr lang="en-US" altLang="zh-CN" sz="4400" noProof="1" smtClean="0">
                <a:latin typeface="Times New Roman" panose="02020603050405020304" pitchFamily="2" charset="0"/>
              </a:rPr>
            </a:br>
            <a:r>
              <a:rPr lang="zh-CN" altLang="zh-CN" sz="4400" dirty="0"/>
              <a:t>项目二</a:t>
            </a:r>
            <a:r>
              <a:rPr lang="en-US" altLang="zh-CN" sz="4400" dirty="0"/>
              <a:t>  </a:t>
            </a:r>
            <a:r>
              <a:rPr lang="zh-CN" altLang="zh-CN" sz="4400" dirty="0"/>
              <a:t>犬猫常见</a:t>
            </a:r>
            <a:r>
              <a:rPr lang="zh-CN" altLang="zh-CN" sz="4400" dirty="0" smtClean="0"/>
              <a:t>传染病</a:t>
            </a:r>
            <a:r>
              <a:rPr lang="zh-CN" altLang="en-US" sz="4400" dirty="0" smtClean="0"/>
              <a:t>的防治</a:t>
            </a:r>
            <a:r>
              <a:rPr lang="en-US" altLang="zh-CN" sz="4400" noProof="1">
                <a:latin typeface="Times New Roman" panose="02020603050405020304" pitchFamily="2" charset="0"/>
              </a:rPr>
              <a:t/>
            </a:r>
            <a:br>
              <a:rPr lang="en-US" altLang="zh-CN" sz="4400" noProof="1">
                <a:latin typeface="Times New Roman" panose="02020603050405020304" pitchFamily="2" charset="0"/>
              </a:rPr>
            </a:br>
            <a:r>
              <a:rPr lang="en-US" altLang="zh-CN" sz="4400" noProof="1" smtClean="0">
                <a:latin typeface="Times New Roman" panose="02020603050405020304" pitchFamily="2" charset="0"/>
              </a:rPr>
              <a:t/>
            </a:r>
            <a:br>
              <a:rPr lang="en-US" altLang="zh-CN" sz="4400" noProof="1" smtClean="0">
                <a:latin typeface="Times New Roman" panose="02020603050405020304" pitchFamily="2" charset="0"/>
              </a:rPr>
            </a:br>
            <a:r>
              <a:rPr lang="zh-CN" altLang="en-US" sz="4900" noProof="1" smtClean="0">
                <a:latin typeface="Times New Roman" panose="02020603050405020304" pitchFamily="2" charset="0"/>
              </a:rPr>
              <a:t>任务</a:t>
            </a:r>
            <a:r>
              <a:rPr lang="en-US" altLang="zh-CN" sz="4900" noProof="1" smtClean="0">
                <a:latin typeface="Times New Roman" panose="02020603050405020304" pitchFamily="2" charset="0"/>
              </a:rPr>
              <a:t>1</a:t>
            </a:r>
            <a:br>
              <a:rPr lang="en-US" altLang="zh-CN" sz="4900" noProof="1" smtClean="0">
                <a:latin typeface="Times New Roman" panose="02020603050405020304" pitchFamily="2" charset="0"/>
              </a:rPr>
            </a:br>
            <a:r>
              <a:rPr lang="zh-CN" altLang="zh-CN" sz="4900" dirty="0"/>
              <a:t>犬常见传染病</a:t>
            </a:r>
            <a:r>
              <a:rPr lang="zh-CN" altLang="zh-CN" sz="4900" dirty="0" smtClean="0"/>
              <a:t>的防治</a:t>
            </a:r>
            <a:endParaRPr lang="zh-CN" altLang="en-US" sz="4900" dirty="0"/>
          </a:p>
        </p:txBody>
      </p:sp>
    </p:spTree>
    <p:extLst>
      <p:ext uri="{BB962C8B-B14F-4D97-AF65-F5344CB8AC3E}">
        <p14:creationId xmlns:p14="http://schemas.microsoft.com/office/powerpoint/2010/main" val="2891200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noChangeArrowheads="1"/>
          </p:cNvSpPr>
          <p:nvPr>
            <p:ph type="title"/>
          </p:nvPr>
        </p:nvSpPr>
        <p:spPr/>
        <p:txBody>
          <a:bodyPr/>
          <a:lstStyle/>
          <a:p>
            <a:pPr eaLnBrk="1" hangingPunct="1"/>
            <a:r>
              <a:rPr lang="zh-CN" altLang="en-US" dirty="0" smtClean="0">
                <a:latin typeface="华文新魏" pitchFamily="2" charset="-122"/>
                <a:ea typeface="华文新魏" pitchFamily="2" charset="-122"/>
              </a:rPr>
              <a:t>              犬细小病毒症状</a:t>
            </a:r>
            <a:r>
              <a:rPr lang="en-US" altLang="zh-CN" dirty="0" smtClean="0">
                <a:latin typeface="华文新魏" pitchFamily="2" charset="-122"/>
                <a:ea typeface="华文新魏" pitchFamily="2" charset="-122"/>
              </a:rPr>
              <a:t>—</a:t>
            </a:r>
            <a:r>
              <a:rPr lang="zh-CN" altLang="en-US" dirty="0" smtClean="0">
                <a:latin typeface="华文新魏" pitchFamily="2" charset="-122"/>
                <a:ea typeface="华文新魏" pitchFamily="2" charset="-122"/>
              </a:rPr>
              <a:t>番茄浆样血便</a:t>
            </a:r>
            <a:endParaRPr lang="zh-CN" altLang="en-US" dirty="0" smtClean="0"/>
          </a:p>
        </p:txBody>
      </p:sp>
      <p:pic>
        <p:nvPicPr>
          <p:cNvPr id="12291" name="内容占位符 12290" descr="细小1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r="3200" b="23688"/>
          <a:stretch>
            <a:fillRect/>
          </a:stretch>
        </p:blipFill>
        <p:spPr>
          <a:xfrm>
            <a:off x="1093788" y="1577975"/>
            <a:ext cx="3478212" cy="2568575"/>
          </a:xfrm>
        </p:spPr>
      </p:pic>
      <p:pic>
        <p:nvPicPr>
          <p:cNvPr id="12292" name="图片 12291" descr="细小2"/>
          <p:cNvPicPr>
            <a:picLocks noChangeAspect="1" noChangeArrowheads="1"/>
          </p:cNvPicPr>
          <p:nvPr/>
        </p:nvPicPr>
        <p:blipFill>
          <a:blip r:embed="rId3">
            <a:extLst>
              <a:ext uri="{28A0092B-C50C-407E-A947-70E740481C1C}">
                <a14:useLocalDpi xmlns:a14="http://schemas.microsoft.com/office/drawing/2010/main" val="0"/>
              </a:ext>
            </a:extLst>
          </a:blip>
          <a:srcRect l="-9319" t="-1723" r="12122" b="20432"/>
          <a:stretch>
            <a:fillRect/>
          </a:stretch>
        </p:blipFill>
        <p:spPr bwMode="auto">
          <a:xfrm>
            <a:off x="4930775" y="1677988"/>
            <a:ext cx="3524250" cy="236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文本框 3"/>
          <p:cNvSpPr txBox="1">
            <a:spLocks noChangeArrowheads="1"/>
          </p:cNvSpPr>
          <p:nvPr/>
        </p:nvSpPr>
        <p:spPr bwMode="auto">
          <a:xfrm>
            <a:off x="6692900" y="541791"/>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pic>
        <p:nvPicPr>
          <p:cNvPr id="12294" name="内容占位符 10243"/>
          <p:cNvPicPr>
            <a:picLocks noGrp="1" noRot="1" noChangeAspect="1" noChangeArrowheads="1"/>
          </p:cNvPicPr>
          <p:nvPr>
            <p:ph sz="half" idx="4294967295"/>
          </p:nvPr>
        </p:nvPicPr>
        <p:blipFill>
          <a:blip r:embed="rId4">
            <a:extLst>
              <a:ext uri="{28A0092B-C50C-407E-A947-70E740481C1C}">
                <a14:useLocalDpi xmlns:a14="http://schemas.microsoft.com/office/drawing/2010/main" val="0"/>
              </a:ext>
            </a:extLst>
          </a:blip>
          <a:srcRect l="3134" t="14317"/>
          <a:stretch>
            <a:fillRect/>
          </a:stretch>
        </p:blipFill>
        <p:spPr>
          <a:xfrm>
            <a:off x="3106738" y="4238625"/>
            <a:ext cx="3375025" cy="2254250"/>
          </a:xfrm>
        </p:spPr>
      </p:pic>
    </p:spTree>
    <p:extLst>
      <p:ext uri="{BB962C8B-B14F-4D97-AF65-F5344CB8AC3E}">
        <p14:creationId xmlns:p14="http://schemas.microsoft.com/office/powerpoint/2010/main" val="12947517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
          <p:cNvSpPr txBox="1">
            <a:spLocks noChangeArrowheads="1"/>
          </p:cNvSpPr>
          <p:nvPr/>
        </p:nvSpPr>
        <p:spPr bwMode="auto">
          <a:xfrm>
            <a:off x="6660232" y="745899"/>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2" name="竖卷形 1"/>
          <p:cNvSpPr/>
          <p:nvPr/>
        </p:nvSpPr>
        <p:spPr>
          <a:xfrm>
            <a:off x="467544" y="1772816"/>
            <a:ext cx="1987550" cy="4462463"/>
          </a:xfrm>
          <a:prstGeom prst="verticalScroll">
            <a:avLst/>
          </a:prstGeom>
          <a:solidFill>
            <a:schemeClr val="tx1">
              <a:lumMod val="25000"/>
              <a:lumOff val="7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6600" b="1" noProof="1">
                <a:solidFill>
                  <a:srgbClr val="9900CC"/>
                </a:solidFill>
                <a:latin typeface="楷体_GB2312" panose="02010609030101010101" charset="-122"/>
                <a:ea typeface="楷体_GB2312" panose="02010609030101010101" charset="-122"/>
                <a:sym typeface="+mn-ea"/>
              </a:rPr>
              <a:t>心肌炎型</a:t>
            </a:r>
            <a:endParaRPr lang="zh-CN" altLang="en-US" sz="6600" noProof="1">
              <a:solidFill>
                <a:prstClr val="white"/>
              </a:solidFill>
            </a:endParaRPr>
          </a:p>
        </p:txBody>
      </p:sp>
      <p:sp>
        <p:nvSpPr>
          <p:cNvPr id="3" name="流程图: 可选过程 2"/>
          <p:cNvSpPr/>
          <p:nvPr/>
        </p:nvSpPr>
        <p:spPr>
          <a:xfrm>
            <a:off x="2699792" y="2185987"/>
            <a:ext cx="6029325" cy="329088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noProof="1">
                <a:solidFill>
                  <a:prstClr val="white"/>
                </a:solidFill>
                <a:latin typeface="楷体_GB2312" panose="02010609030101010101" charset="-122"/>
                <a:ea typeface="楷体_GB2312" panose="02010609030101010101" charset="-122"/>
                <a:sym typeface="+mn-ea"/>
              </a:rPr>
              <a:t>多见于</a:t>
            </a:r>
            <a:r>
              <a:rPr lang="en-US" altLang="zh-CN" sz="2800" b="1" noProof="1">
                <a:solidFill>
                  <a:srgbClr val="2E0AE6"/>
                </a:solidFill>
                <a:latin typeface="楷体_GB2312" panose="02010609030101010101" charset="-122"/>
                <a:ea typeface="楷体_GB2312" panose="02010609030101010101" charset="-122"/>
                <a:sym typeface="+mn-ea"/>
              </a:rPr>
              <a:t>28-42</a:t>
            </a:r>
            <a:r>
              <a:rPr lang="zh-CN" altLang="en-US" sz="2800" b="1" noProof="1">
                <a:solidFill>
                  <a:srgbClr val="2E0AE6"/>
                </a:solidFill>
                <a:latin typeface="楷体_GB2312" panose="02010609030101010101" charset="-122"/>
                <a:ea typeface="楷体_GB2312" panose="02010609030101010101" charset="-122"/>
                <a:sym typeface="+mn-ea"/>
              </a:rPr>
              <a:t>日龄幼犬</a:t>
            </a:r>
            <a:r>
              <a:rPr lang="zh-CN" altLang="en-US" sz="2800" b="1" noProof="1">
                <a:solidFill>
                  <a:prstClr val="white"/>
                </a:solidFill>
                <a:latin typeface="楷体_GB2312" panose="02010609030101010101" charset="-122"/>
                <a:ea typeface="楷体_GB2312" panose="02010609030101010101" charset="-122"/>
                <a:sym typeface="+mn-ea"/>
              </a:rPr>
              <a:t>，常</a:t>
            </a:r>
            <a:r>
              <a:rPr lang="zh-CN" altLang="en-US" sz="2800" b="1" noProof="1">
                <a:solidFill>
                  <a:srgbClr val="2E0AE6"/>
                </a:solidFill>
                <a:latin typeface="楷体_GB2312" panose="02010609030101010101" charset="-122"/>
                <a:ea typeface="楷体_GB2312" panose="02010609030101010101" charset="-122"/>
                <a:sym typeface="+mn-ea"/>
              </a:rPr>
              <a:t>无先兆性征候</a:t>
            </a:r>
            <a:r>
              <a:rPr lang="zh-CN" altLang="en-US" sz="2800" b="1" noProof="1">
                <a:solidFill>
                  <a:prstClr val="white"/>
                </a:solidFill>
                <a:latin typeface="楷体_GB2312" panose="02010609030101010101" charset="-122"/>
                <a:ea typeface="楷体_GB2312" panose="02010609030101010101" charset="-122"/>
                <a:sym typeface="+mn-ea"/>
              </a:rPr>
              <a:t>，或仅表现轻度腹泻，继而</a:t>
            </a:r>
            <a:r>
              <a:rPr lang="zh-CN" altLang="en-US" sz="2800" b="1" noProof="1">
                <a:solidFill>
                  <a:srgbClr val="2E0AE6"/>
                </a:solidFill>
                <a:latin typeface="楷体_GB2312" panose="02010609030101010101" charset="-122"/>
                <a:ea typeface="楷体_GB2312" panose="02010609030101010101" charset="-122"/>
                <a:sym typeface="+mn-ea"/>
              </a:rPr>
              <a:t>突然衰弱，呼吸困难，脉搏快而弱</a:t>
            </a:r>
            <a:r>
              <a:rPr lang="zh-CN" altLang="en-US" sz="2800" b="1" noProof="1">
                <a:solidFill>
                  <a:prstClr val="white"/>
                </a:solidFill>
                <a:latin typeface="楷体_GB2312" panose="02010609030101010101" charset="-122"/>
                <a:ea typeface="楷体_GB2312" panose="02010609030101010101" charset="-122"/>
                <a:sym typeface="+mn-ea"/>
              </a:rPr>
              <a:t>，心脏听诊出现杂音，心电图发生病理性改变，</a:t>
            </a:r>
            <a:r>
              <a:rPr lang="zh-CN" altLang="en-US" sz="2800" b="1" noProof="1">
                <a:solidFill>
                  <a:srgbClr val="2E0AE6"/>
                </a:solidFill>
                <a:latin typeface="楷体_GB2312" panose="02010609030101010101" charset="-122"/>
                <a:ea typeface="楷体_GB2312" panose="02010609030101010101" charset="-122"/>
                <a:sym typeface="+mn-ea"/>
              </a:rPr>
              <a:t>短时间内死亡</a:t>
            </a:r>
            <a:r>
              <a:rPr lang="zh-CN" altLang="en-US" sz="2800" b="1" noProof="1">
                <a:solidFill>
                  <a:prstClr val="white"/>
                </a:solidFill>
                <a:latin typeface="楷体_GB2312" panose="02010609030101010101" charset="-122"/>
                <a:ea typeface="楷体_GB2312" panose="02010609030101010101" charset="-122"/>
                <a:sym typeface="+mn-ea"/>
              </a:rPr>
              <a:t>。</a:t>
            </a:r>
            <a:endParaRPr lang="zh-CN" altLang="en-US" sz="2800" noProof="1">
              <a:solidFill>
                <a:prstClr val="white"/>
              </a:solidFill>
            </a:endParaRPr>
          </a:p>
        </p:txBody>
      </p:sp>
      <p:sp>
        <p:nvSpPr>
          <p:cNvPr id="5" name="七角星 4"/>
          <p:cNvSpPr/>
          <p:nvPr/>
        </p:nvSpPr>
        <p:spPr>
          <a:xfrm>
            <a:off x="1235075"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症</a:t>
            </a:r>
          </a:p>
          <a:p>
            <a:pPr algn="ctr">
              <a:defRPr/>
            </a:pPr>
            <a:r>
              <a:rPr lang="zh-CN" altLang="en-US" sz="3600" b="1" noProof="1">
                <a:solidFill>
                  <a:srgbClr val="2E0AE6"/>
                </a:solidFill>
                <a:ea typeface="楷体_GB2312" panose="02010609030101010101" charset="-122"/>
                <a:sym typeface="+mn-ea"/>
              </a:rPr>
              <a:t>状</a:t>
            </a:r>
            <a:endParaRPr lang="zh-CN" altLang="en-US" sz="36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26874314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noChangeArrowheads="1"/>
          </p:cNvSpPr>
          <p:nvPr>
            <p:ph idx="1"/>
          </p:nvPr>
        </p:nvSpPr>
        <p:spPr>
          <a:xfrm>
            <a:off x="457200" y="1600200"/>
            <a:ext cx="8219256" cy="4873752"/>
          </a:xfrm>
        </p:spPr>
        <p:txBody>
          <a:bodyPr/>
          <a:lstStyle/>
          <a:p>
            <a:pPr eaLnBrk="1" hangingPunct="1"/>
            <a:r>
              <a:rPr lang="zh-CN" altLang="en-US" sz="2800" b="1" dirty="0" smtClean="0">
                <a:solidFill>
                  <a:srgbClr val="FF6600"/>
                </a:solidFill>
                <a:ea typeface="楷体_GB2312" charset="-122"/>
              </a:rPr>
              <a:t>根据</a:t>
            </a:r>
            <a:r>
              <a:rPr lang="zh-CN" altLang="en-US" sz="2800" b="1" dirty="0" smtClean="0">
                <a:solidFill>
                  <a:srgbClr val="4D3319"/>
                </a:solidFill>
                <a:ea typeface="楷体_GB2312" charset="-122"/>
              </a:rPr>
              <a:t>流行特点</a:t>
            </a:r>
            <a:r>
              <a:rPr lang="zh-CN" altLang="en-US" sz="2800" b="1" dirty="0" smtClean="0">
                <a:solidFill>
                  <a:srgbClr val="FF6600"/>
                </a:solidFill>
                <a:ea typeface="楷体_GB2312" charset="-122"/>
              </a:rPr>
              <a:t>，结合</a:t>
            </a:r>
            <a:r>
              <a:rPr lang="zh-CN" altLang="en-US" sz="2800" b="1" dirty="0" smtClean="0">
                <a:solidFill>
                  <a:srgbClr val="4D3319"/>
                </a:solidFill>
                <a:ea typeface="楷体_GB2312" charset="-122"/>
              </a:rPr>
              <a:t>临床症状</a:t>
            </a:r>
            <a:r>
              <a:rPr lang="zh-CN" altLang="en-US" sz="2800" b="1" dirty="0" smtClean="0">
                <a:solidFill>
                  <a:srgbClr val="FF6600"/>
                </a:solidFill>
                <a:ea typeface="楷体_GB2312" charset="-122"/>
              </a:rPr>
              <a:t>可做出初步诊断。</a:t>
            </a:r>
          </a:p>
          <a:p>
            <a:pPr eaLnBrk="1" hangingPunct="1"/>
            <a:endParaRPr lang="zh-CN" altLang="en-US" sz="2800" b="1" dirty="0" smtClean="0">
              <a:ea typeface="楷体_GB2312" charset="-122"/>
            </a:endParaRPr>
          </a:p>
          <a:p>
            <a:pPr eaLnBrk="1" hangingPunct="1"/>
            <a:endParaRPr lang="zh-CN" altLang="en-US" sz="2800" b="1" dirty="0" smtClean="0">
              <a:solidFill>
                <a:srgbClr val="00B050"/>
              </a:solidFill>
              <a:latin typeface="楷体_GB2312" charset="-122"/>
              <a:ea typeface="楷体_GB2312" charset="-122"/>
            </a:endParaRPr>
          </a:p>
        </p:txBody>
      </p:sp>
      <p:sp>
        <p:nvSpPr>
          <p:cNvPr id="18435" name="文本框 3"/>
          <p:cNvSpPr txBox="1">
            <a:spLocks noChangeArrowheads="1"/>
          </p:cNvSpPr>
          <p:nvPr/>
        </p:nvSpPr>
        <p:spPr bwMode="auto">
          <a:xfrm>
            <a:off x="6704944" y="474774"/>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a:solidFill>
                  <a:srgbClr val="0070C0"/>
                </a:solidFill>
              </a:rPr>
              <a:t>  </a:t>
            </a:r>
            <a:r>
              <a:rPr lang="zh-CN" altLang="en-US" sz="2000" b="1">
                <a:solidFill>
                  <a:srgbClr val="0070C0"/>
                </a:solidFill>
              </a:rPr>
              <a:t>犬细小病毒感染</a:t>
            </a:r>
          </a:p>
        </p:txBody>
      </p:sp>
      <p:sp>
        <p:nvSpPr>
          <p:cNvPr id="3" name="七角星 2"/>
          <p:cNvSpPr/>
          <p:nvPr/>
        </p:nvSpPr>
        <p:spPr>
          <a:xfrm>
            <a:off x="1235075"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诊</a:t>
            </a:r>
          </a:p>
          <a:p>
            <a:pPr algn="ctr">
              <a:defRPr/>
            </a:pPr>
            <a:r>
              <a:rPr lang="zh-CN" altLang="en-US" sz="3600" b="1" noProof="1">
                <a:solidFill>
                  <a:srgbClr val="2E0AE6"/>
                </a:solidFill>
                <a:ea typeface="楷体_GB2312" panose="02010609030101010101" charset="-122"/>
                <a:sym typeface="+mn-ea"/>
              </a:rPr>
              <a:t>断</a:t>
            </a:r>
            <a:endParaRPr lang="zh-CN" altLang="en-US" sz="3600" b="1" noProof="1">
              <a:solidFill>
                <a:srgbClr val="2E0AE6"/>
              </a:solidFill>
              <a:latin typeface="楷体_GB2312" panose="02010609030101010101" charset="-122"/>
              <a:ea typeface="楷体_GB2312" panose="02010609030101010101" charset="-122"/>
              <a:sym typeface="+mn-ea"/>
            </a:endParaRPr>
          </a:p>
        </p:txBody>
      </p:sp>
      <p:sp>
        <p:nvSpPr>
          <p:cNvPr id="2" name="流程图: 过程 1"/>
          <p:cNvSpPr/>
          <p:nvPr/>
        </p:nvSpPr>
        <p:spPr>
          <a:xfrm>
            <a:off x="831099" y="4060825"/>
            <a:ext cx="7620000" cy="1382713"/>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noProof="1">
                <a:solidFill>
                  <a:srgbClr val="FF0000"/>
                </a:solidFill>
                <a:latin typeface="楷体_GB2312" panose="02010609030101010101" charset="-122"/>
                <a:ea typeface="楷体_GB2312" panose="02010609030101010101" charset="-122"/>
                <a:sym typeface="+mn-ea"/>
              </a:rPr>
              <a:t>血凝和血凝抑制试验：</a:t>
            </a:r>
            <a:r>
              <a:rPr lang="zh-CN" altLang="en-US" sz="2800" b="1" noProof="1">
                <a:solidFill>
                  <a:prstClr val="white"/>
                </a:solidFill>
                <a:latin typeface="楷体_GB2312" panose="02010609030101010101" charset="-122"/>
                <a:ea typeface="楷体_GB2312" panose="02010609030101010101" charset="-122"/>
                <a:sym typeface="+mn-ea"/>
              </a:rPr>
              <a:t>由于</a:t>
            </a:r>
            <a:r>
              <a:rPr lang="en-US" altLang="zh-CN" sz="2800" b="1" noProof="1">
                <a:solidFill>
                  <a:prstClr val="white"/>
                </a:solidFill>
                <a:latin typeface="楷体_GB2312" panose="02010609030101010101" charset="-122"/>
                <a:ea typeface="楷体_GB2312" panose="02010609030101010101" charset="-122"/>
                <a:sym typeface="+mn-ea"/>
              </a:rPr>
              <a:t>CPV</a:t>
            </a:r>
            <a:r>
              <a:rPr lang="zh-CN" altLang="en-US" sz="2800" b="1" noProof="1">
                <a:solidFill>
                  <a:prstClr val="white"/>
                </a:solidFill>
                <a:latin typeface="楷体_GB2312" panose="02010609030101010101" charset="-122"/>
                <a:ea typeface="楷体_GB2312" panose="02010609030101010101" charset="-122"/>
                <a:sym typeface="+mn-ea"/>
              </a:rPr>
              <a:t>对猪和恒河猴红细胞具有良好的凝集作用，应用血凝实验可很快检测出粪便中的</a:t>
            </a:r>
            <a:r>
              <a:rPr lang="en-US" altLang="zh-CN" sz="2800" b="1" noProof="1">
                <a:solidFill>
                  <a:prstClr val="white"/>
                </a:solidFill>
                <a:latin typeface="楷体_GB2312" panose="02010609030101010101" charset="-122"/>
                <a:ea typeface="楷体_GB2312" panose="02010609030101010101" charset="-122"/>
                <a:sym typeface="+mn-ea"/>
              </a:rPr>
              <a:t>CPV</a:t>
            </a:r>
            <a:r>
              <a:rPr lang="zh-CN" altLang="en-US" sz="2800" b="1" noProof="1">
                <a:solidFill>
                  <a:prstClr val="white"/>
                </a:solidFill>
                <a:latin typeface="楷体_GB2312" panose="02010609030101010101" charset="-122"/>
                <a:ea typeface="楷体_GB2312" panose="02010609030101010101" charset="-122"/>
                <a:sym typeface="+mn-ea"/>
              </a:rPr>
              <a:t>。</a:t>
            </a:r>
            <a:endParaRPr lang="zh-CN" altLang="en-US" noProof="1">
              <a:solidFill>
                <a:prstClr val="white"/>
              </a:solidFill>
            </a:endParaRPr>
          </a:p>
        </p:txBody>
      </p:sp>
      <p:sp>
        <p:nvSpPr>
          <p:cNvPr id="4" name="流程图: 过程 3"/>
          <p:cNvSpPr/>
          <p:nvPr/>
        </p:nvSpPr>
        <p:spPr>
          <a:xfrm>
            <a:off x="831099" y="5535613"/>
            <a:ext cx="7620000" cy="974725"/>
          </a:xfrm>
          <a:prstGeom prst="flowChart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noProof="1">
                <a:solidFill>
                  <a:srgbClr val="00B050"/>
                </a:solidFill>
                <a:latin typeface="楷体_GB2312" panose="02010609030101010101" charset="-122"/>
                <a:ea typeface="楷体_GB2312" panose="02010609030101010101" charset="-122"/>
                <a:sym typeface="+mn-ea"/>
              </a:rPr>
              <a:t>电镜和免疫电镜观察：</a:t>
            </a:r>
            <a:r>
              <a:rPr lang="zh-CN" altLang="en-US" sz="2800" b="1" noProof="1">
                <a:solidFill>
                  <a:prstClr val="white"/>
                </a:solidFill>
                <a:latin typeface="楷体_GB2312" panose="02010609030101010101" charset="-122"/>
                <a:ea typeface="楷体_GB2312" panose="02010609030101010101" charset="-122"/>
                <a:sym typeface="+mn-ea"/>
              </a:rPr>
              <a:t>用病初粪便中即含有大量</a:t>
            </a:r>
            <a:r>
              <a:rPr lang="en-US" altLang="zh-CN" sz="2800" b="1" noProof="1">
                <a:solidFill>
                  <a:prstClr val="white"/>
                </a:solidFill>
                <a:latin typeface="楷体_GB2312" panose="02010609030101010101" charset="-122"/>
                <a:ea typeface="楷体_GB2312" panose="02010609030101010101" charset="-122"/>
                <a:sym typeface="+mn-ea"/>
              </a:rPr>
              <a:t>CPV</a:t>
            </a:r>
            <a:r>
              <a:rPr lang="zh-CN" altLang="en-US" sz="2800" b="1" noProof="1">
                <a:solidFill>
                  <a:prstClr val="white"/>
                </a:solidFill>
                <a:latin typeface="楷体_GB2312" panose="02010609030101010101" charset="-122"/>
                <a:ea typeface="楷体_GB2312" panose="02010609030101010101" charset="-122"/>
                <a:sym typeface="+mn-ea"/>
              </a:rPr>
              <a:t>粒子，因此可用电镜负染</a:t>
            </a:r>
            <a:r>
              <a:rPr lang="en-US" altLang="zh-CN" sz="2800" b="1" noProof="1">
                <a:solidFill>
                  <a:prstClr val="white"/>
                </a:solidFill>
                <a:latin typeface="楷体_GB2312" panose="02010609030101010101" charset="-122"/>
                <a:ea typeface="楷体_GB2312" panose="02010609030101010101" charset="-122"/>
                <a:sym typeface="+mn-ea"/>
              </a:rPr>
              <a:t>CPV</a:t>
            </a:r>
            <a:r>
              <a:rPr lang="zh-CN" altLang="en-US" sz="2800" b="1" noProof="1">
                <a:solidFill>
                  <a:prstClr val="white"/>
                </a:solidFill>
                <a:latin typeface="楷体_GB2312" panose="02010609030101010101" charset="-122"/>
                <a:ea typeface="楷体_GB2312" panose="02010609030101010101" charset="-122"/>
                <a:sym typeface="+mn-ea"/>
              </a:rPr>
              <a:t>粒子。</a:t>
            </a:r>
            <a:endParaRPr lang="zh-CN" altLang="en-US" noProof="1">
              <a:solidFill>
                <a:prstClr val="white"/>
              </a:solidFill>
            </a:endParaRPr>
          </a:p>
        </p:txBody>
      </p:sp>
      <p:sp>
        <p:nvSpPr>
          <p:cNvPr id="5" name="流程图: 过程 4"/>
          <p:cNvSpPr/>
          <p:nvPr/>
        </p:nvSpPr>
        <p:spPr>
          <a:xfrm>
            <a:off x="827584" y="2143126"/>
            <a:ext cx="7620000" cy="1830387"/>
          </a:xfrm>
          <a:prstGeom prst="flowChartProcess">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noProof="1">
                <a:solidFill>
                  <a:srgbClr val="00B050"/>
                </a:solidFill>
                <a:ea typeface="楷体_GB2312" panose="02010609030101010101" charset="-122"/>
                <a:sym typeface="+mn-ea"/>
              </a:rPr>
              <a:t>病毒分离鉴定：</a:t>
            </a:r>
            <a:r>
              <a:rPr lang="zh-CN" altLang="en-US" sz="2800" b="1" noProof="1">
                <a:solidFill>
                  <a:prstClr val="black"/>
                </a:solidFill>
                <a:ea typeface="楷体_GB2312" panose="02010609030101010101" charset="-122"/>
                <a:sym typeface="+mn-ea"/>
              </a:rPr>
              <a:t>将病犬粪便材料加入胰蛋白酶消化后同步接种猫肾或犬肾等易感细胞培养。通常可采用免疫荧光实验或血凝实验鉴定新分离病毒。</a:t>
            </a:r>
            <a:endParaRPr lang="zh-CN" altLang="en-US" noProof="1">
              <a:solidFill>
                <a:prstClr val="white"/>
              </a:solidFill>
            </a:endParaRPr>
          </a:p>
        </p:txBody>
      </p:sp>
    </p:spTree>
    <p:extLst>
      <p:ext uri="{BB962C8B-B14F-4D97-AF65-F5344CB8AC3E}">
        <p14:creationId xmlns:p14="http://schemas.microsoft.com/office/powerpoint/2010/main" val="21098178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noChangeArrowheads="1"/>
          </p:cNvSpPr>
          <p:nvPr>
            <p:ph idx="1"/>
          </p:nvPr>
        </p:nvSpPr>
        <p:spPr>
          <a:xfrm>
            <a:off x="3478213" y="2117725"/>
            <a:ext cx="5338762" cy="1922463"/>
          </a:xfrm>
          <a:solidFill>
            <a:srgbClr val="FF9020"/>
          </a:solidFill>
        </p:spPr>
        <p:txBody>
          <a:bodyPr/>
          <a:lstStyle/>
          <a:p>
            <a:pPr eaLnBrk="1" hangingPunct="1"/>
            <a:r>
              <a:rPr lang="en-US" altLang="zh-CN" b="1" smtClean="0"/>
              <a:t>1</a:t>
            </a:r>
            <a:r>
              <a:rPr lang="zh-CN" altLang="en-US" b="1" smtClean="0"/>
              <a:t>、发烧，精神不振</a:t>
            </a:r>
          </a:p>
          <a:p>
            <a:pPr eaLnBrk="1" hangingPunct="1"/>
            <a:r>
              <a:rPr lang="en-US" altLang="zh-CN" b="1" smtClean="0"/>
              <a:t>2</a:t>
            </a:r>
            <a:r>
              <a:rPr lang="zh-CN" altLang="en-US" b="1" smtClean="0"/>
              <a:t>、呕吐，厌食</a:t>
            </a:r>
          </a:p>
          <a:p>
            <a:pPr eaLnBrk="1" hangingPunct="1"/>
            <a:r>
              <a:rPr lang="en-US" altLang="zh-CN" b="1" smtClean="0"/>
              <a:t>3</a:t>
            </a:r>
            <a:r>
              <a:rPr lang="zh-CN" altLang="en-US" b="1" smtClean="0"/>
              <a:t>、腹泻，带血，腥臭</a:t>
            </a:r>
          </a:p>
          <a:p>
            <a:pPr eaLnBrk="1" hangingPunct="1"/>
            <a:endParaRPr lang="zh-CN" altLang="en-US" smtClean="0"/>
          </a:p>
        </p:txBody>
      </p:sp>
      <p:sp>
        <p:nvSpPr>
          <p:cNvPr id="19459" name="文本框 3"/>
          <p:cNvSpPr txBox="1">
            <a:spLocks noChangeArrowheads="1"/>
          </p:cNvSpPr>
          <p:nvPr/>
        </p:nvSpPr>
        <p:spPr bwMode="auto">
          <a:xfrm>
            <a:off x="5545137" y="481806"/>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2" name="云形 1"/>
          <p:cNvSpPr/>
          <p:nvPr/>
        </p:nvSpPr>
        <p:spPr>
          <a:xfrm>
            <a:off x="1123950" y="282575"/>
            <a:ext cx="3960813" cy="151447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2E0AE6"/>
                </a:solidFill>
                <a:latin typeface="楷体_GB2312" panose="02010609030101010101" charset="-122"/>
                <a:ea typeface="楷体_GB2312" panose="02010609030101010101" charset="-122"/>
                <a:sym typeface="+mn-ea"/>
              </a:rPr>
              <a:t>临床诊断要点</a:t>
            </a:r>
          </a:p>
        </p:txBody>
      </p:sp>
      <p:sp>
        <p:nvSpPr>
          <p:cNvPr id="4" name="右箭头标注 3"/>
          <p:cNvSpPr/>
          <p:nvPr/>
        </p:nvSpPr>
        <p:spPr>
          <a:xfrm>
            <a:off x="1412875" y="2012950"/>
            <a:ext cx="2000250" cy="2316163"/>
          </a:xfrm>
          <a:prstGeom prst="rightArrowCallou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noProof="1">
                <a:solidFill>
                  <a:srgbClr val="FF0000"/>
                </a:solidFill>
                <a:latin typeface="楷体_GB2312" panose="02010609030101010101" charset="-122"/>
                <a:ea typeface="楷体_GB2312" panose="02010609030101010101" charset="-122"/>
                <a:sym typeface="+mn-ea"/>
              </a:rPr>
              <a:t>肠</a:t>
            </a:r>
          </a:p>
          <a:p>
            <a:pPr algn="ctr">
              <a:defRPr/>
            </a:pPr>
            <a:r>
              <a:rPr lang="zh-CN" altLang="en-US" sz="4000" b="1" noProof="1">
                <a:solidFill>
                  <a:srgbClr val="FF0000"/>
                </a:solidFill>
                <a:latin typeface="楷体_GB2312" panose="02010609030101010101" charset="-122"/>
                <a:ea typeface="楷体_GB2312" panose="02010609030101010101" charset="-122"/>
                <a:sym typeface="+mn-ea"/>
              </a:rPr>
              <a:t>炎</a:t>
            </a:r>
          </a:p>
          <a:p>
            <a:pPr algn="ctr">
              <a:defRPr/>
            </a:pPr>
            <a:r>
              <a:rPr lang="zh-CN" altLang="en-US" sz="4000" b="1" noProof="1">
                <a:solidFill>
                  <a:srgbClr val="FF0000"/>
                </a:solidFill>
                <a:latin typeface="楷体_GB2312" panose="02010609030101010101" charset="-122"/>
                <a:ea typeface="楷体_GB2312" panose="02010609030101010101" charset="-122"/>
                <a:sym typeface="+mn-ea"/>
              </a:rPr>
              <a:t>型</a:t>
            </a:r>
            <a:endParaRPr lang="zh-CN" altLang="en-US" sz="4000" noProof="1">
              <a:solidFill>
                <a:prstClr val="white"/>
              </a:solidFill>
              <a:latin typeface="楷体_GB2312" panose="02010609030101010101" charset="-122"/>
              <a:ea typeface="楷体_GB2312" panose="02010609030101010101" charset="-122"/>
            </a:endParaRPr>
          </a:p>
        </p:txBody>
      </p:sp>
      <p:sp>
        <p:nvSpPr>
          <p:cNvPr id="5" name="右箭头标注 4"/>
          <p:cNvSpPr/>
          <p:nvPr/>
        </p:nvSpPr>
        <p:spPr>
          <a:xfrm>
            <a:off x="1450975" y="4738688"/>
            <a:ext cx="2027238" cy="1539875"/>
          </a:xfrm>
          <a:prstGeom prst="rightArrowCallou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2E0AE6"/>
                </a:solidFill>
                <a:latin typeface="楷体_GB2312" panose="02010609030101010101" charset="-122"/>
                <a:ea typeface="楷体_GB2312" panose="02010609030101010101" charset="-122"/>
                <a:sym typeface="+mn-ea"/>
              </a:rPr>
              <a:t>心</a:t>
            </a:r>
          </a:p>
          <a:p>
            <a:pPr algn="ctr">
              <a:defRPr/>
            </a:pPr>
            <a:r>
              <a:rPr lang="zh-CN" altLang="en-US" sz="2800" b="1" noProof="1">
                <a:solidFill>
                  <a:srgbClr val="2E0AE6"/>
                </a:solidFill>
                <a:latin typeface="楷体_GB2312" panose="02010609030101010101" charset="-122"/>
                <a:ea typeface="楷体_GB2312" panose="02010609030101010101" charset="-122"/>
                <a:sym typeface="+mn-ea"/>
              </a:rPr>
              <a:t>肌</a:t>
            </a:r>
          </a:p>
          <a:p>
            <a:pPr algn="ctr">
              <a:defRPr/>
            </a:pPr>
            <a:r>
              <a:rPr lang="zh-CN" altLang="en-US" sz="2800" b="1" noProof="1">
                <a:solidFill>
                  <a:srgbClr val="2E0AE6"/>
                </a:solidFill>
                <a:latin typeface="楷体_GB2312" panose="02010609030101010101" charset="-122"/>
                <a:ea typeface="楷体_GB2312" panose="02010609030101010101" charset="-122"/>
                <a:sym typeface="+mn-ea"/>
              </a:rPr>
              <a:t>炎</a:t>
            </a:r>
          </a:p>
          <a:p>
            <a:pPr algn="ctr">
              <a:defRPr/>
            </a:pPr>
            <a:r>
              <a:rPr lang="zh-CN" altLang="en-US" sz="2800" b="1" noProof="1">
                <a:solidFill>
                  <a:srgbClr val="2E0AE6"/>
                </a:solidFill>
                <a:latin typeface="楷体_GB2312" panose="02010609030101010101" charset="-122"/>
                <a:ea typeface="楷体_GB2312" panose="02010609030101010101" charset="-122"/>
                <a:sym typeface="+mn-ea"/>
              </a:rPr>
              <a:t>型</a:t>
            </a:r>
          </a:p>
        </p:txBody>
      </p:sp>
      <p:sp>
        <p:nvSpPr>
          <p:cNvPr id="6" name="文本框 5"/>
          <p:cNvSpPr txBox="1"/>
          <p:nvPr/>
        </p:nvSpPr>
        <p:spPr>
          <a:xfrm>
            <a:off x="3781425" y="4816475"/>
            <a:ext cx="3527425" cy="1384300"/>
          </a:xfrm>
          <a:prstGeom prst="rect">
            <a:avLst/>
          </a:prstGeom>
          <a:solidFill>
            <a:schemeClr val="accent3">
              <a:lumMod val="25000"/>
            </a:schemeClr>
          </a:solidFill>
        </p:spPr>
        <p:txBody>
          <a:bodyPr>
            <a:spAutoFit/>
          </a:bodyPr>
          <a:lstStyle/>
          <a:p>
            <a:pPr>
              <a:defRPr/>
            </a:pPr>
            <a:endParaRPr lang="zh-CN" altLang="en-US" sz="2800" b="1" noProof="1">
              <a:solidFill>
                <a:prstClr val="black"/>
              </a:solidFill>
              <a:sym typeface="+mn-ea"/>
            </a:endParaRPr>
          </a:p>
          <a:p>
            <a:pPr>
              <a:defRPr/>
            </a:pPr>
            <a:r>
              <a:rPr lang="zh-CN" altLang="en-US" sz="2800" b="1" noProof="1">
                <a:solidFill>
                  <a:srgbClr val="FFFF00"/>
                </a:solidFill>
                <a:latin typeface="Times New Roman" panose="02020603050405020304" pitchFamily="2" charset="0"/>
                <a:sym typeface="+mn-ea"/>
              </a:rPr>
              <a:t>临床症状不明显</a:t>
            </a:r>
            <a:endParaRPr lang="zh-CN" altLang="en-US" sz="2800" b="1" noProof="1">
              <a:solidFill>
                <a:prstClr val="black"/>
              </a:solidFill>
              <a:sym typeface="+mn-ea"/>
            </a:endParaRPr>
          </a:p>
          <a:p>
            <a:pPr>
              <a:defRPr/>
            </a:pPr>
            <a:endParaRPr lang="zh-CN" altLang="en-US" sz="2800" noProof="1">
              <a:solidFill>
                <a:prstClr val="black"/>
              </a:solidFill>
            </a:endParaRPr>
          </a:p>
        </p:txBody>
      </p:sp>
      <p:sp>
        <p:nvSpPr>
          <p:cNvPr id="7" name="云形标注 6"/>
          <p:cNvSpPr/>
          <p:nvPr/>
        </p:nvSpPr>
        <p:spPr>
          <a:xfrm>
            <a:off x="7308850" y="681038"/>
            <a:ext cx="1763713" cy="1882775"/>
          </a:xfrm>
          <a:prstGeom prst="cloudCallou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800" b="1" noProof="1">
                <a:solidFill>
                  <a:srgbClr val="FF0000"/>
                </a:solidFill>
              </a:rPr>
              <a:t>初步诊断</a:t>
            </a:r>
          </a:p>
        </p:txBody>
      </p:sp>
    </p:spTree>
    <p:extLst>
      <p:ext uri="{BB962C8B-B14F-4D97-AF65-F5344CB8AC3E}">
        <p14:creationId xmlns:p14="http://schemas.microsoft.com/office/powerpoint/2010/main" val="7025588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p:txBody>
          <a:bodyPr/>
          <a:lstStyle/>
          <a:p>
            <a:pPr>
              <a:lnSpc>
                <a:spcPct val="150000"/>
              </a:lnSpc>
            </a:pPr>
            <a:r>
              <a:rPr lang="zh-CN" altLang="zh-CN" b="1" dirty="0">
                <a:solidFill>
                  <a:srgbClr val="FF0000"/>
                </a:solidFill>
              </a:rPr>
              <a:t>鉴别诊断</a:t>
            </a:r>
            <a:r>
              <a:rPr lang="zh-CN" altLang="zh-CN" b="1" dirty="0" smtClean="0">
                <a:solidFill>
                  <a:srgbClr val="FF0000"/>
                </a:solidFill>
              </a:rPr>
              <a:t>：</a:t>
            </a:r>
            <a:endParaRPr lang="en-US" altLang="zh-CN" b="1" dirty="0" smtClean="0">
              <a:solidFill>
                <a:srgbClr val="FF0000"/>
              </a:solidFill>
            </a:endParaRPr>
          </a:p>
          <a:p>
            <a:pPr>
              <a:lnSpc>
                <a:spcPct val="150000"/>
              </a:lnSpc>
            </a:pPr>
            <a:r>
              <a:rPr lang="zh-CN" altLang="zh-CN" b="1" dirty="0" smtClean="0"/>
              <a:t>细小</a:t>
            </a:r>
            <a:r>
              <a:rPr lang="zh-CN" altLang="zh-CN" b="1" dirty="0"/>
              <a:t>病毒肠炎与犬冠状病毒、轮状病毒和消化型犬瘟热，以及急性胰腺炎、细菌、寄生虫感染的临床症状相似，临床诊断时要注意鉴别。</a:t>
            </a:r>
            <a:endParaRPr lang="zh-CN" altLang="en-US" b="1" dirty="0"/>
          </a:p>
        </p:txBody>
      </p:sp>
    </p:spTree>
    <p:extLst>
      <p:ext uri="{BB962C8B-B14F-4D97-AF65-F5344CB8AC3E}">
        <p14:creationId xmlns:p14="http://schemas.microsoft.com/office/powerpoint/2010/main" val="22029606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9457"/>
          <p:cNvSpPr txBox="1">
            <a:spLocks noRot="1" noChangeArrowheads="1"/>
          </p:cNvSpPr>
          <p:nvPr/>
        </p:nvSpPr>
        <p:spPr>
          <a:xfrm>
            <a:off x="467544" y="1340768"/>
            <a:ext cx="8375650" cy="4194175"/>
          </a:xfrm>
          <a:prstGeom prst="rect">
            <a:avLst/>
          </a:prstGeom>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Clr>
                <a:srgbClr val="D2611C"/>
              </a:buClr>
              <a:buSzPct val="75000"/>
            </a:pPr>
            <a:r>
              <a:rPr lang="zh-CN" altLang="en-US" b="1" dirty="0" smtClean="0">
                <a:solidFill>
                  <a:srgbClr val="4D3319"/>
                </a:solidFill>
                <a:latin typeface="楷体_GB2312" charset="-122"/>
                <a:ea typeface="楷体_GB2312" charset="-122"/>
              </a:rPr>
              <a:t>宠物门诊：</a:t>
            </a:r>
            <a:r>
              <a:rPr lang="zh-CN" altLang="en-US" b="1" dirty="0" smtClean="0">
                <a:solidFill>
                  <a:srgbClr val="9900CC"/>
                </a:solidFill>
                <a:latin typeface="楷体_GB2312" charset="-122"/>
                <a:ea typeface="楷体_GB2312" charset="-122"/>
              </a:rPr>
              <a:t>犬细小病毒抗原快速检测试纸</a:t>
            </a:r>
            <a:r>
              <a:rPr lang="zh-CN" altLang="en-US" b="1" dirty="0" smtClean="0">
                <a:solidFill>
                  <a:prstClr val="black"/>
                </a:solidFill>
                <a:latin typeface="楷体_GB2312" charset="-122"/>
                <a:ea typeface="楷体_GB2312" charset="-122"/>
              </a:rPr>
              <a:t>，用于诊断犬细小病毒感染。</a:t>
            </a:r>
          </a:p>
          <a:p>
            <a:pPr>
              <a:buClr>
                <a:srgbClr val="D2611C"/>
              </a:buClr>
              <a:buSzPct val="75000"/>
            </a:pPr>
            <a:endParaRPr lang="zh-CN" altLang="en-US" sz="2800" b="1" dirty="0" smtClean="0">
              <a:solidFill>
                <a:prstClr val="black"/>
              </a:solidFill>
              <a:latin typeface="楷体_GB2312" charset="-122"/>
              <a:ea typeface="楷体_GB2312" charset="-122"/>
            </a:endParaRPr>
          </a:p>
        </p:txBody>
      </p:sp>
      <p:sp>
        <p:nvSpPr>
          <p:cNvPr id="5" name="文本框 3"/>
          <p:cNvSpPr txBox="1">
            <a:spLocks noChangeArrowheads="1"/>
          </p:cNvSpPr>
          <p:nvPr/>
        </p:nvSpPr>
        <p:spPr bwMode="auto">
          <a:xfrm>
            <a:off x="6671494" y="488610"/>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a:solidFill>
                  <a:srgbClr val="0070C0"/>
                </a:solidFill>
              </a:rPr>
              <a:t>  </a:t>
            </a:r>
            <a:r>
              <a:rPr lang="zh-CN" altLang="en-US" sz="2000" b="1">
                <a:solidFill>
                  <a:srgbClr val="0070C0"/>
                </a:solidFill>
              </a:rPr>
              <a:t>犬细小病毒感染</a:t>
            </a:r>
          </a:p>
        </p:txBody>
      </p:sp>
      <p:pic>
        <p:nvPicPr>
          <p:cNvPr id="6" name="图片 20482" descr="细小测试"/>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348880"/>
            <a:ext cx="2443163"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20483" descr="测试板子"/>
          <p:cNvPicPr>
            <a:picLocks noChangeAspect="1" noChangeArrowheads="1"/>
          </p:cNvPicPr>
          <p:nvPr/>
        </p:nvPicPr>
        <p:blipFill>
          <a:blip r:embed="rId3">
            <a:extLst>
              <a:ext uri="{28A0092B-C50C-407E-A947-70E740481C1C}">
                <a14:useLocalDpi xmlns:a14="http://schemas.microsoft.com/office/drawing/2010/main" val="0"/>
              </a:ext>
            </a:extLst>
          </a:blip>
          <a:srcRect l="1254" t="51854"/>
          <a:stretch>
            <a:fillRect/>
          </a:stretch>
        </p:blipFill>
        <p:spPr bwMode="auto">
          <a:xfrm>
            <a:off x="4427984" y="2348880"/>
            <a:ext cx="37909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内容占位符 19458"/>
          <p:cNvPicPr>
            <a:picLocks noGrp="1" noRot="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a:xfrm>
            <a:off x="896910" y="4077072"/>
            <a:ext cx="3332162" cy="2590800"/>
          </a:xfrm>
          <a:prstGeom prst="rect">
            <a:avLst/>
          </a:prstGeom>
        </p:spPr>
      </p:pic>
      <p:pic>
        <p:nvPicPr>
          <p:cNvPr id="9" name="内容占位符 21506"/>
          <p:cNvPicPr>
            <a:picLocks noGrp="1" noRot="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7221" y="3910980"/>
            <a:ext cx="329247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8072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                       测试</a:t>
            </a:r>
            <a:r>
              <a:rPr lang="zh-CN" altLang="en-US" b="1" dirty="0">
                <a:solidFill>
                  <a:srgbClr val="FF0000"/>
                </a:solidFill>
              </a:rPr>
              <a:t>步骤</a:t>
            </a:r>
            <a:endParaRPr lang="zh-CN" altLang="en-US" dirty="0"/>
          </a:p>
        </p:txBody>
      </p:sp>
      <p:sp>
        <p:nvSpPr>
          <p:cNvPr id="4" name="内容占位符 1"/>
          <p:cNvSpPr txBox="1">
            <a:spLocks noRot="1" noChangeArrowheads="1"/>
          </p:cNvSpPr>
          <p:nvPr/>
        </p:nvSpPr>
        <p:spPr>
          <a:xfrm>
            <a:off x="395536" y="1603375"/>
            <a:ext cx="8064896" cy="4495800"/>
          </a:xfrm>
          <a:prstGeom prst="rect">
            <a:avLst/>
          </a:prstGeom>
        </p:spPr>
        <p:txBody>
          <a:bodyPr vert="horz">
            <a:normAutofit fontScale="92500" lnSpcReduction="2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lnSpc>
                <a:spcPct val="150000"/>
              </a:lnSpc>
              <a:buClr>
                <a:srgbClr val="D2611C"/>
              </a:buClr>
              <a:buSzPct val="75000"/>
            </a:pPr>
            <a:r>
              <a:rPr lang="zh-CN" altLang="en-US" b="1" dirty="0" smtClean="0">
                <a:solidFill>
                  <a:prstClr val="black"/>
                </a:solidFill>
                <a:latin typeface="楷体_GB2312" charset="-122"/>
                <a:ea typeface="楷体_GB2312" charset="-122"/>
              </a:rPr>
              <a:t>1. 用棉签取适量新鲜粪便。</a:t>
            </a:r>
          </a:p>
          <a:p>
            <a:pPr>
              <a:lnSpc>
                <a:spcPct val="150000"/>
              </a:lnSpc>
              <a:buClr>
                <a:srgbClr val="D2611C"/>
              </a:buClr>
              <a:buSzPct val="75000"/>
            </a:pPr>
            <a:r>
              <a:rPr lang="zh-CN" altLang="en-US" b="1" dirty="0" smtClean="0">
                <a:solidFill>
                  <a:prstClr val="black"/>
                </a:solidFill>
                <a:latin typeface="楷体_GB2312" charset="-122"/>
                <a:ea typeface="楷体_GB2312" charset="-122"/>
              </a:rPr>
              <a:t>2. 将棉签浸入样品稀释管，充分搅拌混匀后，静置。用一次性滴管取上清液作为检测液。（样品若不能立即检测，应冷藏保存，超过24小时的，应冷冻保存。样品再次检测前需恢复至室温。）</a:t>
            </a:r>
          </a:p>
          <a:p>
            <a:pPr>
              <a:lnSpc>
                <a:spcPct val="150000"/>
              </a:lnSpc>
              <a:buClr>
                <a:srgbClr val="D2611C"/>
              </a:buClr>
              <a:buSzPct val="75000"/>
            </a:pPr>
            <a:r>
              <a:rPr lang="zh-CN" altLang="en-US" b="1" dirty="0" smtClean="0">
                <a:solidFill>
                  <a:prstClr val="black"/>
                </a:solidFill>
                <a:latin typeface="楷体_GB2312" charset="-122"/>
                <a:ea typeface="楷体_GB2312" charset="-122"/>
              </a:rPr>
              <a:t>3. 将未开封的试纸卡和检测样品恢复至室温。</a:t>
            </a:r>
          </a:p>
          <a:p>
            <a:pPr>
              <a:lnSpc>
                <a:spcPct val="150000"/>
              </a:lnSpc>
              <a:buClr>
                <a:srgbClr val="D2611C"/>
              </a:buClr>
              <a:buSzPct val="75000"/>
            </a:pPr>
            <a:r>
              <a:rPr lang="zh-CN" altLang="en-US" b="1" dirty="0" smtClean="0">
                <a:solidFill>
                  <a:prstClr val="black"/>
                </a:solidFill>
                <a:latin typeface="楷体_GB2312" charset="-122"/>
                <a:ea typeface="楷体_GB2312" charset="-122"/>
              </a:rPr>
              <a:t>4. 将试纸卡水平放置，用滴管向试卡孔缓慢逐滴加入3滴不含气泡的检测液。</a:t>
            </a:r>
          </a:p>
          <a:p>
            <a:pPr>
              <a:lnSpc>
                <a:spcPct val="150000"/>
              </a:lnSpc>
              <a:buClr>
                <a:srgbClr val="D2611C"/>
              </a:buClr>
              <a:buSzPct val="75000"/>
            </a:pPr>
            <a:r>
              <a:rPr lang="zh-CN" altLang="en-US" b="1" dirty="0" smtClean="0">
                <a:solidFill>
                  <a:prstClr val="black"/>
                </a:solidFill>
                <a:latin typeface="楷体_GB2312" charset="-122"/>
                <a:ea typeface="楷体_GB2312" charset="-122"/>
              </a:rPr>
              <a:t>5. 5分钟判断结果，10分钟后的结果仅作参考。</a:t>
            </a:r>
          </a:p>
        </p:txBody>
      </p:sp>
      <p:sp>
        <p:nvSpPr>
          <p:cNvPr id="6" name="文本框 3"/>
          <p:cNvSpPr txBox="1">
            <a:spLocks noChangeArrowheads="1"/>
          </p:cNvSpPr>
          <p:nvPr/>
        </p:nvSpPr>
        <p:spPr bwMode="auto">
          <a:xfrm>
            <a:off x="6660232" y="681038"/>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Tree>
    <p:extLst>
      <p:ext uri="{BB962C8B-B14F-4D97-AF65-F5344CB8AC3E}">
        <p14:creationId xmlns:p14="http://schemas.microsoft.com/office/powerpoint/2010/main" val="15565508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noRot="1" noChangeArrowheads="1"/>
          </p:cNvSpPr>
          <p:nvPr>
            <p:ph type="title"/>
          </p:nvPr>
        </p:nvSpPr>
        <p:spPr/>
        <p:txBody>
          <a:bodyPr/>
          <a:lstStyle/>
          <a:p>
            <a:pPr eaLnBrk="1" hangingPunct="1"/>
            <a:r>
              <a:rPr lang="zh-CN" altLang="en-US" dirty="0" smtClean="0">
                <a:solidFill>
                  <a:srgbClr val="FF0000"/>
                </a:solidFill>
              </a:rPr>
              <a:t>                           </a:t>
            </a:r>
            <a:r>
              <a:rPr lang="zh-CN" altLang="en-US" b="1" dirty="0" smtClean="0">
                <a:solidFill>
                  <a:srgbClr val="FF0000"/>
                </a:solidFill>
              </a:rPr>
              <a:t>检测流程图</a:t>
            </a:r>
          </a:p>
        </p:txBody>
      </p:sp>
      <p:pic>
        <p:nvPicPr>
          <p:cNvPr id="22531" name="内容占位符 3"/>
          <p:cNvPicPr>
            <a:picLocks noGrp="1" noRot="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01713" y="1635125"/>
            <a:ext cx="7794625" cy="4489450"/>
          </a:xfrm>
        </p:spPr>
      </p:pic>
      <p:sp>
        <p:nvSpPr>
          <p:cNvPr id="22532" name="文本框 3"/>
          <p:cNvSpPr txBox="1">
            <a:spLocks noChangeArrowheads="1"/>
          </p:cNvSpPr>
          <p:nvPr/>
        </p:nvSpPr>
        <p:spPr bwMode="auto">
          <a:xfrm>
            <a:off x="6660232" y="681038"/>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Tree>
    <p:extLst>
      <p:ext uri="{BB962C8B-B14F-4D97-AF65-F5344CB8AC3E}">
        <p14:creationId xmlns:p14="http://schemas.microsoft.com/office/powerpoint/2010/main" val="7177669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Rot="1" noChangeArrowheads="1"/>
          </p:cNvSpPr>
          <p:nvPr>
            <p:ph type="title"/>
          </p:nvPr>
        </p:nvSpPr>
        <p:spPr/>
        <p:txBody>
          <a:bodyPr/>
          <a:lstStyle/>
          <a:p>
            <a:pPr eaLnBrk="1" hangingPunct="1"/>
            <a:r>
              <a:rPr lang="zh-CN" altLang="en-US" dirty="0" smtClean="0">
                <a:solidFill>
                  <a:srgbClr val="FF0000"/>
                </a:solidFill>
              </a:rPr>
              <a:t>                          </a:t>
            </a:r>
            <a:r>
              <a:rPr lang="zh-CN" altLang="en-US" b="1" dirty="0" smtClean="0">
                <a:solidFill>
                  <a:srgbClr val="FF0000"/>
                </a:solidFill>
              </a:rPr>
              <a:t>结果判断</a:t>
            </a:r>
          </a:p>
        </p:txBody>
      </p:sp>
      <p:sp>
        <p:nvSpPr>
          <p:cNvPr id="23555" name="内容占位符 2"/>
          <p:cNvSpPr>
            <a:spLocks noGrp="1" noRot="1" noChangeArrowheads="1"/>
          </p:cNvSpPr>
          <p:nvPr>
            <p:ph idx="1"/>
          </p:nvPr>
        </p:nvSpPr>
        <p:spPr>
          <a:xfrm>
            <a:off x="615950" y="1638300"/>
            <a:ext cx="7988498" cy="4194175"/>
          </a:xfrm>
        </p:spPr>
        <p:txBody>
          <a:bodyPr/>
          <a:lstStyle/>
          <a:p>
            <a:pPr eaLnBrk="1" hangingPunct="1"/>
            <a:r>
              <a:rPr lang="zh-CN" altLang="en-US" sz="2800" b="1" dirty="0" smtClean="0">
                <a:solidFill>
                  <a:srgbClr val="FF0000"/>
                </a:solidFill>
                <a:latin typeface="楷体_GB2312" charset="-122"/>
                <a:ea typeface="楷体_GB2312" charset="-122"/>
              </a:rPr>
              <a:t>阳性：</a:t>
            </a:r>
            <a:r>
              <a:rPr lang="zh-CN" altLang="en-US" sz="2800" b="1" dirty="0" smtClean="0">
                <a:latin typeface="楷体_GB2312" charset="-122"/>
                <a:ea typeface="楷体_GB2312" charset="-122"/>
              </a:rPr>
              <a:t>C线显示红色色带，T线也显示红色色带，无论颜色深浅均判为阳性。</a:t>
            </a:r>
          </a:p>
          <a:p>
            <a:pPr eaLnBrk="1" hangingPunct="1"/>
            <a:r>
              <a:rPr lang="zh-CN" altLang="en-US" sz="2800" b="1" dirty="0" smtClean="0">
                <a:solidFill>
                  <a:srgbClr val="FF0000"/>
                </a:solidFill>
                <a:latin typeface="楷体_GB2312" charset="-122"/>
                <a:ea typeface="楷体_GB2312" charset="-122"/>
              </a:rPr>
              <a:t>阴性</a:t>
            </a:r>
            <a:r>
              <a:rPr lang="zh-CN" altLang="en-US" sz="2800" b="1" dirty="0" smtClean="0">
                <a:latin typeface="楷体_GB2312" charset="-122"/>
                <a:ea typeface="楷体_GB2312" charset="-122"/>
              </a:rPr>
              <a:t>：C线显示红色色带，T线不显示红色色带，判为阴性。</a:t>
            </a:r>
          </a:p>
          <a:p>
            <a:pPr eaLnBrk="1" hangingPunct="1"/>
            <a:r>
              <a:rPr lang="zh-CN" altLang="en-US" sz="2800" b="1" dirty="0" smtClean="0">
                <a:solidFill>
                  <a:srgbClr val="FF0000"/>
                </a:solidFill>
                <a:latin typeface="楷体_GB2312" charset="-122"/>
                <a:ea typeface="楷体_GB2312" charset="-122"/>
              </a:rPr>
              <a:t>无效：</a:t>
            </a:r>
            <a:r>
              <a:rPr lang="zh-CN" altLang="en-US" sz="2800" b="1" dirty="0" smtClean="0">
                <a:latin typeface="楷体_GB2312" charset="-122"/>
                <a:ea typeface="楷体_GB2312" charset="-122"/>
              </a:rPr>
              <a:t>C线不显示红色色带，无论T线是否显示红色色带，该试纸均判为无效。</a:t>
            </a:r>
          </a:p>
        </p:txBody>
      </p:sp>
      <p:pic>
        <p:nvPicPr>
          <p:cNvPr id="23556" name="图片 3" descr="b307e634ec1fbd93be78a5973fc20e73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0600" y="4652963"/>
            <a:ext cx="4621213"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文本框 3"/>
          <p:cNvSpPr txBox="1">
            <a:spLocks noChangeArrowheads="1"/>
          </p:cNvSpPr>
          <p:nvPr/>
        </p:nvSpPr>
        <p:spPr bwMode="auto">
          <a:xfrm>
            <a:off x="6660232" y="495187"/>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Tree>
    <p:extLst>
      <p:ext uri="{BB962C8B-B14F-4D97-AF65-F5344CB8AC3E}">
        <p14:creationId xmlns:p14="http://schemas.microsoft.com/office/powerpoint/2010/main" val="28405673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占位符 24578"/>
          <p:cNvSpPr>
            <a:spLocks noGrp="1" noRot="1" noChangeArrowheads="1"/>
          </p:cNvSpPr>
          <p:nvPr>
            <p:ph idx="1"/>
          </p:nvPr>
        </p:nvSpPr>
        <p:spPr>
          <a:xfrm>
            <a:off x="755576" y="1600200"/>
            <a:ext cx="7632848" cy="4614862"/>
          </a:xfrm>
        </p:spPr>
        <p:txBody>
          <a:bodyPr>
            <a:normAutofit lnSpcReduction="10000"/>
          </a:bodyPr>
          <a:lstStyle/>
          <a:p>
            <a:r>
              <a:rPr lang="zh-CN" altLang="zh-CN" b="1" dirty="0"/>
              <a:t>临床上主要是对症治疗配合高免血清和单克隆抗体治疗。成犬治愈率高，幼犬预后谨慎。</a:t>
            </a:r>
          </a:p>
          <a:p>
            <a:r>
              <a:rPr lang="en-US" altLang="zh-CN" b="1" dirty="0">
                <a:solidFill>
                  <a:srgbClr val="FF0000"/>
                </a:solidFill>
              </a:rPr>
              <a:t>1</a:t>
            </a:r>
            <a:r>
              <a:rPr lang="zh-CN" altLang="zh-CN" b="1" dirty="0">
                <a:solidFill>
                  <a:srgbClr val="FF0000"/>
                </a:solidFill>
              </a:rPr>
              <a:t>．特异性疗法：</a:t>
            </a:r>
            <a:r>
              <a:rPr lang="zh-CN" altLang="zh-CN" b="1" dirty="0"/>
              <a:t>可注射犬细小病毒高免血清或单克隆抗体，肌肉或皮下注射，以增强抗体。</a:t>
            </a:r>
          </a:p>
          <a:p>
            <a:r>
              <a:rPr lang="en-US" altLang="zh-CN" b="1" dirty="0">
                <a:solidFill>
                  <a:srgbClr val="FF0000"/>
                </a:solidFill>
              </a:rPr>
              <a:t>2</a:t>
            </a:r>
            <a:r>
              <a:rPr lang="zh-CN" altLang="zh-CN" b="1" dirty="0">
                <a:solidFill>
                  <a:srgbClr val="FF0000"/>
                </a:solidFill>
              </a:rPr>
              <a:t>．肠炎型：</a:t>
            </a:r>
            <a:r>
              <a:rPr lang="zh-CN" altLang="zh-CN" b="1" dirty="0"/>
              <a:t>输液疗法对由于肠炎而脱水的犬的治疗非常重要。除了在早期大剂量注射高免血清或单克隆抗体外，同时对病犬进行强心、补液、止吐、消炎、止血、抗休克等治疗，可收到良好的效果。常用药物有爱茂尔、阿米卡星、安络血、能量合剂及糖盐水等。也可以选取适当的中药进行治疗和护理。动物在治疗期间应禁食、禁水。</a:t>
            </a:r>
          </a:p>
          <a:p>
            <a:r>
              <a:rPr lang="en-US" altLang="zh-CN" b="1" dirty="0">
                <a:solidFill>
                  <a:srgbClr val="FF0000"/>
                </a:solidFill>
              </a:rPr>
              <a:t>3</a:t>
            </a:r>
            <a:r>
              <a:rPr lang="zh-CN" altLang="zh-CN" b="1" dirty="0">
                <a:solidFill>
                  <a:srgbClr val="FF0000"/>
                </a:solidFill>
              </a:rPr>
              <a:t>．心肌炎型：</a:t>
            </a:r>
            <a:r>
              <a:rPr lang="zh-CN" altLang="zh-CN" b="1" dirty="0"/>
              <a:t>由于病程短急、恶化迅速，常来不及救治即死亡。</a:t>
            </a:r>
          </a:p>
        </p:txBody>
      </p:sp>
      <p:sp>
        <p:nvSpPr>
          <p:cNvPr id="25603" name="文本框 3"/>
          <p:cNvSpPr txBox="1">
            <a:spLocks noChangeArrowheads="1"/>
          </p:cNvSpPr>
          <p:nvPr/>
        </p:nvSpPr>
        <p:spPr bwMode="auto">
          <a:xfrm>
            <a:off x="6732240" y="681038"/>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3" name="七角星 2"/>
          <p:cNvSpPr/>
          <p:nvPr/>
        </p:nvSpPr>
        <p:spPr>
          <a:xfrm>
            <a:off x="1235075"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治</a:t>
            </a:r>
          </a:p>
          <a:p>
            <a:pPr algn="ctr">
              <a:defRPr/>
            </a:pPr>
            <a:r>
              <a:rPr lang="zh-CN" altLang="en-US" sz="3600" b="1" noProof="1">
                <a:solidFill>
                  <a:srgbClr val="2E0AE6"/>
                </a:solidFill>
                <a:ea typeface="楷体_GB2312" panose="02010609030101010101" charset="-122"/>
                <a:sym typeface="+mn-ea"/>
              </a:rPr>
              <a:t>疗</a:t>
            </a:r>
            <a:r>
              <a:rPr lang="zh-CN" altLang="en-US" sz="3200" noProof="1">
                <a:solidFill>
                  <a:prstClr val="white"/>
                </a:solidFill>
                <a:sym typeface="+mn-ea"/>
              </a:rPr>
              <a:t>  </a:t>
            </a:r>
            <a:endParaRPr lang="zh-CN" altLang="en-US" sz="32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2453416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23728" y="1196752"/>
            <a:ext cx="6172200" cy="1894362"/>
          </a:xfrm>
        </p:spPr>
        <p:txBody>
          <a:bodyPr/>
          <a:lstStyle/>
          <a:p>
            <a:r>
              <a:rPr lang="zh-CN" altLang="en-US" sz="6000" noProof="1">
                <a:solidFill>
                  <a:srgbClr val="0000CC"/>
                </a:solidFill>
                <a:effectLst>
                  <a:outerShdw blurRad="38100" dist="38100" dir="2700000">
                    <a:srgbClr val="000000"/>
                  </a:outerShdw>
                </a:effectLst>
                <a:latin typeface="Times New Roman" panose="02020603050405020304" pitchFamily="2" charset="0"/>
              </a:rPr>
              <a:t>犬细小病毒感染</a:t>
            </a:r>
            <a:r>
              <a:rPr lang="zh-CN" altLang="en-US" sz="3200" noProof="1">
                <a:solidFill>
                  <a:srgbClr val="0000CC"/>
                </a:solidFill>
                <a:effectLst>
                  <a:outerShdw blurRad="38100" dist="38100" dir="2700000">
                    <a:srgbClr val="000000"/>
                  </a:outerShdw>
                </a:effectLst>
                <a:latin typeface="Times New Roman" panose="02020603050405020304" pitchFamily="2" charset="0"/>
              </a:rPr>
              <a:t/>
            </a:r>
            <a:br>
              <a:rPr lang="zh-CN" altLang="en-US" sz="3200" noProof="1">
                <a:solidFill>
                  <a:srgbClr val="0000CC"/>
                </a:solidFill>
                <a:effectLst>
                  <a:outerShdw blurRad="38100" dist="38100" dir="2700000">
                    <a:srgbClr val="000000"/>
                  </a:outerShdw>
                </a:effectLst>
                <a:latin typeface="Times New Roman" panose="02020603050405020304" pitchFamily="2" charset="0"/>
              </a:rPr>
            </a:br>
            <a:endParaRPr lang="zh-CN" altLang="en-US" dirty="0"/>
          </a:p>
        </p:txBody>
      </p:sp>
    </p:spTree>
    <p:extLst>
      <p:ext uri="{BB962C8B-B14F-4D97-AF65-F5344CB8AC3E}">
        <p14:creationId xmlns:p14="http://schemas.microsoft.com/office/powerpoint/2010/main" val="1831926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占位符 25601"/>
          <p:cNvSpPr>
            <a:spLocks noGrp="1" noRot="1" noChangeArrowheads="1"/>
          </p:cNvSpPr>
          <p:nvPr>
            <p:ph idx="1"/>
          </p:nvPr>
        </p:nvSpPr>
        <p:spPr>
          <a:xfrm>
            <a:off x="968190" y="1844824"/>
            <a:ext cx="7567613" cy="4470400"/>
          </a:xfrm>
        </p:spPr>
        <p:txBody>
          <a:bodyPr/>
          <a:lstStyle/>
          <a:p>
            <a:pPr eaLnBrk="1" hangingPunct="1"/>
            <a:r>
              <a:rPr lang="zh-CN" altLang="en-US" b="1" dirty="0" smtClean="0">
                <a:solidFill>
                  <a:srgbClr val="FF6600"/>
                </a:solidFill>
                <a:latin typeface="楷体_GB2312" charset="-122"/>
                <a:ea typeface="楷体_GB2312" charset="-122"/>
              </a:rPr>
              <a:t>控制继发感染</a:t>
            </a:r>
            <a:r>
              <a:rPr lang="zh-CN" altLang="en-US" b="1" dirty="0" smtClean="0">
                <a:latin typeface="楷体_GB2312" charset="-122"/>
                <a:ea typeface="楷体_GB2312" charset="-122"/>
              </a:rPr>
              <a:t>，可根据病情应用抗生素，如青霉素、头孢菌素、氟喹诺酮类、普康素等进行治疗，以减少死亡，缓解病情。</a:t>
            </a:r>
          </a:p>
          <a:p>
            <a:pPr eaLnBrk="1" hangingPunct="1"/>
            <a:r>
              <a:rPr lang="zh-CN" altLang="en-US" b="1" dirty="0" smtClean="0">
                <a:solidFill>
                  <a:srgbClr val="FF6600"/>
                </a:solidFill>
                <a:latin typeface="楷体_GB2312" charset="-122"/>
                <a:ea typeface="楷体_GB2312" charset="-122"/>
              </a:rPr>
              <a:t>呕吐</a:t>
            </a:r>
            <a:r>
              <a:rPr lang="zh-CN" altLang="en-US" b="1" dirty="0" smtClean="0">
                <a:latin typeface="楷体_GB2312" charset="-122"/>
                <a:ea typeface="楷体_GB2312" charset="-122"/>
              </a:rPr>
              <a:t>可用甲氧氯普胺（胃复安）、溴米那普鲁卡因（爱茂尔）、氢溴酸山莨菪碱（654-2），</a:t>
            </a:r>
            <a:r>
              <a:rPr lang="zh-CN" altLang="en-US" b="1" dirty="0" smtClean="0">
                <a:solidFill>
                  <a:srgbClr val="FF6600"/>
                </a:solidFill>
                <a:latin typeface="楷体_GB2312" charset="-122"/>
                <a:ea typeface="楷体_GB2312" charset="-122"/>
              </a:rPr>
              <a:t>严重呕吐</a:t>
            </a:r>
            <a:r>
              <a:rPr lang="zh-CN" altLang="en-US" b="1" dirty="0" smtClean="0">
                <a:latin typeface="楷体_GB2312" charset="-122"/>
                <a:ea typeface="楷体_GB2312" charset="-122"/>
              </a:rPr>
              <a:t>的可用阿托品；</a:t>
            </a:r>
          </a:p>
          <a:p>
            <a:pPr eaLnBrk="1" hangingPunct="1"/>
            <a:r>
              <a:rPr lang="zh-CN" altLang="en-US" b="1" dirty="0" smtClean="0">
                <a:solidFill>
                  <a:srgbClr val="FF6600"/>
                </a:solidFill>
                <a:latin typeface="楷体_GB2312" charset="-122"/>
                <a:ea typeface="楷体_GB2312" charset="-122"/>
              </a:rPr>
              <a:t>出血</a:t>
            </a:r>
            <a:r>
              <a:rPr lang="zh-CN" altLang="en-US" b="1" dirty="0" smtClean="0">
                <a:latin typeface="楷体_GB2312" charset="-122"/>
                <a:ea typeface="楷体_GB2312" charset="-122"/>
              </a:rPr>
              <a:t>可用止血敏（酚磺乙胺）、安络血（肾上腺色腙）、维生素K</a:t>
            </a:r>
            <a:r>
              <a:rPr lang="zh-CN" altLang="en-US" b="1" baseline="-25000" dirty="0" smtClean="0">
                <a:latin typeface="楷体_GB2312" charset="-122"/>
                <a:ea typeface="楷体_GB2312" charset="-122"/>
              </a:rPr>
              <a:t>3</a:t>
            </a:r>
            <a:r>
              <a:rPr lang="zh-CN" altLang="en-US" b="1" dirty="0" smtClean="0">
                <a:latin typeface="楷体_GB2312" charset="-122"/>
                <a:ea typeface="楷体_GB2312" charset="-122"/>
              </a:rPr>
              <a:t>；</a:t>
            </a:r>
          </a:p>
          <a:p>
            <a:pPr eaLnBrk="1" hangingPunct="1"/>
            <a:r>
              <a:rPr lang="zh-CN" altLang="en-US" b="1" dirty="0" smtClean="0">
                <a:solidFill>
                  <a:srgbClr val="FF6600"/>
                </a:solidFill>
                <a:latin typeface="楷体_GB2312" charset="-122"/>
                <a:ea typeface="楷体_GB2312" charset="-122"/>
              </a:rPr>
              <a:t>保护肠粘膜</a:t>
            </a:r>
            <a:r>
              <a:rPr lang="zh-CN" altLang="en-US" b="1" dirty="0" smtClean="0">
                <a:latin typeface="楷体_GB2312" charset="-122"/>
                <a:ea typeface="楷体_GB2312" charset="-122"/>
              </a:rPr>
              <a:t>可用鞣酸蛋白、斯密达等。</a:t>
            </a:r>
          </a:p>
        </p:txBody>
      </p:sp>
      <p:sp>
        <p:nvSpPr>
          <p:cNvPr id="26627" name="文本框 3"/>
          <p:cNvSpPr txBox="1">
            <a:spLocks noChangeArrowheads="1"/>
          </p:cNvSpPr>
          <p:nvPr/>
        </p:nvSpPr>
        <p:spPr bwMode="auto">
          <a:xfrm>
            <a:off x="6660232" y="681038"/>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3" name="七角星 2"/>
          <p:cNvSpPr/>
          <p:nvPr/>
        </p:nvSpPr>
        <p:spPr>
          <a:xfrm>
            <a:off x="1259632" y="261257"/>
            <a:ext cx="1819275" cy="1474788"/>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治</a:t>
            </a:r>
          </a:p>
          <a:p>
            <a:pPr algn="ctr">
              <a:defRPr/>
            </a:pPr>
            <a:r>
              <a:rPr lang="zh-CN" altLang="en-US" sz="3600" b="1" noProof="1">
                <a:solidFill>
                  <a:srgbClr val="2E0AE6"/>
                </a:solidFill>
                <a:ea typeface="楷体_GB2312" panose="02010609030101010101" charset="-122"/>
                <a:sym typeface="+mn-ea"/>
              </a:rPr>
              <a:t>疗</a:t>
            </a:r>
            <a:r>
              <a:rPr lang="zh-CN" altLang="en-US" sz="3200" noProof="1">
                <a:solidFill>
                  <a:prstClr val="white"/>
                </a:solidFill>
                <a:sym typeface="+mn-ea"/>
              </a:rPr>
              <a:t>  </a:t>
            </a:r>
            <a:endParaRPr lang="zh-CN" altLang="en-US" sz="32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4262824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6625"/>
          <p:cNvSpPr>
            <a:spLocks noGrp="1" noRot="1" noChangeArrowheads="1"/>
          </p:cNvSpPr>
          <p:nvPr>
            <p:ph type="title"/>
          </p:nvPr>
        </p:nvSpPr>
        <p:spPr/>
        <p:txBody>
          <a:bodyPr/>
          <a:lstStyle/>
          <a:p>
            <a:pPr eaLnBrk="1" hangingPunct="1"/>
            <a:r>
              <a:rPr lang="zh-CN" altLang="en-US" dirty="0" smtClean="0"/>
              <a:t>                    </a:t>
            </a:r>
            <a:r>
              <a:rPr lang="zh-CN" altLang="en-US" b="1" dirty="0" smtClean="0"/>
              <a:t>临床参考处方：</a:t>
            </a:r>
          </a:p>
        </p:txBody>
      </p:sp>
      <p:sp>
        <p:nvSpPr>
          <p:cNvPr id="27651" name="文本占位符 26626"/>
          <p:cNvSpPr>
            <a:spLocks noGrp="1" noRot="1" noChangeArrowheads="1"/>
          </p:cNvSpPr>
          <p:nvPr>
            <p:ph idx="1"/>
          </p:nvPr>
        </p:nvSpPr>
        <p:spPr>
          <a:xfrm>
            <a:off x="683568" y="1340768"/>
            <a:ext cx="7935912" cy="4764088"/>
          </a:xfrm>
        </p:spPr>
        <p:txBody>
          <a:bodyPr>
            <a:normAutofit fontScale="92500"/>
          </a:bodyPr>
          <a:lstStyle/>
          <a:p>
            <a:pPr eaLnBrk="1" hangingPunct="1"/>
            <a:r>
              <a:rPr lang="zh-CN" altLang="en-US" sz="2800" b="1" dirty="0" smtClean="0">
                <a:solidFill>
                  <a:srgbClr val="FF6600"/>
                </a:solidFill>
                <a:latin typeface="楷体_GB2312" charset="-122"/>
                <a:ea typeface="楷体_GB2312" charset="-122"/>
              </a:rPr>
              <a:t>处方一：</a:t>
            </a:r>
          </a:p>
          <a:p>
            <a:pPr eaLnBrk="1" hangingPunct="1">
              <a:lnSpc>
                <a:spcPct val="150000"/>
              </a:lnSpc>
            </a:pPr>
            <a:r>
              <a:rPr lang="zh-CN" altLang="en-US" b="1" dirty="0" smtClean="0">
                <a:latin typeface="楷体_GB2312" charset="-122"/>
                <a:ea typeface="楷体_GB2312" charset="-122"/>
              </a:rPr>
              <a:t>犬细小病毒单克隆抗体（</a:t>
            </a:r>
            <a:r>
              <a:rPr lang="en-US" altLang="zh-CN" b="1" dirty="0" smtClean="0">
                <a:latin typeface="楷体_GB2312" charset="-122"/>
                <a:ea typeface="楷体_GB2312" charset="-122"/>
              </a:rPr>
              <a:t>HL1280×</a:t>
            </a:r>
            <a:r>
              <a:rPr lang="zh-CN" altLang="en-US" b="1" dirty="0" smtClean="0">
                <a:latin typeface="楷体_GB2312" charset="-122"/>
                <a:ea typeface="楷体_GB2312" charset="-122"/>
              </a:rPr>
              <a:t>）每千克体重</a:t>
            </a:r>
            <a:r>
              <a:rPr lang="en-US" altLang="zh-CN" b="1" dirty="0" smtClean="0">
                <a:latin typeface="楷体_GB2312" charset="-122"/>
                <a:ea typeface="楷体_GB2312" charset="-122"/>
              </a:rPr>
              <a:t>0.5</a:t>
            </a:r>
            <a:r>
              <a:rPr lang="zh-CN" altLang="en-US" b="1" dirty="0" smtClean="0">
                <a:latin typeface="楷体_GB2312" charset="-122"/>
                <a:ea typeface="楷体_GB2312" charset="-122"/>
              </a:rPr>
              <a:t>～</a:t>
            </a:r>
            <a:r>
              <a:rPr lang="en-US" altLang="zh-CN" b="1" dirty="0" smtClean="0">
                <a:latin typeface="楷体_GB2312" charset="-122"/>
                <a:ea typeface="楷体_GB2312" charset="-122"/>
              </a:rPr>
              <a:t>1.0</a:t>
            </a:r>
            <a:r>
              <a:rPr lang="zh-CN" altLang="en-US" b="1" dirty="0" smtClean="0">
                <a:latin typeface="楷体_GB2312" charset="-122"/>
                <a:ea typeface="楷体_GB2312" charset="-122"/>
              </a:rPr>
              <a:t>毫升，皮下或肌肉注射。</a:t>
            </a:r>
          </a:p>
          <a:p>
            <a:pPr eaLnBrk="1" hangingPunct="1">
              <a:lnSpc>
                <a:spcPct val="150000"/>
              </a:lnSpc>
            </a:pPr>
            <a:r>
              <a:rPr lang="zh-CN" altLang="en-US" b="1" dirty="0" smtClean="0">
                <a:latin typeface="楷体_GB2312" charset="-122"/>
                <a:ea typeface="楷体_GB2312" charset="-122"/>
              </a:rPr>
              <a:t>林格氏液适量，氨苄青霉素钠</a:t>
            </a:r>
            <a:r>
              <a:rPr lang="en-US" altLang="zh-CN" b="1" dirty="0" smtClean="0">
                <a:latin typeface="楷体_GB2312" charset="-122"/>
                <a:ea typeface="楷体_GB2312" charset="-122"/>
              </a:rPr>
              <a:t>0.5</a:t>
            </a:r>
            <a:r>
              <a:rPr lang="zh-CN" altLang="en-US" b="1" dirty="0" smtClean="0">
                <a:latin typeface="楷体_GB2312" charset="-122"/>
                <a:ea typeface="楷体_GB2312" charset="-122"/>
              </a:rPr>
              <a:t>～</a:t>
            </a:r>
            <a:r>
              <a:rPr lang="en-US" altLang="zh-CN" b="1" dirty="0" smtClean="0">
                <a:latin typeface="楷体_GB2312" charset="-122"/>
                <a:ea typeface="楷体_GB2312" charset="-122"/>
              </a:rPr>
              <a:t>3.0</a:t>
            </a:r>
            <a:r>
              <a:rPr lang="zh-CN" altLang="en-US" b="1" dirty="0" smtClean="0">
                <a:latin typeface="楷体_GB2312" charset="-122"/>
                <a:ea typeface="楷体_GB2312" charset="-122"/>
              </a:rPr>
              <a:t>克，病毒唑</a:t>
            </a:r>
            <a:r>
              <a:rPr lang="en-US" altLang="zh-CN" b="1" dirty="0" smtClean="0">
                <a:latin typeface="楷体_GB2312" charset="-122"/>
                <a:ea typeface="楷体_GB2312" charset="-122"/>
              </a:rPr>
              <a:t>0.1</a:t>
            </a:r>
            <a:r>
              <a:rPr lang="zh-CN" altLang="en-US" b="1" dirty="0" smtClean="0">
                <a:latin typeface="楷体_GB2312" charset="-122"/>
                <a:ea typeface="楷体_GB2312" charset="-122"/>
              </a:rPr>
              <a:t>～</a:t>
            </a:r>
            <a:r>
              <a:rPr lang="en-US" altLang="zh-CN" b="1" dirty="0" smtClean="0">
                <a:latin typeface="楷体_GB2312" charset="-122"/>
                <a:ea typeface="楷体_GB2312" charset="-122"/>
              </a:rPr>
              <a:t>0.3</a:t>
            </a:r>
            <a:r>
              <a:rPr lang="zh-CN" altLang="en-US" b="1" dirty="0" smtClean="0">
                <a:latin typeface="楷体_GB2312" charset="-122"/>
                <a:ea typeface="楷体_GB2312" charset="-122"/>
              </a:rPr>
              <a:t>克，维生素</a:t>
            </a:r>
            <a:r>
              <a:rPr lang="en-US" altLang="zh-CN" b="1" dirty="0" smtClean="0">
                <a:latin typeface="楷体_GB2312" charset="-122"/>
                <a:ea typeface="楷体_GB2312" charset="-122"/>
              </a:rPr>
              <a:t>C 0.5</a:t>
            </a:r>
            <a:r>
              <a:rPr lang="zh-CN" altLang="en-US" b="1" dirty="0" smtClean="0">
                <a:latin typeface="楷体_GB2312" charset="-122"/>
                <a:ea typeface="楷体_GB2312" charset="-122"/>
              </a:rPr>
              <a:t>～</a:t>
            </a:r>
            <a:r>
              <a:rPr lang="en-US" altLang="zh-CN" b="1" dirty="0" smtClean="0">
                <a:latin typeface="楷体_GB2312" charset="-122"/>
                <a:ea typeface="楷体_GB2312" charset="-122"/>
              </a:rPr>
              <a:t>2.0</a:t>
            </a:r>
            <a:r>
              <a:rPr lang="zh-CN" altLang="en-US" b="1" dirty="0" smtClean="0">
                <a:latin typeface="楷体_GB2312" charset="-122"/>
                <a:ea typeface="楷体_GB2312" charset="-122"/>
              </a:rPr>
              <a:t>克，以上混合静滴。结束时再加入</a:t>
            </a:r>
            <a:r>
              <a:rPr lang="en-US" altLang="zh-CN" b="1" dirty="0" smtClean="0">
                <a:latin typeface="楷体_GB2312" charset="-122"/>
                <a:ea typeface="楷体_GB2312" charset="-122"/>
              </a:rPr>
              <a:t>50%</a:t>
            </a:r>
            <a:r>
              <a:rPr lang="zh-CN" altLang="en-US" b="1" dirty="0" smtClean="0">
                <a:latin typeface="楷体_GB2312" charset="-122"/>
                <a:ea typeface="楷体_GB2312" charset="-122"/>
              </a:rPr>
              <a:t>葡萄糖</a:t>
            </a:r>
            <a:r>
              <a:rPr lang="en-US" altLang="zh-CN" b="1" dirty="0" smtClean="0">
                <a:latin typeface="楷体_GB2312" charset="-122"/>
                <a:ea typeface="楷体_GB2312" charset="-122"/>
              </a:rPr>
              <a:t>10</a:t>
            </a:r>
            <a:r>
              <a:rPr lang="zh-CN" altLang="en-US" b="1" dirty="0" smtClean="0">
                <a:latin typeface="楷体_GB2312" charset="-122"/>
                <a:ea typeface="楷体_GB2312" charset="-122"/>
              </a:rPr>
              <a:t>～</a:t>
            </a:r>
            <a:r>
              <a:rPr lang="en-US" altLang="zh-CN" b="1" dirty="0" smtClean="0">
                <a:latin typeface="楷体_GB2312" charset="-122"/>
                <a:ea typeface="楷体_GB2312" charset="-122"/>
              </a:rPr>
              <a:t>40</a:t>
            </a:r>
            <a:r>
              <a:rPr lang="zh-CN" altLang="en-US" b="1" dirty="0" smtClean="0">
                <a:latin typeface="楷体_GB2312" charset="-122"/>
                <a:ea typeface="楷体_GB2312" charset="-122"/>
              </a:rPr>
              <a:t>毫升，止血敏</a:t>
            </a:r>
            <a:r>
              <a:rPr lang="en-US" altLang="zh-CN" b="1" dirty="0" smtClean="0">
                <a:latin typeface="楷体_GB2312" charset="-122"/>
                <a:ea typeface="楷体_GB2312" charset="-122"/>
              </a:rPr>
              <a:t>0.5</a:t>
            </a:r>
            <a:r>
              <a:rPr lang="zh-CN" altLang="en-US" b="1" dirty="0" smtClean="0">
                <a:latin typeface="楷体_GB2312" charset="-122"/>
                <a:ea typeface="楷体_GB2312" charset="-122"/>
              </a:rPr>
              <a:t>～ </a:t>
            </a:r>
            <a:r>
              <a:rPr lang="en-US" altLang="zh-CN" b="1" dirty="0" smtClean="0">
                <a:latin typeface="楷体_GB2312" charset="-122"/>
                <a:ea typeface="楷体_GB2312" charset="-122"/>
              </a:rPr>
              <a:t>1.5</a:t>
            </a:r>
            <a:r>
              <a:rPr lang="zh-CN" altLang="en-US" b="1" dirty="0" smtClean="0">
                <a:latin typeface="楷体_GB2312" charset="-122"/>
                <a:ea typeface="楷体_GB2312" charset="-122"/>
              </a:rPr>
              <a:t>克，快速静脉滴注。</a:t>
            </a:r>
          </a:p>
          <a:p>
            <a:pPr eaLnBrk="1" hangingPunct="1">
              <a:lnSpc>
                <a:spcPct val="150000"/>
              </a:lnSpc>
            </a:pPr>
            <a:r>
              <a:rPr lang="zh-CN" altLang="en-US" b="1" dirty="0" smtClean="0">
                <a:latin typeface="楷体_GB2312" charset="-122"/>
                <a:ea typeface="楷体_GB2312" charset="-122"/>
              </a:rPr>
              <a:t>胃复安</a:t>
            </a:r>
            <a:r>
              <a:rPr lang="en-US" altLang="zh-CN" b="1" dirty="0" smtClean="0">
                <a:latin typeface="楷体_GB2312" charset="-122"/>
                <a:ea typeface="楷体_GB2312" charset="-122"/>
              </a:rPr>
              <a:t>5</a:t>
            </a:r>
            <a:r>
              <a:rPr lang="zh-CN" altLang="en-US" b="1" dirty="0" smtClean="0">
                <a:latin typeface="楷体_GB2312" charset="-122"/>
                <a:ea typeface="楷体_GB2312" charset="-122"/>
              </a:rPr>
              <a:t>～</a:t>
            </a:r>
            <a:r>
              <a:rPr lang="en-US" altLang="zh-CN" b="1" dirty="0" smtClean="0">
                <a:latin typeface="楷体_GB2312" charset="-122"/>
                <a:ea typeface="楷体_GB2312" charset="-122"/>
              </a:rPr>
              <a:t>20</a:t>
            </a:r>
            <a:r>
              <a:rPr lang="zh-CN" altLang="en-US" b="1" dirty="0" smtClean="0">
                <a:latin typeface="楷体_GB2312" charset="-122"/>
                <a:ea typeface="楷体_GB2312" charset="-122"/>
              </a:rPr>
              <a:t>毫克皮下或肌肉注射。</a:t>
            </a:r>
          </a:p>
          <a:p>
            <a:pPr eaLnBrk="1" hangingPunct="1">
              <a:lnSpc>
                <a:spcPct val="150000"/>
              </a:lnSpc>
            </a:pPr>
            <a:r>
              <a:rPr lang="zh-CN" altLang="en-US" b="1" dirty="0" smtClean="0">
                <a:solidFill>
                  <a:srgbClr val="3333FF"/>
                </a:solidFill>
                <a:latin typeface="楷体_GB2312" charset="-122"/>
                <a:ea typeface="楷体_GB2312" charset="-122"/>
              </a:rPr>
              <a:t>以上方剂每天</a:t>
            </a:r>
            <a:r>
              <a:rPr lang="en-US" altLang="zh-CN" b="1" dirty="0" smtClean="0">
                <a:solidFill>
                  <a:srgbClr val="3333FF"/>
                </a:solidFill>
                <a:latin typeface="楷体_GB2312" charset="-122"/>
                <a:ea typeface="楷体_GB2312" charset="-122"/>
              </a:rPr>
              <a:t>1</a:t>
            </a:r>
            <a:r>
              <a:rPr lang="zh-CN" altLang="en-US" b="1" dirty="0" smtClean="0">
                <a:solidFill>
                  <a:srgbClr val="3333FF"/>
                </a:solidFill>
                <a:latin typeface="楷体_GB2312" charset="-122"/>
                <a:ea typeface="楷体_GB2312" charset="-122"/>
              </a:rPr>
              <a:t>～</a:t>
            </a:r>
            <a:r>
              <a:rPr lang="en-US" altLang="zh-CN" b="1" dirty="0" smtClean="0">
                <a:solidFill>
                  <a:srgbClr val="3333FF"/>
                </a:solidFill>
                <a:latin typeface="楷体_GB2312" charset="-122"/>
                <a:ea typeface="楷体_GB2312" charset="-122"/>
              </a:rPr>
              <a:t>2</a:t>
            </a:r>
            <a:r>
              <a:rPr lang="zh-CN" altLang="en-US" b="1" dirty="0" smtClean="0">
                <a:solidFill>
                  <a:srgbClr val="3333FF"/>
                </a:solidFill>
                <a:latin typeface="楷体_GB2312" charset="-122"/>
                <a:ea typeface="楷体_GB2312" charset="-122"/>
              </a:rPr>
              <a:t>次，连续</a:t>
            </a:r>
            <a:r>
              <a:rPr lang="en-US" altLang="zh-CN" b="1" dirty="0" smtClean="0">
                <a:solidFill>
                  <a:srgbClr val="3333FF"/>
                </a:solidFill>
                <a:latin typeface="楷体_GB2312" charset="-122"/>
                <a:ea typeface="楷体_GB2312" charset="-122"/>
              </a:rPr>
              <a:t>5</a:t>
            </a:r>
            <a:r>
              <a:rPr lang="zh-CN" altLang="en-US" b="1" dirty="0" smtClean="0">
                <a:solidFill>
                  <a:srgbClr val="3333FF"/>
                </a:solidFill>
                <a:latin typeface="楷体_GB2312" charset="-122"/>
                <a:ea typeface="楷体_GB2312" charset="-122"/>
              </a:rPr>
              <a:t>～</a:t>
            </a:r>
            <a:r>
              <a:rPr lang="en-US" altLang="zh-CN" b="1" dirty="0" smtClean="0">
                <a:solidFill>
                  <a:srgbClr val="3333FF"/>
                </a:solidFill>
                <a:latin typeface="楷体_GB2312" charset="-122"/>
                <a:ea typeface="楷体_GB2312" charset="-122"/>
              </a:rPr>
              <a:t>7</a:t>
            </a:r>
            <a:r>
              <a:rPr lang="zh-CN" altLang="en-US" b="1" dirty="0" smtClean="0">
                <a:solidFill>
                  <a:srgbClr val="3333FF"/>
                </a:solidFill>
                <a:latin typeface="楷体_GB2312" charset="-122"/>
                <a:ea typeface="楷体_GB2312" charset="-122"/>
              </a:rPr>
              <a:t>天。</a:t>
            </a:r>
            <a:r>
              <a:rPr lang="zh-CN" altLang="en-US" dirty="0" smtClean="0">
                <a:latin typeface="楷体_GB2312" charset="-122"/>
                <a:ea typeface="楷体_GB2312" charset="-122"/>
              </a:rPr>
              <a:t> </a:t>
            </a:r>
          </a:p>
        </p:txBody>
      </p:sp>
      <p:sp>
        <p:nvSpPr>
          <p:cNvPr id="27652" name="文本框 3"/>
          <p:cNvSpPr txBox="1">
            <a:spLocks noChangeArrowheads="1"/>
          </p:cNvSpPr>
          <p:nvPr/>
        </p:nvSpPr>
        <p:spPr bwMode="auto">
          <a:xfrm>
            <a:off x="6985000" y="282575"/>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a:solidFill>
                  <a:srgbClr val="0070C0"/>
                </a:solidFill>
              </a:rPr>
              <a:t>  </a:t>
            </a:r>
            <a:r>
              <a:rPr lang="zh-CN" altLang="en-US" sz="2000" b="1">
                <a:solidFill>
                  <a:srgbClr val="0070C0"/>
                </a:solidFill>
              </a:rPr>
              <a:t>犬细小病毒感染</a:t>
            </a:r>
          </a:p>
        </p:txBody>
      </p:sp>
    </p:spTree>
    <p:extLst>
      <p:ext uri="{BB962C8B-B14F-4D97-AF65-F5344CB8AC3E}">
        <p14:creationId xmlns:p14="http://schemas.microsoft.com/office/powerpoint/2010/main" val="15450035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占位符 28673"/>
          <p:cNvSpPr>
            <a:spLocks noGrp="1" noRot="1" noChangeArrowheads="1"/>
          </p:cNvSpPr>
          <p:nvPr>
            <p:ph idx="1"/>
          </p:nvPr>
        </p:nvSpPr>
        <p:spPr>
          <a:xfrm>
            <a:off x="683568" y="738188"/>
            <a:ext cx="8156575" cy="6119812"/>
          </a:xfrm>
        </p:spPr>
        <p:txBody>
          <a:bodyPr>
            <a:normAutofit lnSpcReduction="10000"/>
          </a:bodyPr>
          <a:lstStyle/>
          <a:p>
            <a:pPr eaLnBrk="1" hangingPunct="1"/>
            <a:r>
              <a:rPr lang="zh-CN" altLang="en-US" sz="2400" b="1" dirty="0" smtClean="0">
                <a:solidFill>
                  <a:srgbClr val="FF6600"/>
                </a:solidFill>
                <a:latin typeface="楷体_GB2312" charset="-122"/>
                <a:ea typeface="楷体_GB2312" charset="-122"/>
              </a:rPr>
              <a:t>   处方二：</a:t>
            </a:r>
          </a:p>
          <a:p>
            <a:pPr eaLnBrk="1" hangingPunct="1">
              <a:lnSpc>
                <a:spcPct val="90000"/>
              </a:lnSpc>
            </a:pPr>
            <a:r>
              <a:rPr lang="zh-CN" altLang="en-US" sz="2400" b="1" dirty="0" smtClean="0">
                <a:solidFill>
                  <a:srgbClr val="9900CC"/>
                </a:solidFill>
                <a:latin typeface="楷体_GB2312" charset="-122"/>
                <a:ea typeface="楷体_GB2312" charset="-122"/>
              </a:rPr>
              <a:t>中和病毒</a:t>
            </a:r>
            <a:r>
              <a:rPr lang="zh-CN" altLang="en-US" sz="2400" b="1" dirty="0" smtClean="0">
                <a:latin typeface="楷体_GB2312" charset="-122"/>
                <a:ea typeface="楷体_GB2312" charset="-122"/>
              </a:rPr>
              <a:t>：犬五联血清，10～20毫升/次，一天1次，连用3～5天。</a:t>
            </a:r>
          </a:p>
          <a:p>
            <a:pPr eaLnBrk="1" hangingPunct="1">
              <a:lnSpc>
                <a:spcPct val="90000"/>
              </a:lnSpc>
            </a:pPr>
            <a:r>
              <a:rPr lang="zh-CN" altLang="en-US" sz="2400" b="1" dirty="0" smtClean="0">
                <a:solidFill>
                  <a:srgbClr val="9900CC"/>
                </a:solidFill>
                <a:latin typeface="楷体_GB2312" charset="-122"/>
                <a:ea typeface="楷体_GB2312" charset="-122"/>
              </a:rPr>
              <a:t>强心补液、维持体液平衡</a:t>
            </a:r>
            <a:r>
              <a:rPr lang="zh-CN" altLang="en-US" sz="2400" b="1" dirty="0" smtClean="0">
                <a:latin typeface="楷体_GB2312" charset="-122"/>
                <a:ea typeface="楷体_GB2312" charset="-122"/>
              </a:rPr>
              <a:t>：5%葡萄糖氯化钠250毫升，50%葡萄糖20毫升，10%葡萄糖酸钙20毫升，辅酶A100单位，ATP40毫克。混合后，一次缓慢静脉滴注。如犬呕吐，加10%氯化钾5毫升。</a:t>
            </a:r>
          </a:p>
          <a:p>
            <a:pPr eaLnBrk="1" hangingPunct="1">
              <a:lnSpc>
                <a:spcPct val="90000"/>
              </a:lnSpc>
            </a:pPr>
            <a:r>
              <a:rPr lang="zh-CN" altLang="en-US" sz="2400" b="1" dirty="0" smtClean="0">
                <a:solidFill>
                  <a:srgbClr val="9900CC"/>
                </a:solidFill>
                <a:latin typeface="楷体_GB2312" charset="-122"/>
                <a:ea typeface="楷体_GB2312" charset="-122"/>
              </a:rPr>
              <a:t>抗菌消炎、清热解毒</a:t>
            </a:r>
            <a:r>
              <a:rPr lang="zh-CN" altLang="en-US" sz="2400" b="1" dirty="0" smtClean="0">
                <a:latin typeface="楷体_GB2312" charset="-122"/>
                <a:ea typeface="楷体_GB2312" charset="-122"/>
              </a:rPr>
              <a:t>：生理盐水250毫升，先锋霉素5号1克、双黄连20毫升、病毒唑200毫克、地塞米松10毫克。加入溶解后，一次静脉注射。</a:t>
            </a:r>
          </a:p>
          <a:p>
            <a:pPr eaLnBrk="1" hangingPunct="1">
              <a:lnSpc>
                <a:spcPct val="90000"/>
              </a:lnSpc>
            </a:pPr>
            <a:r>
              <a:rPr lang="zh-CN" altLang="en-US" sz="2400" b="1" dirty="0" smtClean="0">
                <a:solidFill>
                  <a:srgbClr val="9900CC"/>
                </a:solidFill>
                <a:latin typeface="楷体_GB2312" charset="-122"/>
                <a:ea typeface="楷体_GB2312" charset="-122"/>
              </a:rPr>
              <a:t>抗病毒：</a:t>
            </a:r>
            <a:r>
              <a:rPr lang="zh-CN" altLang="en-US" sz="2400" b="1" dirty="0" smtClean="0">
                <a:latin typeface="楷体_GB2312" charset="-122"/>
                <a:ea typeface="楷体_GB2312" charset="-122"/>
              </a:rPr>
              <a:t>特效抗毒灵5毫升，一次肌肉注射，上、下午各一次。</a:t>
            </a:r>
          </a:p>
          <a:p>
            <a:pPr eaLnBrk="1" hangingPunct="1">
              <a:lnSpc>
                <a:spcPct val="90000"/>
              </a:lnSpc>
            </a:pPr>
            <a:r>
              <a:rPr lang="zh-CN" altLang="en-US" sz="2400" b="1" dirty="0" smtClean="0">
                <a:solidFill>
                  <a:srgbClr val="9900CC"/>
                </a:solidFill>
                <a:latin typeface="楷体_GB2312" charset="-122"/>
                <a:ea typeface="楷体_GB2312" charset="-122"/>
              </a:rPr>
              <a:t>止泄：</a:t>
            </a:r>
            <a:r>
              <a:rPr lang="zh-CN" altLang="en-US" sz="2400" b="1" dirty="0" smtClean="0">
                <a:latin typeface="楷体_GB2312" charset="-122"/>
                <a:ea typeface="楷体_GB2312" charset="-122"/>
              </a:rPr>
              <a:t>维迪康5千克体重1粒，口服，一天2次。</a:t>
            </a:r>
          </a:p>
          <a:p>
            <a:pPr eaLnBrk="1" hangingPunct="1">
              <a:lnSpc>
                <a:spcPct val="90000"/>
              </a:lnSpc>
            </a:pPr>
            <a:r>
              <a:rPr lang="zh-CN" altLang="en-US" sz="2400" b="1" dirty="0" smtClean="0">
                <a:solidFill>
                  <a:srgbClr val="9900CC"/>
                </a:solidFill>
                <a:latin typeface="楷体_GB2312" charset="-122"/>
                <a:ea typeface="楷体_GB2312" charset="-122"/>
              </a:rPr>
              <a:t>止吐：</a:t>
            </a:r>
            <a:r>
              <a:rPr lang="zh-CN" altLang="en-US" sz="2400" b="1" dirty="0" smtClean="0">
                <a:latin typeface="楷体_GB2312" charset="-122"/>
                <a:ea typeface="楷体_GB2312" charset="-122"/>
              </a:rPr>
              <a:t>胃复安1毫升，一次肌肉注射，上、下午各一次。</a:t>
            </a:r>
          </a:p>
          <a:p>
            <a:pPr eaLnBrk="1" hangingPunct="1">
              <a:lnSpc>
                <a:spcPct val="90000"/>
              </a:lnSpc>
            </a:pPr>
            <a:r>
              <a:rPr lang="zh-CN" altLang="en-US" sz="2400" b="1" dirty="0" smtClean="0">
                <a:solidFill>
                  <a:srgbClr val="9900CC"/>
                </a:solidFill>
                <a:latin typeface="楷体_GB2312" charset="-122"/>
                <a:ea typeface="楷体_GB2312" charset="-122"/>
              </a:rPr>
              <a:t>止血</a:t>
            </a:r>
            <a:r>
              <a:rPr lang="zh-CN" altLang="en-US" sz="2400" b="1" dirty="0" smtClean="0">
                <a:latin typeface="楷体_GB2312" charset="-122"/>
                <a:ea typeface="楷体_GB2312" charset="-122"/>
              </a:rPr>
              <a:t>：止血敏0.5克、维生素K</a:t>
            </a:r>
            <a:r>
              <a:rPr lang="zh-CN" altLang="en-US" sz="2400" b="1" baseline="-25000" dirty="0" smtClean="0">
                <a:latin typeface="楷体_GB2312" charset="-122"/>
                <a:ea typeface="楷体_GB2312" charset="-122"/>
              </a:rPr>
              <a:t>3</a:t>
            </a:r>
            <a:r>
              <a:rPr lang="zh-CN" altLang="en-US" sz="2400" b="1" dirty="0" smtClean="0">
                <a:latin typeface="楷体_GB2312" charset="-122"/>
                <a:ea typeface="楷体_GB2312" charset="-122"/>
              </a:rPr>
              <a:t> 8毫克、注射用水5毫升，溶解后，一次肌肉注射，上、下午各一次。</a:t>
            </a:r>
          </a:p>
          <a:p>
            <a:pPr eaLnBrk="1" hangingPunct="1">
              <a:lnSpc>
                <a:spcPct val="90000"/>
              </a:lnSpc>
            </a:pPr>
            <a:r>
              <a:rPr lang="zh-CN" altLang="en-US" sz="2400" b="1" dirty="0" smtClean="0">
                <a:solidFill>
                  <a:srgbClr val="3333FF"/>
                </a:solidFill>
                <a:latin typeface="楷体_GB2312" charset="-122"/>
                <a:ea typeface="楷体_GB2312" charset="-122"/>
              </a:rPr>
              <a:t>以上方剂每天1～2次，连续5～7天。</a:t>
            </a:r>
          </a:p>
        </p:txBody>
      </p:sp>
      <p:sp>
        <p:nvSpPr>
          <p:cNvPr id="28675" name="文本框 3"/>
          <p:cNvSpPr txBox="1">
            <a:spLocks noChangeArrowheads="1"/>
          </p:cNvSpPr>
          <p:nvPr/>
        </p:nvSpPr>
        <p:spPr bwMode="auto">
          <a:xfrm>
            <a:off x="6985000" y="282575"/>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a:solidFill>
                  <a:srgbClr val="0070C0"/>
                </a:solidFill>
              </a:rPr>
              <a:t>  </a:t>
            </a:r>
            <a:r>
              <a:rPr lang="zh-CN" altLang="en-US" sz="2000" b="1">
                <a:solidFill>
                  <a:srgbClr val="0070C0"/>
                </a:solidFill>
              </a:rPr>
              <a:t>犬细小病毒感染</a:t>
            </a:r>
          </a:p>
        </p:txBody>
      </p:sp>
    </p:spTree>
    <p:extLst>
      <p:ext uri="{BB962C8B-B14F-4D97-AF65-F5344CB8AC3E}">
        <p14:creationId xmlns:p14="http://schemas.microsoft.com/office/powerpoint/2010/main" val="3528519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占位符 23554"/>
          <p:cNvSpPr>
            <a:spLocks noGrp="1" noRot="1" noChangeArrowheads="1"/>
          </p:cNvSpPr>
          <p:nvPr>
            <p:ph idx="1"/>
          </p:nvPr>
        </p:nvSpPr>
        <p:spPr>
          <a:xfrm>
            <a:off x="755576" y="2132856"/>
            <a:ext cx="7467600" cy="3701008"/>
          </a:xfrm>
        </p:spPr>
        <p:txBody>
          <a:bodyPr/>
          <a:lstStyle/>
          <a:p>
            <a:pPr eaLnBrk="1" hangingPunct="1">
              <a:lnSpc>
                <a:spcPct val="120000"/>
              </a:lnSpc>
            </a:pPr>
            <a:r>
              <a:rPr lang="zh-CN" altLang="en-US" b="1" dirty="0" smtClean="0">
                <a:latin typeface="楷体_GB2312" charset="-122"/>
                <a:ea typeface="楷体_GB2312" charset="-122"/>
              </a:rPr>
              <a:t>本病发展迅猛，应及时采取综合性防疫措施，及时隔离病犬，对犬舍及用具等用</a:t>
            </a:r>
            <a:r>
              <a:rPr lang="en-US" altLang="zh-CN" b="1" dirty="0" smtClean="0">
                <a:solidFill>
                  <a:srgbClr val="FF6600"/>
                </a:solidFill>
                <a:latin typeface="楷体_GB2312" charset="-122"/>
                <a:ea typeface="楷体_GB2312" charset="-122"/>
              </a:rPr>
              <a:t>2-4%</a:t>
            </a:r>
            <a:r>
              <a:rPr lang="zh-CN" altLang="en-US" b="1" dirty="0" smtClean="0">
                <a:solidFill>
                  <a:srgbClr val="FF6600"/>
                </a:solidFill>
                <a:latin typeface="楷体_GB2312" charset="-122"/>
                <a:ea typeface="楷体_GB2312" charset="-122"/>
              </a:rPr>
              <a:t>火碱水</a:t>
            </a:r>
            <a:r>
              <a:rPr lang="zh-CN" altLang="en-US" b="1" dirty="0" smtClean="0">
                <a:latin typeface="楷体_GB2312" charset="-122"/>
                <a:ea typeface="楷体_GB2312" charset="-122"/>
              </a:rPr>
              <a:t>或</a:t>
            </a:r>
            <a:r>
              <a:rPr lang="en-US" altLang="zh-CN" b="1" dirty="0" smtClean="0">
                <a:solidFill>
                  <a:srgbClr val="FF6600"/>
                </a:solidFill>
                <a:latin typeface="楷体_GB2312" charset="-122"/>
                <a:ea typeface="楷体_GB2312" charset="-122"/>
              </a:rPr>
              <a:t>10-20%</a:t>
            </a:r>
            <a:r>
              <a:rPr lang="zh-CN" altLang="en-US" b="1" dirty="0" smtClean="0">
                <a:solidFill>
                  <a:srgbClr val="FF6600"/>
                </a:solidFill>
                <a:latin typeface="楷体_GB2312" charset="-122"/>
                <a:ea typeface="楷体_GB2312" charset="-122"/>
              </a:rPr>
              <a:t>漂白粉溶液</a:t>
            </a:r>
            <a:r>
              <a:rPr lang="zh-CN" altLang="en-US" b="1" dirty="0" smtClean="0">
                <a:latin typeface="楷体_GB2312" charset="-122"/>
                <a:ea typeface="楷体_GB2312" charset="-122"/>
              </a:rPr>
              <a:t>反复消毒。</a:t>
            </a:r>
          </a:p>
          <a:p>
            <a:pPr eaLnBrk="1" hangingPunct="1">
              <a:lnSpc>
                <a:spcPct val="120000"/>
              </a:lnSpc>
            </a:pPr>
            <a:r>
              <a:rPr lang="zh-CN" altLang="en-US" b="1" dirty="0" smtClean="0">
                <a:latin typeface="楷体_GB2312" charset="-122"/>
                <a:ea typeface="楷体_GB2312" charset="-122"/>
              </a:rPr>
              <a:t>疫苗免疫接种是预防本病的有效措施。为了减少接种手续，多使用</a:t>
            </a:r>
            <a:r>
              <a:rPr lang="zh-CN" altLang="en-US" b="1" dirty="0" smtClean="0">
                <a:solidFill>
                  <a:srgbClr val="FF6600"/>
                </a:solidFill>
                <a:latin typeface="楷体_GB2312" charset="-122"/>
                <a:ea typeface="楷体_GB2312" charset="-122"/>
              </a:rPr>
              <a:t>六联弱毒疫苗或五联弱毒疫苗</a:t>
            </a:r>
            <a:r>
              <a:rPr lang="zh-CN" altLang="en-US" b="1" dirty="0" smtClean="0">
                <a:latin typeface="楷体_GB2312" charset="-122"/>
                <a:ea typeface="楷体_GB2312" charset="-122"/>
              </a:rPr>
              <a:t>进行预防接种。</a:t>
            </a:r>
          </a:p>
        </p:txBody>
      </p:sp>
      <p:sp>
        <p:nvSpPr>
          <p:cNvPr id="24579" name="文本框 3"/>
          <p:cNvSpPr txBox="1">
            <a:spLocks noChangeArrowheads="1"/>
          </p:cNvSpPr>
          <p:nvPr/>
        </p:nvSpPr>
        <p:spPr bwMode="auto">
          <a:xfrm>
            <a:off x="6732240" y="658813"/>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a:solidFill>
                  <a:srgbClr val="0070C0"/>
                </a:solidFill>
              </a:rPr>
              <a:t>  </a:t>
            </a:r>
            <a:r>
              <a:rPr lang="zh-CN" altLang="en-US" sz="2000" b="1">
                <a:solidFill>
                  <a:srgbClr val="0070C0"/>
                </a:solidFill>
              </a:rPr>
              <a:t>犬细小病毒感染</a:t>
            </a:r>
          </a:p>
        </p:txBody>
      </p:sp>
      <p:sp>
        <p:nvSpPr>
          <p:cNvPr id="3" name="七角星 2"/>
          <p:cNvSpPr/>
          <p:nvPr/>
        </p:nvSpPr>
        <p:spPr>
          <a:xfrm>
            <a:off x="1235075"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预</a:t>
            </a:r>
          </a:p>
          <a:p>
            <a:pPr algn="ctr">
              <a:defRPr/>
            </a:pPr>
            <a:r>
              <a:rPr lang="zh-CN" altLang="en-US" sz="3600" b="1" noProof="1">
                <a:solidFill>
                  <a:srgbClr val="2E0AE6"/>
                </a:solidFill>
                <a:ea typeface="楷体_GB2312" panose="02010609030101010101" charset="-122"/>
                <a:sym typeface="+mn-ea"/>
              </a:rPr>
              <a:t>防</a:t>
            </a:r>
            <a:r>
              <a:rPr lang="zh-CN" altLang="en-US" sz="3200" noProof="1">
                <a:solidFill>
                  <a:prstClr val="white"/>
                </a:solidFill>
                <a:sym typeface="+mn-ea"/>
              </a:rPr>
              <a:t> </a:t>
            </a:r>
            <a:endParaRPr lang="zh-CN" altLang="en-US" sz="32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1934778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占位符 29698"/>
          <p:cNvSpPr>
            <a:spLocks noGrp="1" noRot="1" noChangeArrowheads="1"/>
          </p:cNvSpPr>
          <p:nvPr>
            <p:ph idx="1"/>
          </p:nvPr>
        </p:nvSpPr>
        <p:spPr>
          <a:xfrm>
            <a:off x="899592" y="2276872"/>
            <a:ext cx="7467600" cy="3164295"/>
          </a:xfrm>
        </p:spPr>
        <p:txBody>
          <a:bodyPr/>
          <a:lstStyle/>
          <a:p>
            <a:pPr eaLnBrk="1" hangingPunct="1"/>
            <a:endParaRPr lang="zh-CN" altLang="en-US" b="1" dirty="0" smtClean="0">
              <a:latin typeface="楷体_GB2312" charset="-122"/>
              <a:ea typeface="楷体_GB2312" charset="-122"/>
            </a:endParaRPr>
          </a:p>
          <a:p>
            <a:pPr eaLnBrk="1" hangingPunct="1"/>
            <a:r>
              <a:rPr lang="zh-CN" altLang="en-US" b="1" dirty="0" smtClean="0">
                <a:latin typeface="楷体_GB2312" charset="-122"/>
                <a:ea typeface="楷体_GB2312" charset="-122"/>
              </a:rPr>
              <a:t>犬细小病毒病的临床症状有哪些?应该如何治疗?</a:t>
            </a:r>
          </a:p>
        </p:txBody>
      </p:sp>
      <p:sp>
        <p:nvSpPr>
          <p:cNvPr id="29699" name="文本框 3"/>
          <p:cNvSpPr txBox="1">
            <a:spLocks noChangeArrowheads="1"/>
          </p:cNvSpPr>
          <p:nvPr/>
        </p:nvSpPr>
        <p:spPr bwMode="auto">
          <a:xfrm>
            <a:off x="6732240" y="681038"/>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3" name="七角星 2"/>
          <p:cNvSpPr/>
          <p:nvPr/>
        </p:nvSpPr>
        <p:spPr>
          <a:xfrm>
            <a:off x="1835696" y="476672"/>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noProof="1">
                <a:solidFill>
                  <a:srgbClr val="2E0AE6"/>
                </a:solidFill>
                <a:sym typeface="+mn-ea"/>
              </a:rPr>
              <a:t>作业</a:t>
            </a:r>
            <a:r>
              <a:rPr lang="zh-CN" altLang="en-US" sz="3200" noProof="1">
                <a:solidFill>
                  <a:prstClr val="white"/>
                </a:solidFill>
                <a:sym typeface="+mn-ea"/>
              </a:rPr>
              <a:t>  </a:t>
            </a:r>
            <a:endParaRPr lang="zh-CN" altLang="en-US" sz="32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4344337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370857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noChangeArrowheads="1"/>
          </p:cNvSpPr>
          <p:nvPr>
            <p:ph idx="1"/>
          </p:nvPr>
        </p:nvSpPr>
        <p:spPr>
          <a:xfrm>
            <a:off x="827584" y="2564904"/>
            <a:ext cx="7467600" cy="3629000"/>
          </a:xfrm>
        </p:spPr>
        <p:txBody>
          <a:bodyPr/>
          <a:lstStyle/>
          <a:p>
            <a:pPr eaLnBrk="1" hangingPunct="1">
              <a:lnSpc>
                <a:spcPct val="160000"/>
              </a:lnSpc>
            </a:pPr>
            <a:r>
              <a:rPr lang="zh-CN" altLang="en-US" b="1" dirty="0" smtClean="0">
                <a:solidFill>
                  <a:srgbClr val="00B050"/>
                </a:solidFill>
                <a:ea typeface="楷体_GB2312" charset="-122"/>
              </a:rPr>
              <a:t>犬细小病毒(</a:t>
            </a:r>
            <a:r>
              <a:rPr lang="en-US" altLang="zh-CN" b="1" dirty="0" smtClean="0">
                <a:solidFill>
                  <a:srgbClr val="00B050"/>
                </a:solidFill>
                <a:latin typeface="楷体_GB2312" charset="-122"/>
                <a:ea typeface="楷体_GB2312" charset="-122"/>
              </a:rPr>
              <a:t>CPV</a:t>
            </a:r>
            <a:r>
              <a:rPr lang="zh-CN" altLang="en-US" b="1" dirty="0" smtClean="0">
                <a:solidFill>
                  <a:srgbClr val="00B050"/>
                </a:solidFill>
                <a:ea typeface="楷体_GB2312" charset="-122"/>
              </a:rPr>
              <a:t>)感染</a:t>
            </a:r>
            <a:r>
              <a:rPr lang="zh-CN" altLang="en-US" b="1" dirty="0" smtClean="0">
                <a:ea typeface="楷体_GB2312" charset="-122"/>
              </a:rPr>
              <a:t>是近年来发现犬的一种具有高度接触性的烈性传染病。</a:t>
            </a:r>
          </a:p>
          <a:p>
            <a:pPr eaLnBrk="1" hangingPunct="1">
              <a:lnSpc>
                <a:spcPct val="160000"/>
              </a:lnSpc>
            </a:pPr>
            <a:r>
              <a:rPr lang="zh-CN" altLang="en-US" b="1" dirty="0" smtClean="0">
                <a:ea typeface="楷体_GB2312" charset="-122"/>
              </a:rPr>
              <a:t>临床上以</a:t>
            </a:r>
            <a:r>
              <a:rPr lang="zh-CN" altLang="en-US" b="1" dirty="0" smtClean="0">
                <a:solidFill>
                  <a:srgbClr val="FF6600"/>
                </a:solidFill>
                <a:ea typeface="楷体_GB2312" charset="-122"/>
              </a:rPr>
              <a:t>急性出血性肠炎</a:t>
            </a:r>
            <a:r>
              <a:rPr lang="zh-CN" altLang="en-US" b="1" dirty="0" smtClean="0">
                <a:ea typeface="楷体_GB2312" charset="-122"/>
              </a:rPr>
              <a:t>和</a:t>
            </a:r>
            <a:r>
              <a:rPr lang="zh-CN" altLang="en-US" b="1" dirty="0" smtClean="0">
                <a:solidFill>
                  <a:srgbClr val="FF6600"/>
                </a:solidFill>
                <a:ea typeface="楷体_GB2312" charset="-122"/>
              </a:rPr>
              <a:t>非化脓性心肌炎</a:t>
            </a:r>
            <a:r>
              <a:rPr lang="zh-CN" altLang="en-US" b="1" dirty="0" smtClean="0">
                <a:ea typeface="楷体_GB2312" charset="-122"/>
              </a:rPr>
              <a:t>为特征。</a:t>
            </a:r>
          </a:p>
          <a:p>
            <a:pPr eaLnBrk="1" hangingPunct="1"/>
            <a:endParaRPr lang="zh-CN" altLang="en-US" dirty="0" smtClean="0"/>
          </a:p>
        </p:txBody>
      </p:sp>
      <p:sp>
        <p:nvSpPr>
          <p:cNvPr id="4099" name="文本框 3"/>
          <p:cNvSpPr txBox="1">
            <a:spLocks noChangeArrowheads="1"/>
          </p:cNvSpPr>
          <p:nvPr/>
        </p:nvSpPr>
        <p:spPr bwMode="auto">
          <a:xfrm>
            <a:off x="6660232" y="876187"/>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2" name="七角星 1"/>
          <p:cNvSpPr/>
          <p:nvPr/>
        </p:nvSpPr>
        <p:spPr>
          <a:xfrm>
            <a:off x="1259632" y="876187"/>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latin typeface="楷体_GB2312" panose="02010609030101010101" charset="-122"/>
                <a:ea typeface="楷体_GB2312" panose="02010609030101010101" charset="-122"/>
                <a:sym typeface="+mn-ea"/>
              </a:rPr>
              <a:t>概述</a:t>
            </a:r>
          </a:p>
        </p:txBody>
      </p:sp>
    </p:spTree>
    <p:extLst>
      <p:ext uri="{BB962C8B-B14F-4D97-AF65-F5344CB8AC3E}">
        <p14:creationId xmlns:p14="http://schemas.microsoft.com/office/powerpoint/2010/main" val="31915968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noChangeArrowheads="1"/>
          </p:cNvSpPr>
          <p:nvPr>
            <p:ph idx="1"/>
          </p:nvPr>
        </p:nvSpPr>
        <p:spPr>
          <a:xfrm>
            <a:off x="457200" y="1600200"/>
            <a:ext cx="7859216" cy="4873752"/>
          </a:xfrm>
        </p:spPr>
        <p:txBody>
          <a:bodyPr>
            <a:normAutofit lnSpcReduction="10000"/>
          </a:bodyPr>
          <a:lstStyle/>
          <a:p>
            <a:pPr eaLnBrk="1" hangingPunct="1">
              <a:lnSpc>
                <a:spcPct val="150000"/>
              </a:lnSpc>
            </a:pPr>
            <a:r>
              <a:rPr lang="en-US" altLang="zh-CN" b="1" dirty="0" smtClean="0">
                <a:latin typeface="楷体_GB2312" charset="-122"/>
                <a:ea typeface="楷体_GB2312" charset="-122"/>
              </a:rPr>
              <a:t>CPV</a:t>
            </a:r>
            <a:r>
              <a:rPr lang="zh-CN" altLang="en-US" b="1" dirty="0" smtClean="0">
                <a:latin typeface="楷体_GB2312" charset="-122"/>
                <a:ea typeface="楷体_GB2312" charset="-122"/>
              </a:rPr>
              <a:t>在分类上属于</a:t>
            </a:r>
            <a:r>
              <a:rPr lang="zh-CN" altLang="en-US" b="1" dirty="0" smtClean="0">
                <a:solidFill>
                  <a:srgbClr val="00B050"/>
                </a:solidFill>
                <a:latin typeface="楷体_GB2312" charset="-122"/>
                <a:ea typeface="楷体_GB2312" charset="-122"/>
              </a:rPr>
              <a:t>细小病毒科，细小病毒属</a:t>
            </a:r>
            <a:r>
              <a:rPr lang="zh-CN" altLang="en-US" b="1" dirty="0" smtClean="0">
                <a:latin typeface="楷体_GB2312" charset="-122"/>
                <a:ea typeface="楷体_GB2312" charset="-122"/>
              </a:rPr>
              <a:t>。其抗原性与猫泛白细胞减少症病毒（</a:t>
            </a:r>
            <a:r>
              <a:rPr lang="en-US" altLang="zh-CN" b="1" dirty="0" smtClean="0">
                <a:latin typeface="楷体_GB2312" charset="-122"/>
                <a:ea typeface="楷体_GB2312" charset="-122"/>
              </a:rPr>
              <a:t>FPV</a:t>
            </a:r>
            <a:r>
              <a:rPr lang="zh-CN" altLang="en-US" b="1" dirty="0" smtClean="0">
                <a:latin typeface="楷体_GB2312" charset="-122"/>
                <a:ea typeface="楷体_GB2312" charset="-122"/>
              </a:rPr>
              <a:t>）和水貂肠炎病毒（</a:t>
            </a:r>
            <a:r>
              <a:rPr lang="en-US" altLang="zh-CN" b="1" dirty="0" smtClean="0">
                <a:latin typeface="楷体_GB2312" charset="-122"/>
                <a:ea typeface="楷体_GB2312" charset="-122"/>
              </a:rPr>
              <a:t>MEV</a:t>
            </a:r>
            <a:r>
              <a:rPr lang="zh-CN" altLang="en-US" b="1" dirty="0" smtClean="0">
                <a:latin typeface="楷体_GB2312" charset="-122"/>
                <a:ea typeface="楷体_GB2312" charset="-122"/>
              </a:rPr>
              <a:t>）密切相关。</a:t>
            </a:r>
            <a:r>
              <a:rPr lang="en-US" altLang="zh-CN" b="1" dirty="0" smtClean="0">
                <a:latin typeface="楷体_GB2312" charset="-122"/>
                <a:ea typeface="楷体_GB2312" charset="-122"/>
              </a:rPr>
              <a:t>CPV</a:t>
            </a:r>
            <a:r>
              <a:rPr lang="zh-CN" altLang="en-US" b="1" dirty="0" smtClean="0">
                <a:latin typeface="楷体_GB2312" charset="-122"/>
                <a:ea typeface="楷体_GB2312" charset="-122"/>
              </a:rPr>
              <a:t>对多种理化因素和常用消毒剂具有较强的抵抗力。</a:t>
            </a:r>
          </a:p>
          <a:p>
            <a:pPr eaLnBrk="1" hangingPunct="1">
              <a:lnSpc>
                <a:spcPct val="150000"/>
              </a:lnSpc>
            </a:pPr>
            <a:r>
              <a:rPr lang="zh-CN" altLang="en-US" b="1" dirty="0" smtClean="0">
                <a:solidFill>
                  <a:srgbClr val="FF6600"/>
                </a:solidFill>
                <a:latin typeface="楷体_GB2312" charset="-122"/>
                <a:ea typeface="楷体_GB2312" charset="-122"/>
              </a:rPr>
              <a:t>在</a:t>
            </a:r>
            <a:r>
              <a:rPr lang="en-US" altLang="zh-CN" b="1" dirty="0" smtClean="0">
                <a:solidFill>
                  <a:srgbClr val="FF6600"/>
                </a:solidFill>
                <a:latin typeface="楷体_GB2312" charset="-122"/>
                <a:ea typeface="楷体_GB2312" charset="-122"/>
              </a:rPr>
              <a:t>4</a:t>
            </a:r>
            <a:r>
              <a:rPr lang="zh-CN" altLang="en-US" b="1" dirty="0" smtClean="0">
                <a:solidFill>
                  <a:srgbClr val="FF6600"/>
                </a:solidFill>
                <a:latin typeface="楷体_GB2312" charset="-122"/>
                <a:ea typeface="楷体_GB2312" charset="-122"/>
              </a:rPr>
              <a:t>～</a:t>
            </a:r>
            <a:r>
              <a:rPr lang="en-US" altLang="zh-CN" b="1" dirty="0" smtClean="0">
                <a:solidFill>
                  <a:srgbClr val="FF6600"/>
                </a:solidFill>
                <a:latin typeface="楷体_GB2312" charset="-122"/>
                <a:ea typeface="楷体_GB2312" charset="-122"/>
              </a:rPr>
              <a:t>10℃</a:t>
            </a:r>
            <a:r>
              <a:rPr lang="zh-CN" altLang="en-US" b="1" dirty="0" smtClean="0">
                <a:solidFill>
                  <a:srgbClr val="FF6600"/>
                </a:solidFill>
                <a:latin typeface="楷体_GB2312" charset="-122"/>
                <a:ea typeface="楷体_GB2312" charset="-122"/>
              </a:rPr>
              <a:t>存活</a:t>
            </a:r>
            <a:r>
              <a:rPr lang="en-US" altLang="zh-CN" b="1" dirty="0" smtClean="0">
                <a:solidFill>
                  <a:srgbClr val="FF6600"/>
                </a:solidFill>
                <a:latin typeface="楷体_GB2312" charset="-122"/>
                <a:ea typeface="楷体_GB2312" charset="-122"/>
              </a:rPr>
              <a:t>180</a:t>
            </a:r>
            <a:r>
              <a:rPr lang="zh-CN" altLang="en-US" b="1" dirty="0" smtClean="0">
                <a:solidFill>
                  <a:srgbClr val="FF6600"/>
                </a:solidFill>
                <a:latin typeface="楷体_GB2312" charset="-122"/>
                <a:ea typeface="楷体_GB2312" charset="-122"/>
              </a:rPr>
              <a:t>日，</a:t>
            </a:r>
            <a:r>
              <a:rPr lang="en-US" altLang="zh-CN" b="1" dirty="0" smtClean="0">
                <a:solidFill>
                  <a:srgbClr val="FF6600"/>
                </a:solidFill>
                <a:latin typeface="楷体_GB2312" charset="-122"/>
                <a:ea typeface="楷体_GB2312" charset="-122"/>
              </a:rPr>
              <a:t>37℃</a:t>
            </a:r>
            <a:r>
              <a:rPr lang="zh-CN" altLang="en-US" b="1" dirty="0" smtClean="0">
                <a:solidFill>
                  <a:srgbClr val="FF6600"/>
                </a:solidFill>
                <a:latin typeface="楷体_GB2312" charset="-122"/>
                <a:ea typeface="楷体_GB2312" charset="-122"/>
              </a:rPr>
              <a:t>存活</a:t>
            </a:r>
            <a:r>
              <a:rPr lang="en-US" altLang="zh-CN" b="1" dirty="0" smtClean="0">
                <a:solidFill>
                  <a:srgbClr val="FF6600"/>
                </a:solidFill>
                <a:latin typeface="楷体_GB2312" charset="-122"/>
                <a:ea typeface="楷体_GB2312" charset="-122"/>
              </a:rPr>
              <a:t>14</a:t>
            </a:r>
            <a:r>
              <a:rPr lang="zh-CN" altLang="en-US" b="1" dirty="0" smtClean="0">
                <a:solidFill>
                  <a:srgbClr val="FF6600"/>
                </a:solidFill>
                <a:latin typeface="楷体_GB2312" charset="-122"/>
                <a:ea typeface="楷体_GB2312" charset="-122"/>
              </a:rPr>
              <a:t>日，</a:t>
            </a:r>
            <a:r>
              <a:rPr lang="en-US" altLang="zh-CN" b="1" dirty="0" smtClean="0">
                <a:solidFill>
                  <a:srgbClr val="FF6600"/>
                </a:solidFill>
                <a:latin typeface="楷体_GB2312" charset="-122"/>
                <a:ea typeface="楷体_GB2312" charset="-122"/>
              </a:rPr>
              <a:t>56℃</a:t>
            </a:r>
            <a:r>
              <a:rPr lang="zh-CN" altLang="en-US" b="1" dirty="0" smtClean="0">
                <a:solidFill>
                  <a:srgbClr val="FF6600"/>
                </a:solidFill>
                <a:latin typeface="楷体_GB2312" charset="-122"/>
                <a:ea typeface="楷体_GB2312" charset="-122"/>
              </a:rPr>
              <a:t>存活</a:t>
            </a:r>
            <a:r>
              <a:rPr lang="en-US" altLang="zh-CN" b="1" dirty="0" smtClean="0">
                <a:solidFill>
                  <a:srgbClr val="FF6600"/>
                </a:solidFill>
                <a:latin typeface="楷体_GB2312" charset="-122"/>
                <a:ea typeface="楷体_GB2312" charset="-122"/>
              </a:rPr>
              <a:t>24</a:t>
            </a:r>
            <a:r>
              <a:rPr lang="zh-CN" altLang="en-US" b="1" dirty="0" smtClean="0">
                <a:solidFill>
                  <a:srgbClr val="FF6600"/>
                </a:solidFill>
                <a:latin typeface="楷体_GB2312" charset="-122"/>
                <a:ea typeface="楷体_GB2312" charset="-122"/>
              </a:rPr>
              <a:t>小时，</a:t>
            </a:r>
            <a:r>
              <a:rPr lang="en-US" altLang="zh-CN" b="1" dirty="0" smtClean="0">
                <a:solidFill>
                  <a:srgbClr val="FF6600"/>
                </a:solidFill>
                <a:latin typeface="楷体_GB2312" charset="-122"/>
                <a:ea typeface="楷体_GB2312" charset="-122"/>
              </a:rPr>
              <a:t>80℃</a:t>
            </a:r>
            <a:r>
              <a:rPr lang="zh-CN" altLang="en-US" b="1" dirty="0" smtClean="0">
                <a:solidFill>
                  <a:srgbClr val="FF6600"/>
                </a:solidFill>
                <a:latin typeface="楷体_GB2312" charset="-122"/>
                <a:ea typeface="楷体_GB2312" charset="-122"/>
              </a:rPr>
              <a:t>存活</a:t>
            </a:r>
            <a:r>
              <a:rPr lang="en-US" altLang="zh-CN" b="1" dirty="0" smtClean="0">
                <a:solidFill>
                  <a:srgbClr val="FF6600"/>
                </a:solidFill>
                <a:latin typeface="楷体_GB2312" charset="-122"/>
                <a:ea typeface="楷体_GB2312" charset="-122"/>
              </a:rPr>
              <a:t>15</a:t>
            </a:r>
            <a:r>
              <a:rPr lang="zh-CN" altLang="en-US" b="1" dirty="0" smtClean="0">
                <a:solidFill>
                  <a:srgbClr val="FF6600"/>
                </a:solidFill>
                <a:latin typeface="楷体_GB2312" charset="-122"/>
                <a:ea typeface="楷体_GB2312" charset="-122"/>
              </a:rPr>
              <a:t>分钟。在室温下保存</a:t>
            </a:r>
            <a:r>
              <a:rPr lang="en-US" altLang="zh-CN" b="1" dirty="0" smtClean="0">
                <a:solidFill>
                  <a:srgbClr val="FF6600"/>
                </a:solidFill>
                <a:latin typeface="楷体_GB2312" charset="-122"/>
                <a:ea typeface="楷体_GB2312" charset="-122"/>
              </a:rPr>
              <a:t>90</a:t>
            </a:r>
            <a:r>
              <a:rPr lang="zh-CN" altLang="en-US" b="1" dirty="0" smtClean="0">
                <a:solidFill>
                  <a:srgbClr val="FF6600"/>
                </a:solidFill>
                <a:latin typeface="楷体_GB2312" charset="-122"/>
                <a:ea typeface="楷体_GB2312" charset="-122"/>
              </a:rPr>
              <a:t>日感染性仅轻度下降，在粪便中可存活数月至数年</a:t>
            </a:r>
            <a:r>
              <a:rPr lang="zh-CN" altLang="en-US" b="1" dirty="0" smtClean="0">
                <a:latin typeface="楷体_GB2312" charset="-122"/>
                <a:ea typeface="楷体_GB2312" charset="-122"/>
              </a:rPr>
              <a:t>。</a:t>
            </a:r>
          </a:p>
          <a:p>
            <a:pPr eaLnBrk="1" hangingPunct="1">
              <a:lnSpc>
                <a:spcPct val="150000"/>
              </a:lnSpc>
            </a:pPr>
            <a:r>
              <a:rPr lang="zh-CN" altLang="en-US" b="1" dirty="0" smtClean="0">
                <a:latin typeface="楷体_GB2312" charset="-122"/>
                <a:ea typeface="楷体_GB2312" charset="-122"/>
              </a:rPr>
              <a:t>甲醛、次氯酸钠、</a:t>
            </a:r>
            <a:r>
              <a:rPr lang="en-US" altLang="zh-CN" b="1" dirty="0" smtClean="0">
                <a:latin typeface="楷体_GB2312" charset="-122"/>
                <a:ea typeface="楷体_GB2312" charset="-122"/>
              </a:rPr>
              <a:t>β-</a:t>
            </a:r>
            <a:r>
              <a:rPr lang="zh-CN" altLang="en-US" b="1" dirty="0" smtClean="0">
                <a:latin typeface="楷体_GB2312" charset="-122"/>
                <a:ea typeface="楷体_GB2312" charset="-122"/>
              </a:rPr>
              <a:t>丙内酯、羟胺、氧化剂和紫外线均可将其灭活。</a:t>
            </a:r>
            <a:r>
              <a:rPr lang="zh-CN" altLang="en-US" dirty="0" smtClean="0"/>
              <a:t> </a:t>
            </a:r>
          </a:p>
        </p:txBody>
      </p:sp>
      <p:sp>
        <p:nvSpPr>
          <p:cNvPr id="2" name="七角星 1"/>
          <p:cNvSpPr/>
          <p:nvPr/>
        </p:nvSpPr>
        <p:spPr>
          <a:xfrm>
            <a:off x="1403648"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latin typeface="楷体_GB2312" panose="02010609030101010101" charset="-122"/>
                <a:ea typeface="楷体_GB2312" panose="02010609030101010101" charset="-122"/>
                <a:sym typeface="+mn-ea"/>
              </a:rPr>
              <a:t>病原</a:t>
            </a:r>
          </a:p>
        </p:txBody>
      </p:sp>
      <p:sp>
        <p:nvSpPr>
          <p:cNvPr id="5124" name="文本框 3"/>
          <p:cNvSpPr txBox="1">
            <a:spLocks noChangeArrowheads="1"/>
          </p:cNvSpPr>
          <p:nvPr/>
        </p:nvSpPr>
        <p:spPr bwMode="auto">
          <a:xfrm>
            <a:off x="6804248" y="716870"/>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Tree>
    <p:extLst>
      <p:ext uri="{BB962C8B-B14F-4D97-AF65-F5344CB8AC3E}">
        <p14:creationId xmlns:p14="http://schemas.microsoft.com/office/powerpoint/2010/main" val="4163327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1"/>
          </p:nvPr>
        </p:nvSpPr>
        <p:spPr/>
        <p:txBody>
          <a:bodyPr/>
          <a:lstStyle/>
          <a:p>
            <a:pPr eaLnBrk="1" hangingPunct="1">
              <a:lnSpc>
                <a:spcPct val="150000"/>
              </a:lnSpc>
            </a:pPr>
            <a:r>
              <a:rPr lang="en-US" altLang="zh-CN" b="1" dirty="0" smtClean="0">
                <a:latin typeface="楷体_GB2312" charset="-122"/>
                <a:ea typeface="楷体_GB2312" charset="-122"/>
              </a:rPr>
              <a:t>CPV</a:t>
            </a:r>
            <a:r>
              <a:rPr lang="zh-CN" altLang="en-US" b="1" dirty="0" smtClean="0">
                <a:latin typeface="楷体_GB2312" charset="-122"/>
                <a:ea typeface="楷体_GB2312" charset="-122"/>
              </a:rPr>
              <a:t>在</a:t>
            </a:r>
            <a:r>
              <a:rPr lang="en-US" altLang="zh-CN" b="1" dirty="0" smtClean="0">
                <a:latin typeface="楷体_GB2312" charset="-122"/>
                <a:ea typeface="楷体_GB2312" charset="-122"/>
              </a:rPr>
              <a:t>4℃</a:t>
            </a:r>
            <a:r>
              <a:rPr lang="zh-CN" altLang="en-US" b="1" dirty="0" smtClean="0">
                <a:latin typeface="楷体_GB2312" charset="-122"/>
                <a:ea typeface="楷体_GB2312" charset="-122"/>
              </a:rPr>
              <a:t>条件下可凝集</a:t>
            </a:r>
            <a:r>
              <a:rPr lang="zh-CN" altLang="en-US" b="1" dirty="0" smtClean="0">
                <a:solidFill>
                  <a:srgbClr val="FF6600"/>
                </a:solidFill>
                <a:latin typeface="楷体_GB2312" charset="-122"/>
                <a:ea typeface="楷体_GB2312" charset="-122"/>
              </a:rPr>
              <a:t>猪和恒河猴</a:t>
            </a:r>
            <a:r>
              <a:rPr lang="zh-CN" altLang="en-US" b="1" dirty="0" smtClean="0">
                <a:latin typeface="楷体_GB2312" charset="-122"/>
                <a:ea typeface="楷体_GB2312" charset="-122"/>
              </a:rPr>
              <a:t>的红细胞，对其他动物，如犬、猫、羊等的红细胞不发生凝集作用。</a:t>
            </a:r>
          </a:p>
          <a:p>
            <a:pPr eaLnBrk="1" hangingPunct="1">
              <a:lnSpc>
                <a:spcPct val="150000"/>
              </a:lnSpc>
            </a:pPr>
            <a:r>
              <a:rPr lang="en-US" altLang="zh-CN" b="1" dirty="0" smtClean="0">
                <a:latin typeface="楷体_GB2312" charset="-122"/>
                <a:ea typeface="楷体_GB2312" charset="-122"/>
              </a:rPr>
              <a:t>CPV</a:t>
            </a:r>
            <a:r>
              <a:rPr lang="zh-CN" altLang="en-US" b="1" dirty="0" smtClean="0">
                <a:latin typeface="楷体_GB2312" charset="-122"/>
                <a:ea typeface="楷体_GB2312" charset="-122"/>
              </a:rPr>
              <a:t>对猴和猫红细胞，无论是凝集特性还是凝集条件均与</a:t>
            </a:r>
            <a:r>
              <a:rPr lang="en-US" altLang="zh-CN" b="1" dirty="0" smtClean="0">
                <a:latin typeface="楷体_GB2312" charset="-122"/>
                <a:ea typeface="楷体_GB2312" charset="-122"/>
              </a:rPr>
              <a:t>FPV</a:t>
            </a:r>
            <a:r>
              <a:rPr lang="zh-CN" altLang="en-US" b="1" dirty="0" smtClean="0">
                <a:latin typeface="楷体_GB2312" charset="-122"/>
                <a:ea typeface="楷体_GB2312" charset="-122"/>
              </a:rPr>
              <a:t>不同，由此可</a:t>
            </a:r>
            <a:r>
              <a:rPr lang="zh-CN" altLang="en-US" b="1" dirty="0" smtClean="0">
                <a:solidFill>
                  <a:srgbClr val="FF6600"/>
                </a:solidFill>
                <a:latin typeface="楷体_GB2312" charset="-122"/>
                <a:ea typeface="楷体_GB2312" charset="-122"/>
              </a:rPr>
              <a:t>区别</a:t>
            </a:r>
            <a:r>
              <a:rPr lang="en-US" altLang="zh-CN" b="1" dirty="0" smtClean="0">
                <a:solidFill>
                  <a:srgbClr val="FF6600"/>
                </a:solidFill>
                <a:latin typeface="楷体_GB2312" charset="-122"/>
                <a:ea typeface="楷体_GB2312" charset="-122"/>
              </a:rPr>
              <a:t>CPV</a:t>
            </a:r>
            <a:r>
              <a:rPr lang="zh-CN" altLang="en-US" b="1" dirty="0" smtClean="0">
                <a:solidFill>
                  <a:srgbClr val="FF6600"/>
                </a:solidFill>
                <a:latin typeface="楷体_GB2312" charset="-122"/>
                <a:ea typeface="楷体_GB2312" charset="-122"/>
              </a:rPr>
              <a:t>与</a:t>
            </a:r>
            <a:r>
              <a:rPr lang="en-US" altLang="zh-CN" b="1" dirty="0" smtClean="0">
                <a:solidFill>
                  <a:srgbClr val="FF6600"/>
                </a:solidFill>
                <a:latin typeface="楷体_GB2312" charset="-122"/>
                <a:ea typeface="楷体_GB2312" charset="-122"/>
              </a:rPr>
              <a:t>FPV</a:t>
            </a:r>
            <a:r>
              <a:rPr lang="zh-CN" altLang="en-US" b="1" dirty="0" smtClean="0">
                <a:latin typeface="楷体_GB2312" charset="-122"/>
                <a:ea typeface="楷体_GB2312" charset="-122"/>
              </a:rPr>
              <a:t>。</a:t>
            </a:r>
            <a:endParaRPr lang="zh-CN" altLang="en-US" dirty="0" smtClean="0"/>
          </a:p>
        </p:txBody>
      </p:sp>
      <p:sp>
        <p:nvSpPr>
          <p:cNvPr id="4" name="云形标注 3"/>
          <p:cNvSpPr/>
          <p:nvPr/>
        </p:nvSpPr>
        <p:spPr>
          <a:xfrm>
            <a:off x="539552" y="4400097"/>
            <a:ext cx="2717800" cy="1909762"/>
          </a:xfrm>
          <a:prstGeom prst="cloud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r>
              <a:rPr lang="en-US" altLang="zh-CN" sz="3200" b="1" noProof="1">
                <a:solidFill>
                  <a:srgbClr val="7030A0"/>
                </a:solidFill>
                <a:sym typeface="+mn-ea"/>
              </a:rPr>
              <a:t>CPV</a:t>
            </a:r>
            <a:r>
              <a:rPr lang="zh-CN" altLang="zh-CN" sz="3200" b="1" noProof="1">
                <a:solidFill>
                  <a:srgbClr val="7030A0"/>
                </a:solidFill>
                <a:sym typeface="+mn-ea"/>
              </a:rPr>
              <a:t>病毒特性</a:t>
            </a:r>
          </a:p>
        </p:txBody>
      </p:sp>
      <p:sp>
        <p:nvSpPr>
          <p:cNvPr id="6148" name="文本框 3"/>
          <p:cNvSpPr txBox="1">
            <a:spLocks noChangeArrowheads="1"/>
          </p:cNvSpPr>
          <p:nvPr/>
        </p:nvSpPr>
        <p:spPr bwMode="auto">
          <a:xfrm>
            <a:off x="6732240" y="764704"/>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Tree>
    <p:extLst>
      <p:ext uri="{BB962C8B-B14F-4D97-AF65-F5344CB8AC3E}">
        <p14:creationId xmlns:p14="http://schemas.microsoft.com/office/powerpoint/2010/main" val="31763154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noChangeArrowheads="1"/>
          </p:cNvSpPr>
          <p:nvPr>
            <p:ph idx="1"/>
          </p:nvPr>
        </p:nvSpPr>
        <p:spPr>
          <a:xfrm>
            <a:off x="571404" y="1772816"/>
            <a:ext cx="7467600" cy="4873752"/>
          </a:xfrm>
        </p:spPr>
        <p:txBody>
          <a:bodyPr/>
          <a:lstStyle/>
          <a:p>
            <a:pPr eaLnBrk="1" hangingPunct="1">
              <a:lnSpc>
                <a:spcPct val="150000"/>
              </a:lnSpc>
            </a:pPr>
            <a:r>
              <a:rPr lang="zh-CN" altLang="en-US" b="1" dirty="0" smtClean="0">
                <a:latin typeface="楷体_GB2312" charset="-122"/>
                <a:ea typeface="楷体_GB2312" charset="-122"/>
              </a:rPr>
              <a:t>本病一年四季均可发生，但以</a:t>
            </a:r>
            <a:r>
              <a:rPr lang="zh-CN" altLang="en-US" b="1" dirty="0" smtClean="0">
                <a:solidFill>
                  <a:srgbClr val="FF6600"/>
                </a:solidFill>
                <a:latin typeface="楷体_GB2312" charset="-122"/>
                <a:ea typeface="楷体_GB2312" charset="-122"/>
              </a:rPr>
              <a:t>冬春季多发</a:t>
            </a:r>
            <a:r>
              <a:rPr lang="zh-CN" altLang="en-US" b="1" dirty="0" smtClean="0">
                <a:latin typeface="楷体_GB2312" charset="-122"/>
                <a:ea typeface="楷体_GB2312" charset="-122"/>
              </a:rPr>
              <a:t>。天气寒冷，气温骤变，饲养密度过高，拥挤，有并发感染等均可加重病情和提高死亡率。</a:t>
            </a:r>
          </a:p>
          <a:p>
            <a:pPr eaLnBrk="1" hangingPunct="1">
              <a:lnSpc>
                <a:spcPct val="150000"/>
              </a:lnSpc>
            </a:pPr>
            <a:r>
              <a:rPr lang="zh-CN" altLang="en-US" b="1" dirty="0" smtClean="0">
                <a:latin typeface="楷体_GB2312" charset="-122"/>
                <a:ea typeface="楷体_GB2312" charset="-122"/>
              </a:rPr>
              <a:t>犬感染</a:t>
            </a:r>
            <a:r>
              <a:rPr lang="en-US" altLang="zh-CN" b="1" dirty="0" smtClean="0">
                <a:latin typeface="楷体_GB2312" charset="-122"/>
                <a:ea typeface="楷体_GB2312" charset="-122"/>
              </a:rPr>
              <a:t>CPV</a:t>
            </a:r>
            <a:r>
              <a:rPr lang="zh-CN" altLang="en-US" b="1" dirty="0" smtClean="0">
                <a:latin typeface="楷体_GB2312" charset="-122"/>
                <a:ea typeface="楷体_GB2312" charset="-122"/>
              </a:rPr>
              <a:t>发病急，</a:t>
            </a:r>
            <a:r>
              <a:rPr lang="zh-CN" altLang="en-US" b="1" dirty="0" smtClean="0">
                <a:solidFill>
                  <a:srgbClr val="FF6600"/>
                </a:solidFill>
                <a:latin typeface="楷体_GB2312" charset="-122"/>
                <a:ea typeface="楷体_GB2312" charset="-122"/>
              </a:rPr>
              <a:t>常呈暴发性流行</a:t>
            </a:r>
            <a:r>
              <a:rPr lang="zh-CN" altLang="en-US" b="1" dirty="0" smtClean="0">
                <a:latin typeface="楷体_GB2312" charset="-122"/>
                <a:ea typeface="楷体_GB2312" charset="-122"/>
              </a:rPr>
              <a:t>。不同年龄、性别、品种的犬均可感染、但以</a:t>
            </a:r>
            <a:r>
              <a:rPr lang="zh-CN" altLang="en-US" b="1" dirty="0" smtClean="0">
                <a:solidFill>
                  <a:srgbClr val="FF6600"/>
                </a:solidFill>
                <a:latin typeface="楷体_GB2312" charset="-122"/>
                <a:ea typeface="楷体_GB2312" charset="-122"/>
              </a:rPr>
              <a:t>刚断乳至</a:t>
            </a:r>
            <a:r>
              <a:rPr lang="en-US" altLang="zh-CN" b="1" dirty="0" smtClean="0">
                <a:solidFill>
                  <a:srgbClr val="FF6600"/>
                </a:solidFill>
                <a:latin typeface="楷体_GB2312" charset="-122"/>
                <a:ea typeface="楷体_GB2312" charset="-122"/>
              </a:rPr>
              <a:t>90</a:t>
            </a:r>
            <a:r>
              <a:rPr lang="zh-CN" altLang="en-US" b="1" dirty="0" smtClean="0">
                <a:solidFill>
                  <a:srgbClr val="FF6600"/>
                </a:solidFill>
                <a:latin typeface="楷体_GB2312" charset="-122"/>
                <a:ea typeface="楷体_GB2312" charset="-122"/>
              </a:rPr>
              <a:t>日龄的犬</a:t>
            </a:r>
            <a:r>
              <a:rPr lang="zh-CN" altLang="en-US" b="1" dirty="0" smtClean="0">
                <a:latin typeface="楷体_GB2312" charset="-122"/>
                <a:ea typeface="楷体_GB2312" charset="-122"/>
              </a:rPr>
              <a:t>较多发生，病情也较严重，</a:t>
            </a:r>
            <a:r>
              <a:rPr lang="zh-CN" altLang="en-US" b="1" dirty="0" smtClean="0">
                <a:solidFill>
                  <a:srgbClr val="FF6600"/>
                </a:solidFill>
                <a:latin typeface="楷体_GB2312" charset="-122"/>
                <a:ea typeface="楷体_GB2312" charset="-122"/>
              </a:rPr>
              <a:t>尤其是新生幼犬，有时呈现</a:t>
            </a:r>
            <a:r>
              <a:rPr lang="zh-CN" altLang="en-US" b="1" dirty="0" smtClean="0">
                <a:solidFill>
                  <a:srgbClr val="9900CC"/>
                </a:solidFill>
                <a:latin typeface="楷体_GB2312" charset="-122"/>
                <a:ea typeface="楷体_GB2312" charset="-122"/>
              </a:rPr>
              <a:t>非化脓性心肌炎</a:t>
            </a:r>
            <a:r>
              <a:rPr lang="zh-CN" altLang="en-US" b="1" dirty="0" smtClean="0">
                <a:solidFill>
                  <a:srgbClr val="FF6600"/>
                </a:solidFill>
                <a:latin typeface="楷体_GB2312" charset="-122"/>
                <a:ea typeface="楷体_GB2312" charset="-122"/>
              </a:rPr>
              <a:t>而死亡</a:t>
            </a:r>
            <a:r>
              <a:rPr lang="zh-CN" altLang="en-US" b="1" dirty="0" smtClean="0">
                <a:latin typeface="楷体_GB2312" charset="-122"/>
                <a:ea typeface="楷体_GB2312" charset="-122"/>
              </a:rPr>
              <a:t>。</a:t>
            </a:r>
            <a:endParaRPr lang="zh-CN" altLang="en-US" dirty="0" smtClean="0"/>
          </a:p>
        </p:txBody>
      </p:sp>
      <p:sp>
        <p:nvSpPr>
          <p:cNvPr id="3" name="七角星 2"/>
          <p:cNvSpPr/>
          <p:nvPr/>
        </p:nvSpPr>
        <p:spPr>
          <a:xfrm>
            <a:off x="1235075"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noProof="1">
                <a:solidFill>
                  <a:srgbClr val="2E0AE6"/>
                </a:solidFill>
                <a:latin typeface="楷体_GB2312" panose="02010609030101010101" charset="-122"/>
                <a:ea typeface="楷体_GB2312" panose="02010609030101010101" charset="-122"/>
                <a:sym typeface="+mn-ea"/>
              </a:rPr>
              <a:t>流行病学</a:t>
            </a:r>
          </a:p>
        </p:txBody>
      </p:sp>
      <p:sp>
        <p:nvSpPr>
          <p:cNvPr id="8196" name="文本框 3"/>
          <p:cNvSpPr txBox="1">
            <a:spLocks noChangeArrowheads="1"/>
          </p:cNvSpPr>
          <p:nvPr/>
        </p:nvSpPr>
        <p:spPr bwMode="auto">
          <a:xfrm>
            <a:off x="6660232" y="862806"/>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Tree>
    <p:extLst>
      <p:ext uri="{BB962C8B-B14F-4D97-AF65-F5344CB8AC3E}">
        <p14:creationId xmlns:p14="http://schemas.microsoft.com/office/powerpoint/2010/main" val="1092618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虚尾箭头 3"/>
          <p:cNvSpPr/>
          <p:nvPr/>
        </p:nvSpPr>
        <p:spPr>
          <a:xfrm>
            <a:off x="557831" y="825500"/>
            <a:ext cx="2025650" cy="1333500"/>
          </a:xfrm>
          <a:prstGeom prst="striped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2E0AE6"/>
                </a:solidFill>
              </a:rPr>
              <a:t>传染源：</a:t>
            </a:r>
          </a:p>
        </p:txBody>
      </p:sp>
      <p:sp>
        <p:nvSpPr>
          <p:cNvPr id="5" name="虚尾箭头 4"/>
          <p:cNvSpPr/>
          <p:nvPr/>
        </p:nvSpPr>
        <p:spPr>
          <a:xfrm>
            <a:off x="433066" y="2562679"/>
            <a:ext cx="2192338" cy="1335088"/>
          </a:xfrm>
          <a:prstGeom prst="striped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2E0AE6"/>
                </a:solidFill>
              </a:rPr>
              <a:t>传播途径：</a:t>
            </a:r>
          </a:p>
        </p:txBody>
      </p:sp>
      <p:sp>
        <p:nvSpPr>
          <p:cNvPr id="6" name="虚尾箭头 5"/>
          <p:cNvSpPr/>
          <p:nvPr/>
        </p:nvSpPr>
        <p:spPr>
          <a:xfrm>
            <a:off x="467544" y="4946650"/>
            <a:ext cx="2192338" cy="1333500"/>
          </a:xfrm>
          <a:prstGeom prst="striped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noProof="1">
                <a:solidFill>
                  <a:srgbClr val="2E0AE6"/>
                </a:solidFill>
              </a:rPr>
              <a:t>易感动物：</a:t>
            </a:r>
          </a:p>
        </p:txBody>
      </p:sp>
      <p:sp>
        <p:nvSpPr>
          <p:cNvPr id="7" name="横卷形 6"/>
          <p:cNvSpPr/>
          <p:nvPr/>
        </p:nvSpPr>
        <p:spPr>
          <a:xfrm>
            <a:off x="2771800" y="2307092"/>
            <a:ext cx="5934075" cy="1846262"/>
          </a:xfrm>
          <a:prstGeom prst="horizont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400" b="1" noProof="1">
                <a:solidFill>
                  <a:prstClr val="black"/>
                </a:solidFill>
                <a:latin typeface="楷体_GB2312" panose="02010609030101010101" charset="-122"/>
                <a:ea typeface="楷体_GB2312" panose="02010609030101010101" charset="-122"/>
                <a:sym typeface="+mn-ea"/>
              </a:rPr>
              <a:t>感染途径主要是</a:t>
            </a:r>
            <a:r>
              <a:rPr lang="zh-CN" altLang="en-US" sz="2400" b="1" noProof="1">
                <a:solidFill>
                  <a:srgbClr val="FF6600"/>
                </a:solidFill>
                <a:latin typeface="楷体_GB2312" panose="02010609030101010101" charset="-122"/>
                <a:ea typeface="楷体_GB2312" panose="02010609030101010101" charset="-122"/>
                <a:sym typeface="+mn-ea"/>
              </a:rPr>
              <a:t>病犬和健康犬直接接触或经污染的饲料和饮水通过消化道感染</a:t>
            </a:r>
            <a:r>
              <a:rPr lang="zh-CN" altLang="en-US" sz="2400" b="1" noProof="1">
                <a:solidFill>
                  <a:prstClr val="black"/>
                </a:solidFill>
                <a:latin typeface="楷体_GB2312" panose="02010609030101010101" charset="-122"/>
                <a:ea typeface="楷体_GB2312" panose="02010609030101010101" charset="-122"/>
                <a:sym typeface="+mn-ea"/>
              </a:rPr>
              <a:t>。</a:t>
            </a:r>
          </a:p>
        </p:txBody>
      </p:sp>
      <p:sp>
        <p:nvSpPr>
          <p:cNvPr id="8" name="横卷形 7"/>
          <p:cNvSpPr/>
          <p:nvPr/>
        </p:nvSpPr>
        <p:spPr>
          <a:xfrm>
            <a:off x="2771800" y="335190"/>
            <a:ext cx="5935662" cy="1846262"/>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400" b="1" noProof="1">
                <a:solidFill>
                  <a:srgbClr val="00B050"/>
                </a:solidFill>
                <a:latin typeface="楷体_GB2312" panose="02010609030101010101" charset="-122"/>
                <a:ea typeface="楷体_GB2312" panose="02010609030101010101" charset="-122"/>
                <a:sym typeface="+mn-ea"/>
              </a:rPr>
              <a:t>病犬是主要的传染来源</a:t>
            </a:r>
            <a:r>
              <a:rPr lang="zh-CN" altLang="en-US" sz="2400" b="1" noProof="1">
                <a:solidFill>
                  <a:prstClr val="white"/>
                </a:solidFill>
                <a:latin typeface="楷体_GB2312" panose="02010609030101010101" charset="-122"/>
                <a:ea typeface="楷体_GB2312" panose="02010609030101010101" charset="-122"/>
                <a:sym typeface="+mn-ea"/>
              </a:rPr>
              <a:t>。感染后</a:t>
            </a:r>
            <a:r>
              <a:rPr lang="en-US" altLang="zh-CN" sz="2400" b="1" noProof="1">
                <a:solidFill>
                  <a:prstClr val="white"/>
                </a:solidFill>
                <a:latin typeface="楷体_GB2312" panose="02010609030101010101" charset="-122"/>
                <a:ea typeface="楷体_GB2312" panose="02010609030101010101" charset="-122"/>
                <a:sym typeface="+mn-ea"/>
              </a:rPr>
              <a:t>7-14</a:t>
            </a:r>
            <a:r>
              <a:rPr lang="zh-CN" altLang="en-US" sz="2400" b="1" noProof="1">
                <a:solidFill>
                  <a:prstClr val="white"/>
                </a:solidFill>
                <a:latin typeface="楷体_GB2312" panose="02010609030101010101" charset="-122"/>
                <a:ea typeface="楷体_GB2312" panose="02010609030101010101" charset="-122"/>
                <a:sym typeface="+mn-ea"/>
              </a:rPr>
              <a:t>日</a:t>
            </a:r>
            <a:r>
              <a:rPr lang="zh-CN" altLang="en-US" sz="2400" b="1" noProof="1">
                <a:solidFill>
                  <a:srgbClr val="9900CC"/>
                </a:solidFill>
                <a:latin typeface="楷体_GB2312" panose="02010609030101010101" charset="-122"/>
                <a:ea typeface="楷体_GB2312" panose="02010609030101010101" charset="-122"/>
                <a:sym typeface="+mn-ea"/>
              </a:rPr>
              <a:t>粪便</a:t>
            </a:r>
            <a:r>
              <a:rPr lang="zh-CN" altLang="en-US" sz="2400" b="1" noProof="1">
                <a:solidFill>
                  <a:prstClr val="white"/>
                </a:solidFill>
                <a:latin typeface="楷体_GB2312" panose="02010609030101010101" charset="-122"/>
                <a:ea typeface="楷体_GB2312" panose="02010609030101010101" charset="-122"/>
                <a:sym typeface="+mn-ea"/>
              </a:rPr>
              <a:t>可向外排毒。发病急性期，</a:t>
            </a:r>
            <a:r>
              <a:rPr lang="zh-CN" altLang="en-US" sz="2400" b="1" noProof="1">
                <a:solidFill>
                  <a:srgbClr val="9900CC"/>
                </a:solidFill>
                <a:latin typeface="楷体_GB2312" panose="02010609030101010101" charset="-122"/>
                <a:ea typeface="楷体_GB2312" panose="02010609030101010101" charset="-122"/>
                <a:sym typeface="+mn-ea"/>
              </a:rPr>
              <a:t>呕吐物和唾液</a:t>
            </a:r>
            <a:r>
              <a:rPr lang="zh-CN" altLang="en-US" sz="2400" b="1" noProof="1">
                <a:solidFill>
                  <a:prstClr val="white"/>
                </a:solidFill>
                <a:latin typeface="楷体_GB2312" panose="02010609030101010101" charset="-122"/>
                <a:ea typeface="楷体_GB2312" panose="02010609030101010101" charset="-122"/>
                <a:sym typeface="+mn-ea"/>
              </a:rPr>
              <a:t>中也含有病毒。</a:t>
            </a:r>
          </a:p>
          <a:p>
            <a:pPr>
              <a:defRPr/>
            </a:pPr>
            <a:r>
              <a:rPr lang="zh-CN" altLang="en-US" sz="2400" b="1" noProof="1">
                <a:solidFill>
                  <a:prstClr val="white"/>
                </a:solidFill>
                <a:latin typeface="楷体_GB2312" panose="02010609030101010101" charset="-122"/>
                <a:ea typeface="楷体_GB2312" panose="02010609030101010101" charset="-122"/>
                <a:sym typeface="+mn-ea"/>
              </a:rPr>
              <a:t>无症状的带毒犬也是重要的传染源。</a:t>
            </a:r>
            <a:endParaRPr lang="zh-CN" altLang="en-US" sz="2400" noProof="1">
              <a:solidFill>
                <a:prstClr val="white"/>
              </a:solidFill>
            </a:endParaRPr>
          </a:p>
        </p:txBody>
      </p:sp>
      <p:sp>
        <p:nvSpPr>
          <p:cNvPr id="9" name="横卷形 8"/>
          <p:cNvSpPr/>
          <p:nvPr/>
        </p:nvSpPr>
        <p:spPr>
          <a:xfrm>
            <a:off x="2771800" y="4437112"/>
            <a:ext cx="5934075" cy="2055812"/>
          </a:xfrm>
          <a:prstGeom prst="horizontalScroll">
            <a:avLst/>
          </a:prstGeom>
          <a:solidFill>
            <a:schemeClr val="tx1">
              <a:lumMod val="25000"/>
              <a:lumOff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400" b="1" noProof="1">
                <a:solidFill>
                  <a:prstClr val="black"/>
                </a:solidFill>
                <a:latin typeface="楷体_GB2312" panose="02010609030101010101" charset="-122"/>
                <a:ea typeface="楷体_GB2312" panose="02010609030101010101" charset="-122"/>
                <a:sym typeface="+mn-ea"/>
              </a:rPr>
              <a:t>犬是主要的自然宿主，纯种犬比杂种犬和土种犬易感性高。</a:t>
            </a:r>
            <a:r>
              <a:rPr lang="zh-CN" altLang="en-US" sz="2400" b="1" noProof="1">
                <a:solidFill>
                  <a:prstClr val="white"/>
                </a:solidFill>
                <a:latin typeface="楷体_GB2312" panose="02010609030101010101" charset="-122"/>
                <a:ea typeface="楷体_GB2312" panose="02010609030101010101" charset="-122"/>
                <a:sym typeface="+mn-ea"/>
              </a:rPr>
              <a:t>其他犬科动物，如郊狼、丛林狼、食蟹狐等也可感染。豚鼠、仓鼠、小鼠等实验动物不感染。</a:t>
            </a:r>
            <a:endParaRPr lang="zh-CN" altLang="en-US" sz="2400" b="1" noProof="1">
              <a:solidFill>
                <a:prstClr val="black"/>
              </a:solidFill>
              <a:latin typeface="楷体_GB2312" panose="02010609030101010101" charset="-122"/>
              <a:ea typeface="楷体_GB2312" panose="02010609030101010101" charset="-122"/>
              <a:sym typeface="+mn-ea"/>
            </a:endParaRPr>
          </a:p>
        </p:txBody>
      </p:sp>
      <p:sp>
        <p:nvSpPr>
          <p:cNvPr id="9224" name="文本框 3"/>
          <p:cNvSpPr txBox="1">
            <a:spLocks noChangeArrowheads="1"/>
          </p:cNvSpPr>
          <p:nvPr/>
        </p:nvSpPr>
        <p:spPr bwMode="auto">
          <a:xfrm>
            <a:off x="1574032" y="135958"/>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a:solidFill>
                  <a:srgbClr val="0070C0"/>
                </a:solidFill>
              </a:rPr>
              <a:t>  </a:t>
            </a:r>
            <a:r>
              <a:rPr lang="zh-CN" altLang="en-US" sz="2000" b="1">
                <a:solidFill>
                  <a:srgbClr val="0070C0"/>
                </a:solidFill>
              </a:rPr>
              <a:t>犬细小病毒感染</a:t>
            </a:r>
          </a:p>
        </p:txBody>
      </p:sp>
    </p:spTree>
    <p:extLst>
      <p:ext uri="{BB962C8B-B14F-4D97-AF65-F5344CB8AC3E}">
        <p14:creationId xmlns:p14="http://schemas.microsoft.com/office/powerpoint/2010/main" val="35677602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noChangeArrowheads="1"/>
          </p:cNvSpPr>
          <p:nvPr>
            <p:ph idx="1"/>
          </p:nvPr>
        </p:nvSpPr>
        <p:spPr>
          <a:xfrm>
            <a:off x="914400" y="2336800"/>
            <a:ext cx="7785100" cy="3540472"/>
          </a:xfrm>
        </p:spPr>
        <p:txBody>
          <a:bodyPr>
            <a:normAutofit/>
          </a:bodyPr>
          <a:lstStyle/>
          <a:p>
            <a:pPr eaLnBrk="1" hangingPunct="1">
              <a:lnSpc>
                <a:spcPct val="160000"/>
              </a:lnSpc>
            </a:pPr>
            <a:r>
              <a:rPr lang="zh-CN" altLang="en-US" b="1" dirty="0" smtClean="0">
                <a:latin typeface="楷体_GB2312" charset="-122"/>
                <a:ea typeface="楷体_GB2312" charset="-122"/>
              </a:rPr>
              <a:t> CPV感染在临床上表现各异，但主要可见</a:t>
            </a:r>
            <a:r>
              <a:rPr lang="zh-CN" altLang="en-US" b="1" dirty="0" smtClean="0">
                <a:solidFill>
                  <a:srgbClr val="FF6600"/>
                </a:solidFill>
                <a:latin typeface="楷体_GB2312" charset="-122"/>
                <a:ea typeface="楷体_GB2312" charset="-122"/>
              </a:rPr>
              <a:t>肠炎和心肌炎</a:t>
            </a:r>
            <a:r>
              <a:rPr lang="zh-CN" altLang="en-US" b="1" dirty="0" smtClean="0">
                <a:latin typeface="楷体_GB2312" charset="-122"/>
                <a:ea typeface="楷体_GB2312" charset="-122"/>
              </a:rPr>
              <a:t>两种病型。有时某些肠炎型病例也伴有心肌炎变化。</a:t>
            </a:r>
            <a:endParaRPr lang="en-US" altLang="zh-CN" b="1" dirty="0" smtClean="0">
              <a:latin typeface="楷体_GB2312" charset="-122"/>
              <a:ea typeface="楷体_GB2312" charset="-122"/>
            </a:endParaRPr>
          </a:p>
          <a:p>
            <a:pPr>
              <a:lnSpc>
                <a:spcPct val="160000"/>
              </a:lnSpc>
            </a:pPr>
            <a:r>
              <a:rPr lang="zh-CN" altLang="zh-CN" b="1" dirty="0"/>
              <a:t>该病潜伏期</a:t>
            </a:r>
            <a:r>
              <a:rPr lang="en-US" altLang="zh-CN" b="1" dirty="0"/>
              <a:t>7~14</a:t>
            </a:r>
            <a:r>
              <a:rPr lang="zh-CN" altLang="zh-CN" b="1" dirty="0"/>
              <a:t>天，多发生在刚换环境后（如新买的幼犬），洗澡，过食是诱因</a:t>
            </a:r>
            <a:r>
              <a:rPr lang="zh-CN" altLang="zh-CN" b="1" dirty="0" smtClean="0"/>
              <a:t>。</a:t>
            </a:r>
            <a:endParaRPr lang="en-US" altLang="zh-CN" b="1" dirty="0" smtClean="0"/>
          </a:p>
          <a:p>
            <a:pPr>
              <a:lnSpc>
                <a:spcPct val="160000"/>
              </a:lnSpc>
            </a:pPr>
            <a:r>
              <a:rPr lang="zh-CN" altLang="zh-CN" b="1" dirty="0" smtClean="0"/>
              <a:t>该</a:t>
            </a:r>
            <a:r>
              <a:rPr lang="zh-CN" altLang="zh-CN" b="1" dirty="0"/>
              <a:t>病多数呈现肠炎综合症，少数呈现心肌炎综合症。</a:t>
            </a:r>
            <a:endParaRPr lang="zh-CN" altLang="en-US" b="1" dirty="0" smtClean="0"/>
          </a:p>
        </p:txBody>
      </p:sp>
      <p:sp>
        <p:nvSpPr>
          <p:cNvPr id="10243" name="文本框 3"/>
          <p:cNvSpPr txBox="1">
            <a:spLocks noChangeArrowheads="1"/>
          </p:cNvSpPr>
          <p:nvPr/>
        </p:nvSpPr>
        <p:spPr bwMode="auto">
          <a:xfrm>
            <a:off x="6972300" y="731384"/>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3" name="七角星 2"/>
          <p:cNvSpPr/>
          <p:nvPr/>
        </p:nvSpPr>
        <p:spPr>
          <a:xfrm>
            <a:off x="1475656" y="39245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症</a:t>
            </a:r>
          </a:p>
          <a:p>
            <a:pPr algn="ctr">
              <a:defRPr/>
            </a:pPr>
            <a:r>
              <a:rPr lang="zh-CN" altLang="en-US" sz="3600" b="1" noProof="1">
                <a:solidFill>
                  <a:srgbClr val="2E0AE6"/>
                </a:solidFill>
                <a:ea typeface="楷体_GB2312" panose="02010609030101010101" charset="-122"/>
                <a:sym typeface="+mn-ea"/>
              </a:rPr>
              <a:t>状</a:t>
            </a:r>
            <a:endParaRPr lang="zh-CN" altLang="en-US" sz="36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35596334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
          <p:cNvSpPr txBox="1">
            <a:spLocks noChangeArrowheads="1"/>
          </p:cNvSpPr>
          <p:nvPr/>
        </p:nvSpPr>
        <p:spPr bwMode="auto">
          <a:xfrm>
            <a:off x="3203848" y="274864"/>
            <a:ext cx="2171700" cy="3984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000" b="1" dirty="0">
                <a:solidFill>
                  <a:srgbClr val="0070C0"/>
                </a:solidFill>
              </a:rPr>
              <a:t>  </a:t>
            </a:r>
            <a:r>
              <a:rPr lang="zh-CN" altLang="en-US" sz="2000" b="1" dirty="0">
                <a:solidFill>
                  <a:srgbClr val="0070C0"/>
                </a:solidFill>
              </a:rPr>
              <a:t>犬细小病毒感染</a:t>
            </a:r>
          </a:p>
        </p:txBody>
      </p:sp>
      <p:sp>
        <p:nvSpPr>
          <p:cNvPr id="2" name="竖卷形 1"/>
          <p:cNvSpPr/>
          <p:nvPr/>
        </p:nvSpPr>
        <p:spPr>
          <a:xfrm>
            <a:off x="241300" y="1662112"/>
            <a:ext cx="1987550" cy="4462463"/>
          </a:xfrm>
          <a:prstGeom prst="verticalScroll">
            <a:avLst/>
          </a:prstGeom>
          <a:solidFill>
            <a:schemeClr val="tx1">
              <a:lumMod val="25000"/>
              <a:lumOff val="7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6600" b="1" noProof="1">
                <a:solidFill>
                  <a:srgbClr val="9900CC"/>
                </a:solidFill>
                <a:latin typeface="楷体_GB2312" panose="02010609030101010101" charset="-122"/>
                <a:ea typeface="楷体_GB2312" panose="02010609030101010101" charset="-122"/>
                <a:sym typeface="+mn-ea"/>
              </a:rPr>
              <a:t>肠</a:t>
            </a:r>
          </a:p>
          <a:p>
            <a:pPr algn="ctr">
              <a:defRPr/>
            </a:pPr>
            <a:r>
              <a:rPr lang="zh-CN" altLang="en-US" sz="6600" b="1" noProof="1">
                <a:solidFill>
                  <a:srgbClr val="9900CC"/>
                </a:solidFill>
                <a:latin typeface="楷体_GB2312" panose="02010609030101010101" charset="-122"/>
                <a:ea typeface="楷体_GB2312" panose="02010609030101010101" charset="-122"/>
                <a:sym typeface="+mn-ea"/>
              </a:rPr>
              <a:t>炎</a:t>
            </a:r>
          </a:p>
          <a:p>
            <a:pPr algn="ctr">
              <a:defRPr/>
            </a:pPr>
            <a:r>
              <a:rPr lang="zh-CN" altLang="en-US" sz="6600" b="1" noProof="1">
                <a:solidFill>
                  <a:srgbClr val="9900CC"/>
                </a:solidFill>
                <a:latin typeface="楷体_GB2312" panose="02010609030101010101" charset="-122"/>
                <a:ea typeface="楷体_GB2312" panose="02010609030101010101" charset="-122"/>
                <a:sym typeface="+mn-ea"/>
              </a:rPr>
              <a:t>型</a:t>
            </a:r>
            <a:endParaRPr lang="zh-CN" altLang="en-US" sz="6600" noProof="1">
              <a:solidFill>
                <a:prstClr val="white"/>
              </a:solidFill>
            </a:endParaRPr>
          </a:p>
        </p:txBody>
      </p:sp>
      <p:sp>
        <p:nvSpPr>
          <p:cNvPr id="3" name="流程图: 可选过程 2"/>
          <p:cNvSpPr/>
          <p:nvPr/>
        </p:nvSpPr>
        <p:spPr>
          <a:xfrm>
            <a:off x="2502981" y="4305300"/>
            <a:ext cx="6318250" cy="194627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800" b="1" dirty="0">
                <a:solidFill>
                  <a:prstClr val="white"/>
                </a:solidFill>
              </a:rPr>
              <a:t>从病初症状轻微到严重一般不超过</a:t>
            </a:r>
            <a:r>
              <a:rPr lang="en-US" altLang="zh-CN" sz="2800" b="1" dirty="0">
                <a:solidFill>
                  <a:prstClr val="white"/>
                </a:solidFill>
              </a:rPr>
              <a:t>2</a:t>
            </a:r>
            <a:r>
              <a:rPr lang="zh-CN" altLang="zh-CN" sz="2800" b="1" dirty="0">
                <a:solidFill>
                  <a:prstClr val="white"/>
                </a:solidFill>
              </a:rPr>
              <a:t>天，整个病程一般不超过一周。</a:t>
            </a:r>
            <a:endParaRPr lang="zh-CN" altLang="en-US" sz="2800" b="1" noProof="1">
              <a:solidFill>
                <a:prstClr val="white"/>
              </a:solidFill>
            </a:endParaRPr>
          </a:p>
        </p:txBody>
      </p:sp>
      <p:sp>
        <p:nvSpPr>
          <p:cNvPr id="4" name="流程图: 可选过程 3"/>
          <p:cNvSpPr/>
          <p:nvPr/>
        </p:nvSpPr>
        <p:spPr>
          <a:xfrm>
            <a:off x="2555776" y="1005908"/>
            <a:ext cx="6318250" cy="326231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solidFill>
                  <a:prstClr val="black"/>
                </a:solidFill>
              </a:rPr>
              <a:t>病犬初期精神沉郁，厌食，偶见发热，软便或轻微呕吐，随后发展成为频繁呕吐和剧烈腹泻。起初粪便呈灰色，黄色或乳白色，带果冻状粘液，其后排出恶臭的酱油样或番茄汁样血便</a:t>
            </a:r>
            <a:r>
              <a:rPr lang="zh-CN" altLang="zh-CN" sz="2400" b="1" dirty="0">
                <a:solidFill>
                  <a:prstClr val="black"/>
                </a:solidFill>
              </a:rPr>
              <a:t>。</a:t>
            </a:r>
            <a:r>
              <a:rPr lang="zh-CN" altLang="zh-CN" sz="2400" b="1" dirty="0">
                <a:solidFill>
                  <a:prstClr val="black"/>
                </a:solidFill>
              </a:rPr>
              <a:t>病犬迅速脱水，消瘦，眼窝深陷，被毛凌乱，皮肤无弹性，耳鼻，四肢发凉，精神高度沉郁，休克，死亡。</a:t>
            </a:r>
            <a:endParaRPr lang="zh-CN" altLang="en-US" sz="2400" b="1" noProof="1">
              <a:solidFill>
                <a:prstClr val="black"/>
              </a:solidFill>
              <a:latin typeface="楷体_GB2312" panose="02010609030101010101" charset="-122"/>
              <a:ea typeface="楷体_GB2312" panose="02010609030101010101" charset="-122"/>
              <a:sym typeface="+mn-ea"/>
            </a:endParaRPr>
          </a:p>
        </p:txBody>
      </p:sp>
      <p:sp>
        <p:nvSpPr>
          <p:cNvPr id="6" name="七角星 5"/>
          <p:cNvSpPr/>
          <p:nvPr/>
        </p:nvSpPr>
        <p:spPr>
          <a:xfrm>
            <a:off x="1235075" y="125413"/>
            <a:ext cx="1819275" cy="1474787"/>
          </a:xfrm>
          <a:prstGeom prst="star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noProof="1">
                <a:solidFill>
                  <a:srgbClr val="2E0AE6"/>
                </a:solidFill>
                <a:ea typeface="楷体_GB2312" panose="02010609030101010101" charset="-122"/>
                <a:sym typeface="+mn-ea"/>
              </a:rPr>
              <a:t>症</a:t>
            </a:r>
          </a:p>
          <a:p>
            <a:pPr algn="ctr">
              <a:defRPr/>
            </a:pPr>
            <a:r>
              <a:rPr lang="zh-CN" altLang="en-US" sz="3600" b="1" noProof="1">
                <a:solidFill>
                  <a:srgbClr val="2E0AE6"/>
                </a:solidFill>
                <a:ea typeface="楷体_GB2312" panose="02010609030101010101" charset="-122"/>
                <a:sym typeface="+mn-ea"/>
              </a:rPr>
              <a:t>状</a:t>
            </a:r>
            <a:endParaRPr lang="zh-CN" altLang="en-US" sz="3600" b="1" noProof="1">
              <a:solidFill>
                <a:srgbClr val="2E0AE6"/>
              </a:solidFill>
              <a:latin typeface="楷体_GB2312" panose="02010609030101010101" charset="-122"/>
              <a:ea typeface="楷体_GB2312" panose="02010609030101010101" charset="-122"/>
              <a:sym typeface="+mn-ea"/>
            </a:endParaRPr>
          </a:p>
        </p:txBody>
      </p:sp>
    </p:spTree>
    <p:extLst>
      <p:ext uri="{BB962C8B-B14F-4D97-AF65-F5344CB8AC3E}">
        <p14:creationId xmlns:p14="http://schemas.microsoft.com/office/powerpoint/2010/main" val="4605772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1886</Words>
  <Application>Microsoft Office PowerPoint</Application>
  <PresentationFormat>全屏显示(4:3)</PresentationFormat>
  <Paragraphs>130</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凸显</vt:lpstr>
      <vt:lpstr> 项目二  犬猫常见传染病的防治  任务1 犬常见传染病的防治</vt:lpstr>
      <vt:lpstr>犬细小病毒感染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犬细小病毒症状—番茄浆样血便</vt:lpstr>
      <vt:lpstr>PowerPoint 演示文稿</vt:lpstr>
      <vt:lpstr>PowerPoint 演示文稿</vt:lpstr>
      <vt:lpstr>PowerPoint 演示文稿</vt:lpstr>
      <vt:lpstr>PowerPoint 演示文稿</vt:lpstr>
      <vt:lpstr>PowerPoint 演示文稿</vt:lpstr>
      <vt:lpstr>                       测试步骤</vt:lpstr>
      <vt:lpstr>                           检测流程图</vt:lpstr>
      <vt:lpstr>                          结果判断</vt:lpstr>
      <vt:lpstr>PowerPoint 演示文稿</vt:lpstr>
      <vt:lpstr>PowerPoint 演示文稿</vt:lpstr>
      <vt:lpstr>                    临床参考处方：</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项目二  犬猫常见传染病的防治  任务1 犬常见传染病的防治</dc:title>
  <dc:creator>丁晓</dc:creator>
  <cp:lastModifiedBy>丁晓</cp:lastModifiedBy>
  <cp:revision>1</cp:revision>
  <dcterms:created xsi:type="dcterms:W3CDTF">2021-01-28T04:35:52Z</dcterms:created>
  <dcterms:modified xsi:type="dcterms:W3CDTF">2021-01-28T04:37:36Z</dcterms:modified>
</cp:coreProperties>
</file>