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10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1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336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92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360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4771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5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54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76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84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5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12879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zh-CN" sz="4400" dirty="0"/>
              <a:t>项目二</a:t>
            </a:r>
            <a:r>
              <a:rPr lang="en-US" altLang="zh-CN" sz="4400" dirty="0"/>
              <a:t>  </a:t>
            </a:r>
            <a:r>
              <a:rPr lang="zh-CN" altLang="zh-CN" sz="4400" dirty="0"/>
              <a:t>犬猫常见</a:t>
            </a:r>
            <a:r>
              <a:rPr lang="zh-CN" altLang="zh-CN" sz="4400" dirty="0" smtClean="0"/>
              <a:t>传染病</a:t>
            </a:r>
            <a:r>
              <a:rPr lang="zh-CN" altLang="en-US" sz="4400" dirty="0" smtClean="0"/>
              <a:t>的防治</a:t>
            </a:r>
            <a:r>
              <a:rPr lang="en-US" altLang="zh-CN" sz="4400" noProof="1">
                <a:latin typeface="Times New Roman" panose="02020603050405020304" pitchFamily="2" charset="0"/>
              </a:rPr>
              <a:t/>
            </a:r>
            <a:br>
              <a:rPr lang="en-US" altLang="zh-CN" sz="4400" noProof="1">
                <a:latin typeface="Times New Roman" panose="02020603050405020304" pitchFamily="2" charset="0"/>
              </a:rPr>
            </a:br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en-US" sz="4900" noProof="1" smtClean="0">
                <a:latin typeface="Times New Roman" panose="02020603050405020304" pitchFamily="2" charset="0"/>
              </a:rPr>
              <a:t>任务</a:t>
            </a:r>
            <a:r>
              <a:rPr lang="en-US" altLang="zh-CN" sz="4900" noProof="1" smtClean="0">
                <a:latin typeface="Times New Roman" panose="02020603050405020304" pitchFamily="2" charset="0"/>
              </a:rPr>
              <a:t>1</a:t>
            </a:r>
            <a:br>
              <a:rPr lang="en-US" altLang="zh-CN" sz="4900" noProof="1" smtClean="0">
                <a:latin typeface="Times New Roman" panose="02020603050405020304" pitchFamily="2" charset="0"/>
              </a:rPr>
            </a:br>
            <a:r>
              <a:rPr lang="zh-CN" altLang="zh-CN" sz="4900" dirty="0"/>
              <a:t>犬常见传染病</a:t>
            </a:r>
            <a:r>
              <a:rPr lang="zh-CN" altLang="zh-CN" sz="4900" dirty="0" smtClean="0"/>
              <a:t>的防治</a:t>
            </a: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3638570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22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           蓝眼病</a:t>
            </a:r>
          </a:p>
        </p:txBody>
      </p:sp>
      <p:pic>
        <p:nvPicPr>
          <p:cNvPr id="11266" name="图片 12290" descr="65_icon_0000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34575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文本占位符 12291" descr="传染性肝炎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133600"/>
            <a:ext cx="3887787" cy="3319463"/>
          </a:xfrm>
        </p:spPr>
      </p:pic>
    </p:spTree>
    <p:extLst>
      <p:ext uri="{BB962C8B-B14F-4D97-AF65-F5344CB8AC3E}">
        <p14:creationId xmlns:p14="http://schemas.microsoft.com/office/powerpoint/2010/main" val="1315828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 亚</a:t>
            </a:r>
            <a:r>
              <a:rPr lang="zh-CN" altLang="en-US" dirty="0"/>
              <a:t>急性病例症状</a:t>
            </a:r>
          </a:p>
        </p:txBody>
      </p:sp>
      <p:pic>
        <p:nvPicPr>
          <p:cNvPr id="4" name="内容占位符 133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062163"/>
            <a:ext cx="4975225" cy="4392612"/>
          </a:xfrm>
          <a:prstGeom prst="rect">
            <a:avLst/>
          </a:prstGeom>
        </p:spPr>
      </p:pic>
      <p:pic>
        <p:nvPicPr>
          <p:cNvPr id="5" name="内容占位符 133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2060575"/>
            <a:ext cx="3822700" cy="2881313"/>
          </a:xfrm>
          <a:prstGeom prst="rect">
            <a:avLst/>
          </a:prstGeom>
        </p:spPr>
      </p:pic>
      <p:pic>
        <p:nvPicPr>
          <p:cNvPr id="6" name="内容占位符 133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4943475"/>
            <a:ext cx="3817938" cy="71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96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945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【诊断】</a:t>
            </a:r>
          </a:p>
        </p:txBody>
      </p:sp>
      <p:sp>
        <p:nvSpPr>
          <p:cNvPr id="18434" name="文本占位符 19458"/>
          <p:cNvSpPr>
            <a:spLocks noGrp="1" noChangeArrowheads="1"/>
          </p:cNvSpPr>
          <p:nvPr>
            <p:ph idx="1"/>
          </p:nvPr>
        </p:nvSpPr>
        <p:spPr>
          <a:xfrm>
            <a:off x="468313" y="2017713"/>
            <a:ext cx="8486775" cy="46513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根据临床症状，</a:t>
            </a:r>
            <a:r>
              <a:rPr lang="zh-CN" altLang="en-US" b="1" dirty="0" smtClean="0">
                <a:solidFill>
                  <a:schemeClr val="hlink"/>
                </a:solidFill>
              </a:rPr>
              <a:t>角膜变蓝、黄疸、贫血</a:t>
            </a:r>
            <a:r>
              <a:rPr lang="zh-CN" altLang="en-US" dirty="0" smtClean="0"/>
              <a:t>等症状初步判断。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病毒分离与鉴定</a:t>
            </a:r>
            <a:r>
              <a:rPr lang="zh-CN" altLang="en-US" dirty="0" smtClean="0"/>
              <a:t>：可采取病犬血液、扁桃体或肝、脾等材料处理后接种犬肾原代细胞或传代细胞，随后可用血凝实验或免疫荧光实验检测细胞培养物中的病毒抗原。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/>
              <a:t>临床诊断要注意与犬瘟热、细小病毒性肠炎区别。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快速检测试纸</a:t>
            </a:r>
            <a:r>
              <a:rPr lang="zh-CN" altLang="en-US" dirty="0" smtClean="0"/>
              <a:t>目前已广泛应用于宠物门诊和犬场。犬腺病毒抗原可用快速检测试纸检测。</a:t>
            </a:r>
          </a:p>
        </p:txBody>
      </p:sp>
    </p:spTree>
    <p:extLst>
      <p:ext uri="{BB962C8B-B14F-4D97-AF65-F5344CB8AC3E}">
        <p14:creationId xmlns:p14="http://schemas.microsoft.com/office/powerpoint/2010/main" val="3859007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犬腺病毒1型快速检测试纸</a:t>
            </a:r>
          </a:p>
        </p:txBody>
      </p:sp>
      <p:sp>
        <p:nvSpPr>
          <p:cNvPr id="19458" name="内容占位符 2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101013" cy="4114800"/>
          </a:xfrm>
        </p:spPr>
        <p:txBody>
          <a:bodyPr>
            <a:normAutofit lnSpcReduction="10000"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测试步骤</a:t>
            </a:r>
            <a:endParaRPr lang="zh-CN" altLang="en-US" sz="2400" b="1" dirty="0" smtClean="0"/>
          </a:p>
          <a:p>
            <a:r>
              <a:rPr lang="zh-CN" altLang="en-US" sz="2400" dirty="0" smtClean="0"/>
              <a:t>1. 用棉签取适量咽分泌物进行检测，或取血清待检。</a:t>
            </a:r>
          </a:p>
          <a:p>
            <a:r>
              <a:rPr lang="zh-CN" altLang="en-US" sz="2400" dirty="0" smtClean="0"/>
              <a:t>2. 将棉签浸入样品稀释液管，充分搅拌混匀后，静置。用一次性滴管取上清液作为检测液。若检测样品为血清，则向稀释液管中滴加2-3滴血清，搅拌均匀后，取混合液检测。（样品若不能立即检测，应避光冷藏保存，超过24小时，应冷冻保存。样品再次检测前需恢复至室温。）</a:t>
            </a:r>
          </a:p>
          <a:p>
            <a:r>
              <a:rPr lang="zh-CN" altLang="en-US" sz="2400" dirty="0" smtClean="0"/>
              <a:t>3. 将未开封的试纸卡和检测样品恢复至室温。</a:t>
            </a:r>
          </a:p>
          <a:p>
            <a:r>
              <a:rPr lang="zh-CN" altLang="en-US" sz="2400" dirty="0" smtClean="0"/>
              <a:t>4. 将试纸卡水平放置，用滴管向试卡孔缓慢逐滴加入3滴不含气泡的检测液。</a:t>
            </a:r>
          </a:p>
          <a:p>
            <a:r>
              <a:rPr lang="zh-CN" altLang="en-US" sz="2400" dirty="0" smtClean="0"/>
              <a:t>5. 5分钟判断结果，10分钟后的结果仅作参考。</a:t>
            </a:r>
          </a:p>
        </p:txBody>
      </p:sp>
    </p:spTree>
    <p:extLst>
      <p:ext uri="{BB962C8B-B14F-4D97-AF65-F5344CB8AC3E}">
        <p14:creationId xmlns:p14="http://schemas.microsoft.com/office/powerpoint/2010/main" val="3622865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 noChangeArrowheads="1"/>
          </p:cNvSpPr>
          <p:nvPr>
            <p:ph type="title"/>
          </p:nvPr>
        </p:nvSpPr>
        <p:spPr>
          <a:xfrm>
            <a:off x="139700" y="3248025"/>
            <a:ext cx="7793038" cy="962025"/>
          </a:xfrm>
        </p:spPr>
        <p:txBody>
          <a:bodyPr/>
          <a:lstStyle/>
          <a:p>
            <a:r>
              <a:rPr lang="zh-CN" altLang="en-US" smtClean="0"/>
              <a:t>检测流程图</a:t>
            </a:r>
          </a:p>
        </p:txBody>
      </p:sp>
      <p:pic>
        <p:nvPicPr>
          <p:cNvPr id="20482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9792" y="548680"/>
            <a:ext cx="5546725" cy="5980112"/>
          </a:xfrm>
        </p:spPr>
      </p:pic>
    </p:spTree>
    <p:extLst>
      <p:ext uri="{BB962C8B-B14F-4D97-AF65-F5344CB8AC3E}">
        <p14:creationId xmlns:p14="http://schemas.microsoft.com/office/powerpoint/2010/main" val="3632484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                           结果判断</a:t>
            </a:r>
          </a:p>
        </p:txBody>
      </p:sp>
      <p:sp>
        <p:nvSpPr>
          <p:cNvPr id="21506" name="内容占位符 2"/>
          <p:cNvSpPr>
            <a:spLocks noGrp="1" noChangeArrowheads="1"/>
          </p:cNvSpPr>
          <p:nvPr>
            <p:ph idx="1"/>
          </p:nvPr>
        </p:nvSpPr>
        <p:spPr>
          <a:xfrm>
            <a:off x="387350" y="1871663"/>
            <a:ext cx="8369300" cy="41148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阳性：</a:t>
            </a:r>
            <a:r>
              <a:rPr lang="zh-CN" altLang="en-US" b="1" dirty="0" smtClean="0"/>
              <a:t>C线显示红色色带，T线也显示红色色带，无论颜色深浅均判为阳性。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阴性：</a:t>
            </a:r>
            <a:r>
              <a:rPr lang="zh-CN" altLang="en-US" b="1" dirty="0" smtClean="0"/>
              <a:t>C线显示红色色带，T线不显示红色色带，判为阴性。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无效：</a:t>
            </a:r>
            <a:r>
              <a:rPr lang="zh-CN" altLang="en-US" b="1" dirty="0" smtClean="0"/>
              <a:t>C线不显示红色色带，无论T线是否显示红色色带，该试纸均判为无效。</a:t>
            </a:r>
          </a:p>
        </p:txBody>
      </p:sp>
      <p:pic>
        <p:nvPicPr>
          <p:cNvPr id="2150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276" y="4154488"/>
            <a:ext cx="461962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550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2048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【治疗】</a:t>
            </a:r>
          </a:p>
        </p:txBody>
      </p:sp>
      <p:sp>
        <p:nvSpPr>
          <p:cNvPr id="22530" name="文本占位符 20482"/>
          <p:cNvSpPr>
            <a:spLocks noGrp="1" noChangeArrowheads="1"/>
          </p:cNvSpPr>
          <p:nvPr>
            <p:ph idx="1"/>
          </p:nvPr>
        </p:nvSpPr>
        <p:spPr>
          <a:xfrm>
            <a:off x="395537" y="1700808"/>
            <a:ext cx="7992888" cy="4724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在病初发热期，可用</a:t>
            </a:r>
            <a:r>
              <a:rPr lang="zh-CN" altLang="en-US" b="1" dirty="0" smtClean="0">
                <a:solidFill>
                  <a:schemeClr val="hlink"/>
                </a:solidFill>
              </a:rPr>
              <a:t>犬传染性肝炎高免血清</a:t>
            </a:r>
            <a:r>
              <a:rPr lang="zh-CN" altLang="en-US" b="1" dirty="0" smtClean="0"/>
              <a:t>进行治疗以抑制病毒扩散，也可用</a:t>
            </a:r>
            <a:r>
              <a:rPr lang="zh-CN" altLang="en-US" b="1" dirty="0" smtClean="0">
                <a:solidFill>
                  <a:schemeClr val="hlink"/>
                </a:solidFill>
              </a:rPr>
              <a:t>犬血球蛋白</a:t>
            </a:r>
            <a:r>
              <a:rPr lang="zh-CN" altLang="en-US" b="1" dirty="0" smtClean="0"/>
              <a:t>静脉滴注或</a:t>
            </a:r>
            <a:r>
              <a:rPr lang="zh-CN" altLang="en-US" b="1" dirty="0" smtClean="0">
                <a:solidFill>
                  <a:schemeClr val="hlink"/>
                </a:solidFill>
              </a:rPr>
              <a:t>犬用干扰素</a:t>
            </a:r>
            <a:r>
              <a:rPr lang="zh-CN" altLang="en-US" b="1" dirty="0" smtClean="0"/>
              <a:t>，以提高机体的抵抗力。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对症治疗</a:t>
            </a:r>
            <a:r>
              <a:rPr lang="zh-CN" altLang="en-US" b="1" dirty="0" smtClean="0"/>
              <a:t>，主要是补液、保肝，静脉滴注葡萄糖、电解质液体及三磷酸腺苷、辅酶</a:t>
            </a:r>
            <a:r>
              <a:rPr lang="en-US" altLang="zh-CN" b="1" dirty="0" smtClean="0"/>
              <a:t>A</a:t>
            </a:r>
            <a:r>
              <a:rPr lang="zh-CN" altLang="en-US" b="1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如有</a:t>
            </a:r>
            <a:r>
              <a:rPr lang="zh-CN" altLang="en-US" b="1" dirty="0" smtClean="0">
                <a:solidFill>
                  <a:schemeClr val="hlink"/>
                </a:solidFill>
              </a:rPr>
              <a:t>继发感染</a:t>
            </a:r>
            <a:r>
              <a:rPr lang="zh-CN" altLang="en-US" b="1" dirty="0" smtClean="0"/>
              <a:t>全身使用抗菌素类药物。</a:t>
            </a:r>
          </a:p>
          <a:p>
            <a:pPr>
              <a:lnSpc>
                <a:spcPct val="90000"/>
              </a:lnSpc>
            </a:pP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756437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15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       </a:t>
            </a:r>
            <a:r>
              <a:rPr lang="zh-CN" altLang="en-US" sz="4000" b="1" dirty="0" smtClean="0"/>
              <a:t>【治疗】</a:t>
            </a:r>
          </a:p>
        </p:txBody>
      </p:sp>
      <p:sp>
        <p:nvSpPr>
          <p:cNvPr id="23554" name="文本占位符 21506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抗角膜或结膜炎治疗</a:t>
            </a:r>
            <a:r>
              <a:rPr lang="zh-CN" altLang="en-US" dirty="0" smtClean="0"/>
              <a:t>，可以眼底封闭或结膜下封闭治疗，同时结合点眼治疗。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一过性角膜炎</a:t>
            </a:r>
            <a:r>
              <a:rPr lang="zh-CN" altLang="en-US" dirty="0" smtClean="0"/>
              <a:t>，可用阿托品眼药点眼消除疼痛性睫状肌痉挛；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严重角膜炎</a:t>
            </a:r>
            <a:r>
              <a:rPr lang="zh-CN" altLang="en-US" dirty="0" smtClean="0"/>
              <a:t>时，可用眼封闭疗法；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角膜混浊</a:t>
            </a:r>
            <a:r>
              <a:rPr lang="zh-CN" altLang="en-US" dirty="0" smtClean="0"/>
              <a:t>的病犬，可用普鲁卡因青霉素点眼。</a:t>
            </a:r>
          </a:p>
        </p:txBody>
      </p:sp>
    </p:spTree>
    <p:extLst>
      <p:ext uri="{BB962C8B-B14F-4D97-AF65-F5344CB8AC3E}">
        <p14:creationId xmlns:p14="http://schemas.microsoft.com/office/powerpoint/2010/main" val="2033700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355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/>
              <a:t>                      处方</a:t>
            </a:r>
          </a:p>
        </p:txBody>
      </p:sp>
      <p:sp>
        <p:nvSpPr>
          <p:cNvPr id="25602" name="文本占位符 23554"/>
          <p:cNvSpPr>
            <a:spLocks noGrp="1" noChangeArrowheads="1"/>
          </p:cNvSpPr>
          <p:nvPr>
            <p:ph idx="1"/>
          </p:nvPr>
        </p:nvSpPr>
        <p:spPr>
          <a:xfrm>
            <a:off x="457200" y="1412776"/>
            <a:ext cx="7787208" cy="50611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1、5%糖盐水适量，氨苄青霉素0.5~2.0克，病毒唑0.1~0.2克，混合后静脉滴注，一天一次。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2、10%葡萄糖适量，ATP20~40毫升，肌苷100~200毫克，混合静脉滴注，一天一次。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3、犬高免血清（或免疫球蛋白）5~15毫升，一天一次。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4、犬滴眼液点眼，3~5滴/次。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5、肝乐泰冲剂1~2包，口服，一天一次。</a:t>
            </a:r>
          </a:p>
        </p:txBody>
      </p:sp>
    </p:spTree>
    <p:extLst>
      <p:ext uri="{BB962C8B-B14F-4D97-AF65-F5344CB8AC3E}">
        <p14:creationId xmlns:p14="http://schemas.microsoft.com/office/powerpoint/2010/main" val="2505979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252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【预防】</a:t>
            </a:r>
          </a:p>
        </p:txBody>
      </p:sp>
      <p:sp>
        <p:nvSpPr>
          <p:cNvPr id="24578" name="文本占位符 22530"/>
          <p:cNvSpPr>
            <a:spLocks noGrp="1" noChangeArrowheads="1"/>
          </p:cNvSpPr>
          <p:nvPr>
            <p:ph idx="1"/>
          </p:nvPr>
        </p:nvSpPr>
        <p:spPr>
          <a:xfrm>
            <a:off x="539750" y="1628801"/>
            <a:ext cx="7992690" cy="50402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加强饲养管理和环境卫生消毒，防止病毒传入。坚持自繁自养，如需从外地购入宠物，必须隔离检疫，合格后方可混群。一旦发病，须立即控制疫情发展。</a:t>
            </a:r>
            <a:r>
              <a:rPr lang="zh-CN" altLang="en-US" b="1" dirty="0" smtClean="0">
                <a:solidFill>
                  <a:schemeClr val="hlink"/>
                </a:solidFill>
              </a:rPr>
              <a:t>应特别注意，康复期病犬仍可向外排毒，不能与健康犬合群。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关于免疫接种，国外已成功应用甲醛灭活疫苗和弱毒疫苗进行免疫接种。国内多使用</a:t>
            </a:r>
            <a:r>
              <a:rPr lang="zh-CN" altLang="en-US" b="1" dirty="0" smtClean="0">
                <a:solidFill>
                  <a:schemeClr val="hlink"/>
                </a:solidFill>
              </a:rPr>
              <a:t>六联弱毒和五联弱毒疫苗</a:t>
            </a:r>
            <a:r>
              <a:rPr lang="zh-CN" altLang="en-US" b="1" dirty="0" smtClean="0"/>
              <a:t>进行预防接种。</a:t>
            </a:r>
          </a:p>
        </p:txBody>
      </p:sp>
    </p:spTree>
    <p:extLst>
      <p:ext uri="{BB962C8B-B14F-4D97-AF65-F5344CB8AC3E}">
        <p14:creationId xmlns:p14="http://schemas.microsoft.com/office/powerpoint/2010/main" val="1093230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/>
              <a:t>  </a:t>
            </a:r>
            <a:r>
              <a:rPr lang="zh-CN" altLang="zh-CN" sz="6000" dirty="0" smtClean="0"/>
              <a:t>犬</a:t>
            </a:r>
            <a:r>
              <a:rPr lang="zh-CN" altLang="zh-CN" sz="6000" dirty="0"/>
              <a:t>传染性肝炎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981803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6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512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/>
              <a:t>                      概述</a:t>
            </a:r>
          </a:p>
        </p:txBody>
      </p:sp>
      <p:sp>
        <p:nvSpPr>
          <p:cNvPr id="4098" name="文本占位符 5122"/>
          <p:cNvSpPr>
            <a:spLocks noGrp="1" noChangeArrowheads="1"/>
          </p:cNvSpPr>
          <p:nvPr>
            <p:ph idx="1"/>
          </p:nvPr>
        </p:nvSpPr>
        <p:spPr>
          <a:xfrm>
            <a:off x="539552" y="1628800"/>
            <a:ext cx="8064500" cy="460851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犬传染性肝炎是由</a:t>
            </a:r>
            <a:r>
              <a:rPr lang="zh-CN" altLang="en-US" b="1" dirty="0" smtClean="0">
                <a:solidFill>
                  <a:schemeClr val="hlink"/>
                </a:solidFill>
              </a:rPr>
              <a:t>犬腺病毒</a:t>
            </a:r>
            <a:r>
              <a:rPr lang="en-US" altLang="zh-CN" b="1" dirty="0" smtClean="0">
                <a:solidFill>
                  <a:schemeClr val="hlink"/>
                </a:solidFill>
              </a:rPr>
              <a:t>Ⅰ</a:t>
            </a:r>
            <a:r>
              <a:rPr lang="zh-CN" altLang="en-US" b="1" dirty="0" smtClean="0">
                <a:solidFill>
                  <a:schemeClr val="hlink"/>
                </a:solidFill>
              </a:rPr>
              <a:t>型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Canine Adenovirus Virus </a:t>
            </a:r>
            <a:r>
              <a:rPr lang="en-US" altLang="zh-CN" b="1" dirty="0" err="1" smtClean="0"/>
              <a:t>Typel</a:t>
            </a:r>
            <a:r>
              <a:rPr lang="en-US" altLang="zh-CN" b="1" dirty="0" smtClean="0"/>
              <a:t> , CAV-1</a:t>
            </a:r>
            <a:r>
              <a:rPr lang="zh-CN" altLang="en-US" b="1" dirty="0" smtClean="0"/>
              <a:t>）引起的一种急性</a:t>
            </a:r>
            <a:r>
              <a:rPr lang="zh-CN" altLang="en-US" b="1" dirty="0" smtClean="0">
                <a:solidFill>
                  <a:schemeClr val="hlink"/>
                </a:solidFill>
              </a:rPr>
              <a:t>败血性传染病</a:t>
            </a:r>
            <a:r>
              <a:rPr lang="zh-CN" altLang="en-US" b="1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主要发生于犬，也可见于其他犬科动物。在犬主要表现为</a:t>
            </a:r>
            <a:r>
              <a:rPr lang="zh-CN" altLang="en-US" b="1" dirty="0" smtClean="0">
                <a:solidFill>
                  <a:schemeClr val="hlink"/>
                </a:solidFill>
              </a:rPr>
              <a:t>肝炎和眼睛疾患</a:t>
            </a:r>
            <a:r>
              <a:rPr lang="zh-CN" altLang="en-US" b="1" dirty="0" smtClean="0"/>
              <a:t>，在狐狸则表现为脑炎。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犬腺病毒</a:t>
            </a:r>
            <a:r>
              <a:rPr lang="en-US" altLang="zh-CN" b="1" dirty="0" smtClean="0"/>
              <a:t>Ⅱ</a:t>
            </a:r>
            <a:r>
              <a:rPr lang="zh-CN" altLang="en-US" b="1" dirty="0" smtClean="0"/>
              <a:t>型（</a:t>
            </a:r>
            <a:r>
              <a:rPr lang="en-US" altLang="zh-CN" b="1" dirty="0" smtClean="0"/>
              <a:t>CAV-2</a:t>
            </a:r>
            <a:r>
              <a:rPr lang="zh-CN" altLang="en-US" b="1" dirty="0" smtClean="0"/>
              <a:t>）主要引起犬的呼吸道疾病和幼犬肠炎。</a:t>
            </a:r>
          </a:p>
        </p:txBody>
      </p:sp>
    </p:spTree>
    <p:extLst>
      <p:ext uri="{BB962C8B-B14F-4D97-AF65-F5344CB8AC3E}">
        <p14:creationId xmlns:p14="http://schemas.microsoft.com/office/powerpoint/2010/main" val="125313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614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【病原】</a:t>
            </a:r>
          </a:p>
        </p:txBody>
      </p:sp>
      <p:sp>
        <p:nvSpPr>
          <p:cNvPr id="5122" name="文本占位符 6146"/>
          <p:cNvSpPr>
            <a:spLocks noGrp="1" noChangeArrowheads="1"/>
          </p:cNvSpPr>
          <p:nvPr>
            <p:ph idx="1"/>
          </p:nvPr>
        </p:nvSpPr>
        <p:spPr>
          <a:xfrm>
            <a:off x="539750" y="1700809"/>
            <a:ext cx="8064698" cy="49682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CAV</a:t>
            </a:r>
            <a:r>
              <a:rPr lang="zh-CN" altLang="en-US" b="1" dirty="0" smtClean="0"/>
              <a:t>在分类上属于腺病毒科，哺乳动物腺病毒属。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CAV</a:t>
            </a:r>
            <a:r>
              <a:rPr lang="zh-CN" altLang="en-US" b="1" dirty="0" smtClean="0"/>
              <a:t>包括</a:t>
            </a:r>
            <a:r>
              <a:rPr lang="en-US" altLang="zh-CN" b="1" dirty="0" smtClean="0">
                <a:solidFill>
                  <a:schemeClr val="hlink"/>
                </a:solidFill>
              </a:rPr>
              <a:t>CAV-1</a:t>
            </a:r>
            <a:r>
              <a:rPr lang="zh-CN" altLang="en-US" b="1" dirty="0" smtClean="0"/>
              <a:t>和</a:t>
            </a:r>
            <a:r>
              <a:rPr lang="en-US" altLang="zh-CN" b="1" dirty="0" smtClean="0">
                <a:solidFill>
                  <a:schemeClr val="hlink"/>
                </a:solidFill>
              </a:rPr>
              <a:t>CAV-2</a:t>
            </a:r>
            <a:r>
              <a:rPr lang="zh-CN" altLang="en-US" b="1" dirty="0" smtClean="0"/>
              <a:t>两型。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CAV</a:t>
            </a:r>
            <a:r>
              <a:rPr lang="zh-CN" altLang="en-US" b="1" dirty="0" smtClean="0"/>
              <a:t>对乙醚、氯仿有抵抗力。在</a:t>
            </a:r>
            <a:r>
              <a:rPr lang="en-US" altLang="zh-CN" b="1" dirty="0" smtClean="0"/>
              <a:t>pH3-9</a:t>
            </a:r>
            <a:r>
              <a:rPr lang="zh-CN" altLang="en-US" b="1" dirty="0" smtClean="0"/>
              <a:t>条件下可以存活，最适</a:t>
            </a:r>
            <a:r>
              <a:rPr lang="en-US" altLang="zh-CN" b="1" dirty="0" smtClean="0"/>
              <a:t>pH6.0-8.5</a:t>
            </a:r>
            <a:r>
              <a:rPr lang="zh-CN" altLang="en-US" b="1" dirty="0" smtClean="0"/>
              <a:t>。在</a:t>
            </a:r>
            <a:r>
              <a:rPr lang="en-US" altLang="zh-CN" b="1" dirty="0" smtClean="0"/>
              <a:t>4℃</a:t>
            </a:r>
            <a:r>
              <a:rPr lang="zh-CN" altLang="en-US" b="1" dirty="0" smtClean="0"/>
              <a:t>可存活</a:t>
            </a:r>
            <a:r>
              <a:rPr lang="en-US" altLang="zh-CN" b="1" dirty="0" smtClean="0"/>
              <a:t>270</a:t>
            </a:r>
            <a:r>
              <a:rPr lang="zh-CN" altLang="en-US" b="1" dirty="0" smtClean="0"/>
              <a:t>日，室温下存活</a:t>
            </a:r>
            <a:r>
              <a:rPr lang="en-US" altLang="zh-CN" b="1" dirty="0" smtClean="0"/>
              <a:t>70-91</a:t>
            </a:r>
            <a:r>
              <a:rPr lang="zh-CN" altLang="en-US" b="1" dirty="0" smtClean="0"/>
              <a:t>日，</a:t>
            </a:r>
            <a:r>
              <a:rPr lang="en-US" altLang="zh-CN" b="1" dirty="0" smtClean="0"/>
              <a:t>37℃</a:t>
            </a:r>
            <a:r>
              <a:rPr lang="zh-CN" altLang="en-US" b="1" dirty="0" smtClean="0"/>
              <a:t>存活</a:t>
            </a:r>
            <a:r>
              <a:rPr lang="en-US" altLang="zh-CN" b="1" dirty="0" smtClean="0"/>
              <a:t>29</a:t>
            </a:r>
            <a:r>
              <a:rPr lang="zh-CN" altLang="en-US" b="1" dirty="0" smtClean="0"/>
              <a:t>日。</a:t>
            </a:r>
            <a:r>
              <a:rPr lang="en-US" altLang="zh-CN" b="1" dirty="0" smtClean="0"/>
              <a:t>56℃30</a:t>
            </a:r>
            <a:r>
              <a:rPr lang="zh-CN" altLang="en-US" b="1" dirty="0" smtClean="0"/>
              <a:t>分钟仍有感染性。病犬肝、血清和尿液中的病毒，</a:t>
            </a:r>
            <a:r>
              <a:rPr lang="en-US" altLang="zh-CN" b="1" dirty="0" smtClean="0"/>
              <a:t>20℃</a:t>
            </a:r>
            <a:r>
              <a:rPr lang="zh-CN" altLang="en-US" b="1" dirty="0" smtClean="0"/>
              <a:t>可存活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碘酚和氢氧化钠</a:t>
            </a:r>
            <a:r>
              <a:rPr lang="zh-CN" altLang="en-US" b="1" dirty="0" smtClean="0"/>
              <a:t>可用于消毒。</a:t>
            </a:r>
            <a:r>
              <a:rPr lang="zh-CN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9943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716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【流行病学】</a:t>
            </a:r>
          </a:p>
        </p:txBody>
      </p:sp>
      <p:sp>
        <p:nvSpPr>
          <p:cNvPr id="6146" name="文本占位符 7170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415338" cy="511256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CAV</a:t>
            </a:r>
            <a:r>
              <a:rPr lang="zh-CN" altLang="en-US" b="1" dirty="0" smtClean="0"/>
              <a:t>主要感染</a:t>
            </a:r>
            <a:r>
              <a:rPr lang="zh-CN" altLang="en-US" b="1" dirty="0" smtClean="0">
                <a:solidFill>
                  <a:schemeClr val="hlink"/>
                </a:solidFill>
              </a:rPr>
              <a:t>犬和狐狸</a:t>
            </a:r>
            <a:r>
              <a:rPr lang="zh-CN" altLang="en-US" b="1" dirty="0" smtClean="0"/>
              <a:t>，山狗、狼、浣熊、黑熊等也有感染报道。犬不分年龄、性别、品种均可发病，但以</a:t>
            </a:r>
            <a:r>
              <a:rPr lang="en-US" altLang="zh-CN" b="1" dirty="0" smtClean="0">
                <a:solidFill>
                  <a:schemeClr val="hlink"/>
                </a:solidFill>
              </a:rPr>
              <a:t>1</a:t>
            </a:r>
            <a:r>
              <a:rPr lang="zh-CN" altLang="en-US" b="1" dirty="0" smtClean="0">
                <a:solidFill>
                  <a:schemeClr val="hlink"/>
                </a:solidFill>
              </a:rPr>
              <a:t>岁以内的幼犬多发。幼犬死亡率高</a:t>
            </a:r>
            <a:r>
              <a:rPr lang="zh-CN" altLang="en-US" b="1" dirty="0" smtClean="0"/>
              <a:t>，可达</a:t>
            </a:r>
            <a:r>
              <a:rPr lang="en-US" altLang="zh-CN" b="1" dirty="0" smtClean="0"/>
              <a:t>25%-40%</a:t>
            </a:r>
            <a:r>
              <a:rPr lang="zh-CN" altLang="en-US" b="1" dirty="0" smtClean="0"/>
              <a:t>，成年犬很少出现临床症状。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犬传染性肝炎的</a:t>
            </a:r>
            <a:r>
              <a:rPr lang="zh-CN" altLang="en-US" b="1" dirty="0" smtClean="0">
                <a:solidFill>
                  <a:schemeClr val="folHlink"/>
                </a:solidFill>
              </a:rPr>
              <a:t>传播来源</a:t>
            </a:r>
            <a:r>
              <a:rPr lang="zh-CN" altLang="en-US" b="1" dirty="0" smtClean="0"/>
              <a:t>主要是</a:t>
            </a:r>
            <a:r>
              <a:rPr lang="zh-CN" altLang="en-US" b="1" dirty="0" smtClean="0">
                <a:solidFill>
                  <a:schemeClr val="hlink"/>
                </a:solidFill>
              </a:rPr>
              <a:t>病犬和康复犬</a:t>
            </a:r>
            <a:r>
              <a:rPr lang="zh-CN" altLang="en-US" b="1" dirty="0" smtClean="0"/>
              <a:t>。康复犬尿中排毒可达</a:t>
            </a:r>
            <a:r>
              <a:rPr lang="en-US" altLang="zh-CN" b="1" dirty="0" smtClean="0"/>
              <a:t>180-270</a:t>
            </a:r>
            <a:r>
              <a:rPr lang="zh-CN" altLang="en-US" b="1" dirty="0" smtClean="0"/>
              <a:t>日，是造成其他犬感染的重要疫源。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folHlink"/>
                </a:solidFill>
              </a:rPr>
              <a:t>传播途径</a:t>
            </a:r>
            <a:r>
              <a:rPr lang="zh-CN" altLang="en-US" b="1" dirty="0" smtClean="0"/>
              <a:t>主要是通过</a:t>
            </a:r>
            <a:r>
              <a:rPr lang="zh-CN" altLang="en-US" b="1" dirty="0" smtClean="0">
                <a:solidFill>
                  <a:schemeClr val="hlink"/>
                </a:solidFill>
              </a:rPr>
              <a:t>直接接触</a:t>
            </a:r>
            <a:r>
              <a:rPr lang="zh-CN" altLang="en-US" b="1" dirty="0" smtClean="0"/>
              <a:t>病犬的唾液、呼吸道分泌物、尿、粪和</a:t>
            </a:r>
            <a:r>
              <a:rPr lang="zh-CN" altLang="en-US" b="1" dirty="0" smtClean="0">
                <a:solidFill>
                  <a:schemeClr val="hlink"/>
                </a:solidFill>
              </a:rPr>
              <a:t>接触污染的用具</a:t>
            </a:r>
            <a:r>
              <a:rPr lang="zh-CN" altLang="en-US" b="1" dirty="0" smtClean="0"/>
              <a:t>而传播，也可发生</a:t>
            </a:r>
            <a:r>
              <a:rPr lang="zh-CN" altLang="en-US" b="1" dirty="0" smtClean="0">
                <a:solidFill>
                  <a:schemeClr val="hlink"/>
                </a:solidFill>
              </a:rPr>
              <a:t>胎内感染</a:t>
            </a:r>
            <a:r>
              <a:rPr lang="zh-CN" altLang="en-US" b="1" dirty="0" smtClean="0"/>
              <a:t>造成新生幼犬死亡。</a:t>
            </a:r>
          </a:p>
        </p:txBody>
      </p:sp>
    </p:spTree>
    <p:extLst>
      <p:ext uri="{BB962C8B-B14F-4D97-AF65-F5344CB8AC3E}">
        <p14:creationId xmlns:p14="http://schemas.microsoft.com/office/powerpoint/2010/main" val="2737623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819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【症状】</a:t>
            </a:r>
          </a:p>
        </p:txBody>
      </p:sp>
      <p:sp>
        <p:nvSpPr>
          <p:cNvPr id="7170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323850" y="2017713"/>
            <a:ext cx="8064574" cy="42916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犬传染性肝炎</a:t>
            </a:r>
            <a:r>
              <a:rPr lang="zh-CN" altLang="en-US" b="1" dirty="0" smtClean="0">
                <a:solidFill>
                  <a:schemeClr val="hlink"/>
                </a:solidFill>
              </a:rPr>
              <a:t>自然感染潜伏期</a:t>
            </a:r>
            <a:r>
              <a:rPr lang="zh-CN" altLang="en-US" b="1" dirty="0" smtClean="0"/>
              <a:t>6-9日.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最急性病例</a:t>
            </a:r>
            <a:r>
              <a:rPr lang="zh-CN" altLang="en-US" b="1" dirty="0" smtClean="0"/>
              <a:t>，在</a:t>
            </a:r>
            <a:r>
              <a:rPr lang="zh-CN" altLang="en-US" b="1" dirty="0" smtClean="0">
                <a:solidFill>
                  <a:schemeClr val="folHlink"/>
                </a:solidFill>
              </a:rPr>
              <a:t>呕吐、腹痛和腹泻</a:t>
            </a:r>
            <a:r>
              <a:rPr lang="zh-CN" altLang="en-US" b="1" dirty="0" smtClean="0"/>
              <a:t>等症状出现后</a:t>
            </a:r>
            <a:r>
              <a:rPr lang="zh-CN" altLang="en-US" b="1" dirty="0" smtClean="0">
                <a:solidFill>
                  <a:schemeClr val="folHlink"/>
                </a:solidFill>
              </a:rPr>
              <a:t>数小时死亡。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急性病例</a:t>
            </a:r>
            <a:r>
              <a:rPr lang="zh-CN" altLang="en-US" b="1" dirty="0" smtClean="0"/>
              <a:t>，患犬怕冷，体温升高（39.4-41.1℃），精神沉郁，食欲废绝，渴欲增加，呕吐、腹泻、粪中带血。</a:t>
            </a:r>
          </a:p>
        </p:txBody>
      </p:sp>
    </p:spTree>
    <p:extLst>
      <p:ext uri="{BB962C8B-B14F-4D97-AF65-F5344CB8AC3E}">
        <p14:creationId xmlns:p14="http://schemas.microsoft.com/office/powerpoint/2010/main" val="982217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最</a:t>
            </a:r>
            <a:r>
              <a:rPr lang="zh-CN" altLang="en-US" dirty="0"/>
              <a:t>急性/急性病例症状</a:t>
            </a:r>
          </a:p>
        </p:txBody>
      </p:sp>
      <p:pic>
        <p:nvPicPr>
          <p:cNvPr id="4" name="内容占位符 92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062163"/>
            <a:ext cx="3600450" cy="4721225"/>
          </a:xfrm>
          <a:prstGeom prst="rect">
            <a:avLst/>
          </a:prstGeom>
        </p:spPr>
      </p:pic>
      <p:pic>
        <p:nvPicPr>
          <p:cNvPr id="5" name="内容占位符 92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6100" y="2133600"/>
            <a:ext cx="4651375" cy="410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714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02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      </a:t>
            </a:r>
            <a:r>
              <a:rPr lang="zh-CN" altLang="en-US" sz="4000" b="1" dirty="0" smtClean="0"/>
              <a:t>【症状】</a:t>
            </a:r>
          </a:p>
        </p:txBody>
      </p:sp>
      <p:sp>
        <p:nvSpPr>
          <p:cNvPr id="9218" name="文本占位符 10242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208912" cy="460851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hlink"/>
                </a:solidFill>
              </a:rPr>
              <a:t>亚急性病例</a:t>
            </a:r>
            <a:r>
              <a:rPr lang="zh-CN" altLang="en-US" b="1" dirty="0" smtClean="0"/>
              <a:t>症状较轻微，咽炎和喉炎可致扁桃体肿胀；颈部淋巴结发炎可致头颈部水肿。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folHlink"/>
                </a:solidFill>
              </a:rPr>
              <a:t>特征性症状是</a:t>
            </a:r>
            <a:r>
              <a:rPr lang="zh-CN" altLang="en-US" b="1" dirty="0" smtClean="0">
                <a:solidFill>
                  <a:srgbClr val="0000FF"/>
                </a:solidFill>
              </a:rPr>
              <a:t>角膜水肿，即“蓝眼病”</a:t>
            </a:r>
            <a:r>
              <a:rPr lang="zh-CN" altLang="en-US" b="1" dirty="0" smtClean="0"/>
              <a:t>。角膜水肿的病犬表现为眼睑痉挛、羞明和浆液性眼分泌物。角膜混浊通常由边缘向中心扩展。眼疼痛反射通常在角膜完全浑浊后逐渐减弱，但若发展为青光眼或角膜穿孔则重新加剧。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慢性病例多发于老疫区或疫病流行后期，多不死亡，可以自愈。</a:t>
            </a:r>
            <a:r>
              <a:rPr lang="zh-CN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1413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12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          角膜水肿</a:t>
            </a:r>
          </a:p>
        </p:txBody>
      </p:sp>
      <p:pic>
        <p:nvPicPr>
          <p:cNvPr id="10242" name="图片 11266" descr="153443827di50hz5z87c8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05038"/>
            <a:ext cx="4465637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内容占位符 1126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2205038"/>
            <a:ext cx="4248150" cy="3476625"/>
          </a:xfrm>
        </p:spPr>
      </p:pic>
    </p:spTree>
    <p:extLst>
      <p:ext uri="{BB962C8B-B14F-4D97-AF65-F5344CB8AC3E}">
        <p14:creationId xmlns:p14="http://schemas.microsoft.com/office/powerpoint/2010/main" val="25141587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Microsoft Office PowerPoint</Application>
  <PresentationFormat>全屏显示(4:3)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凸显</vt:lpstr>
      <vt:lpstr> 项目二  犬猫常见传染病的防治  任务1 犬常见传染病的防治</vt:lpstr>
      <vt:lpstr>  犬传染性肝炎</vt:lpstr>
      <vt:lpstr>                      概述</vt:lpstr>
      <vt:lpstr>【病原】</vt:lpstr>
      <vt:lpstr>【流行病学】</vt:lpstr>
      <vt:lpstr>【症状】</vt:lpstr>
      <vt:lpstr>               最急性/急性病例症状</vt:lpstr>
      <vt:lpstr>                         【症状】</vt:lpstr>
      <vt:lpstr>                             角膜水肿</vt:lpstr>
      <vt:lpstr>                              蓝眼病</vt:lpstr>
      <vt:lpstr>                    亚急性病例症状</vt:lpstr>
      <vt:lpstr>【诊断】</vt:lpstr>
      <vt:lpstr>                 犬腺病毒1型快速检测试纸</vt:lpstr>
      <vt:lpstr>检测流程图</vt:lpstr>
      <vt:lpstr>                           结果判断</vt:lpstr>
      <vt:lpstr>【治疗】</vt:lpstr>
      <vt:lpstr>                          【治疗】</vt:lpstr>
      <vt:lpstr>                      处方</vt:lpstr>
      <vt:lpstr>【预防】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项目二  犬猫常见传染病的防治  任务1 犬常见传染病的防治</dc:title>
  <dc:creator>丁晓</dc:creator>
  <cp:lastModifiedBy>丁晓</cp:lastModifiedBy>
  <cp:revision>1</cp:revision>
  <dcterms:created xsi:type="dcterms:W3CDTF">2021-01-28T04:38:07Z</dcterms:created>
  <dcterms:modified xsi:type="dcterms:W3CDTF">2021-01-28T04:38:34Z</dcterms:modified>
</cp:coreProperties>
</file>