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622" r:id="rId2"/>
    <p:sldId id="946" r:id="rId3"/>
    <p:sldId id="947" r:id="rId4"/>
    <p:sldId id="859" r:id="rId5"/>
    <p:sldId id="948" r:id="rId6"/>
    <p:sldId id="949" r:id="rId7"/>
    <p:sldId id="950" r:id="rId8"/>
    <p:sldId id="952" r:id="rId9"/>
    <p:sldId id="957" r:id="rId10"/>
    <p:sldId id="953" r:id="rId11"/>
    <p:sldId id="954" r:id="rId12"/>
    <p:sldId id="959" r:id="rId13"/>
    <p:sldId id="960" r:id="rId14"/>
    <p:sldId id="958" r:id="rId15"/>
    <p:sldId id="955" r:id="rId16"/>
    <p:sldId id="961" r:id="rId17"/>
    <p:sldId id="962" r:id="rId18"/>
    <p:sldId id="963" r:id="rId19"/>
    <p:sldId id="964" r:id="rId20"/>
    <p:sldId id="965" r:id="rId21"/>
    <p:sldId id="966" r:id="rId22"/>
    <p:sldId id="967" r:id="rId23"/>
    <p:sldId id="968" r:id="rId24"/>
    <p:sldId id="969" r:id="rId25"/>
    <p:sldId id="970" r:id="rId26"/>
    <p:sldId id="971" r:id="rId27"/>
    <p:sldId id="972" r:id="rId28"/>
    <p:sldId id="973" r:id="rId29"/>
    <p:sldId id="974" r:id="rId30"/>
    <p:sldId id="975" r:id="rId31"/>
    <p:sldId id="976" r:id="rId32"/>
    <p:sldId id="977" r:id="rId3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CECE-8AB8-4E16-AB54-82B0AEC0EB5C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E0D64-AB5A-4A28-87CE-E5BEAD012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26625"/>
          <p:cNvSpPr>
            <a:spLocks noGrp="1"/>
          </p:cNvSpPr>
          <p:nvPr>
            <p:ph type="title"/>
          </p:nvPr>
        </p:nvSpPr>
        <p:spPr>
          <a:xfrm>
            <a:off x="2036686" y="2424745"/>
            <a:ext cx="10515600" cy="1325563"/>
          </a:xfrm>
        </p:spPr>
        <p:txBody>
          <a:bodyPr anchor="ctr"/>
          <a:lstStyle/>
          <a:p>
            <a:r>
              <a:rPr lang="zh-CN" altLang="en-US" b="1" dirty="0">
                <a:latin typeface="宋体" panose="02010600030101010101" pitchFamily="2" charset="-122"/>
              </a:rPr>
              <a:t>任务四</a:t>
            </a:r>
            <a:r>
              <a:rPr lang="en-US" altLang="zh-CN" b="1" dirty="0">
                <a:latin typeface="宋体" panose="02010600030101010101" pitchFamily="2" charset="-122"/>
              </a:rPr>
              <a:t>   </a:t>
            </a:r>
            <a:r>
              <a:rPr lang="zh-CN" altLang="en-US" b="1" dirty="0">
                <a:latin typeface="宋体" panose="02010600030101010101" pitchFamily="2" charset="-122"/>
              </a:rPr>
              <a:t>精液的保存与运输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（二）精液低温保存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29B90394-E2FD-4AE2-9B5D-69B03AAFE615}"/>
              </a:ext>
            </a:extLst>
          </p:cNvPr>
          <p:cNvSpPr txBox="1"/>
          <p:nvPr/>
        </p:nvSpPr>
        <p:spPr>
          <a:xfrm>
            <a:off x="2776342" y="4178300"/>
            <a:ext cx="48323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镜检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3B51E882-E4B3-4610-B4EA-6F9F345A8DF5}"/>
              </a:ext>
            </a:extLst>
          </p:cNvPr>
          <p:cNvSpPr txBox="1"/>
          <p:nvPr/>
        </p:nvSpPr>
        <p:spPr>
          <a:xfrm>
            <a:off x="5332471" y="4178300"/>
            <a:ext cx="48323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稀释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E40322F0-336D-4E61-A5F9-131255CB0293}"/>
              </a:ext>
            </a:extLst>
          </p:cNvPr>
          <p:cNvSpPr txBox="1"/>
          <p:nvPr/>
        </p:nvSpPr>
        <p:spPr>
          <a:xfrm>
            <a:off x="7981056" y="4160901"/>
            <a:ext cx="4826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分装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280C4912-F5CB-4333-A5A2-353F0D0EB6E7}"/>
              </a:ext>
            </a:extLst>
          </p:cNvPr>
          <p:cNvSpPr/>
          <p:nvPr/>
        </p:nvSpPr>
        <p:spPr>
          <a:xfrm>
            <a:off x="3889751" y="4148773"/>
            <a:ext cx="733425" cy="304800"/>
          </a:xfrm>
          <a:custGeom>
            <a:avLst/>
            <a:gdLst/>
            <a:ahLst/>
            <a:cxnLst/>
            <a:rect l="l" t="t" r="r" b="b"/>
            <a:pathLst>
              <a:path w="733425" h="304800">
                <a:moveTo>
                  <a:pt x="581025" y="0"/>
                </a:moveTo>
                <a:lnTo>
                  <a:pt x="581025" y="76200"/>
                </a:lnTo>
                <a:lnTo>
                  <a:pt x="0" y="76200"/>
                </a:lnTo>
                <a:lnTo>
                  <a:pt x="0" y="228600"/>
                </a:lnTo>
                <a:lnTo>
                  <a:pt x="581025" y="228600"/>
                </a:lnTo>
                <a:lnTo>
                  <a:pt x="581025" y="304800"/>
                </a:lnTo>
                <a:lnTo>
                  <a:pt x="733425" y="152400"/>
                </a:lnTo>
                <a:lnTo>
                  <a:pt x="58102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640D65B3-12D1-464E-A170-D3B3B344D1BE}"/>
              </a:ext>
            </a:extLst>
          </p:cNvPr>
          <p:cNvSpPr/>
          <p:nvPr/>
        </p:nvSpPr>
        <p:spPr>
          <a:xfrm>
            <a:off x="6423401" y="4167823"/>
            <a:ext cx="638175" cy="295275"/>
          </a:xfrm>
          <a:custGeom>
            <a:avLst/>
            <a:gdLst/>
            <a:ahLst/>
            <a:cxnLst/>
            <a:rect l="l" t="t" r="r" b="b"/>
            <a:pathLst>
              <a:path w="638175" h="295275">
                <a:moveTo>
                  <a:pt x="490600" y="0"/>
                </a:moveTo>
                <a:lnTo>
                  <a:pt x="490600" y="73787"/>
                </a:lnTo>
                <a:lnTo>
                  <a:pt x="0" y="73787"/>
                </a:lnTo>
                <a:lnTo>
                  <a:pt x="0" y="221487"/>
                </a:lnTo>
                <a:lnTo>
                  <a:pt x="490600" y="221487"/>
                </a:lnTo>
                <a:lnTo>
                  <a:pt x="490600" y="295275"/>
                </a:lnTo>
                <a:lnTo>
                  <a:pt x="638175" y="147574"/>
                </a:lnTo>
                <a:lnTo>
                  <a:pt x="4906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594FB28F-F7A3-42EA-8601-A6227232289A}"/>
              </a:ext>
            </a:extLst>
          </p:cNvPr>
          <p:cNvSpPr txBox="1"/>
          <p:nvPr/>
        </p:nvSpPr>
        <p:spPr>
          <a:xfrm>
            <a:off x="7637902" y="5084445"/>
            <a:ext cx="11703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密封、包裹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DA09A542-AEA6-42DB-BBBE-624A5941F89F}"/>
              </a:ext>
            </a:extLst>
          </p:cNvPr>
          <p:cNvSpPr txBox="1"/>
          <p:nvPr/>
        </p:nvSpPr>
        <p:spPr>
          <a:xfrm>
            <a:off x="5099172" y="5084445"/>
            <a:ext cx="939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降温平衡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9B58AE7D-2405-4F8F-910E-17173DBF770E}"/>
              </a:ext>
            </a:extLst>
          </p:cNvPr>
          <p:cNvSpPr/>
          <p:nvPr/>
        </p:nvSpPr>
        <p:spPr>
          <a:xfrm>
            <a:off x="6556751" y="5110798"/>
            <a:ext cx="504825" cy="314325"/>
          </a:xfrm>
          <a:custGeom>
            <a:avLst/>
            <a:gdLst/>
            <a:ahLst/>
            <a:cxnLst/>
            <a:rect l="l" t="t" r="r" b="b"/>
            <a:pathLst>
              <a:path w="504825" h="314325">
                <a:moveTo>
                  <a:pt x="157225" y="0"/>
                </a:moveTo>
                <a:lnTo>
                  <a:pt x="0" y="157225"/>
                </a:lnTo>
                <a:lnTo>
                  <a:pt x="157225" y="314325"/>
                </a:lnTo>
                <a:lnTo>
                  <a:pt x="157225" y="235712"/>
                </a:lnTo>
                <a:lnTo>
                  <a:pt x="504825" y="235712"/>
                </a:lnTo>
                <a:lnTo>
                  <a:pt x="504825" y="78612"/>
                </a:lnTo>
                <a:lnTo>
                  <a:pt x="157225" y="78612"/>
                </a:lnTo>
                <a:lnTo>
                  <a:pt x="15722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EFF881DA-34E0-4299-ADEB-B652570CD190}"/>
              </a:ext>
            </a:extLst>
          </p:cNvPr>
          <p:cNvSpPr/>
          <p:nvPr/>
        </p:nvSpPr>
        <p:spPr>
          <a:xfrm>
            <a:off x="8099801" y="4586923"/>
            <a:ext cx="361950" cy="409575"/>
          </a:xfrm>
          <a:custGeom>
            <a:avLst/>
            <a:gdLst/>
            <a:ahLst/>
            <a:cxnLst/>
            <a:rect l="l" t="t" r="r" b="b"/>
            <a:pathLst>
              <a:path w="361950" h="409575">
                <a:moveTo>
                  <a:pt x="361950" y="228600"/>
                </a:moveTo>
                <a:lnTo>
                  <a:pt x="0" y="228600"/>
                </a:lnTo>
                <a:lnTo>
                  <a:pt x="180975" y="409575"/>
                </a:lnTo>
                <a:lnTo>
                  <a:pt x="361950" y="228600"/>
                </a:lnTo>
                <a:close/>
              </a:path>
              <a:path w="361950" h="409575">
                <a:moveTo>
                  <a:pt x="271525" y="0"/>
                </a:moveTo>
                <a:lnTo>
                  <a:pt x="90550" y="0"/>
                </a:lnTo>
                <a:lnTo>
                  <a:pt x="90550" y="228600"/>
                </a:lnTo>
                <a:lnTo>
                  <a:pt x="271525" y="228600"/>
                </a:lnTo>
                <a:lnTo>
                  <a:pt x="27152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45AB20ED-BB58-4639-AE73-2FD340ABCA8E}"/>
              </a:ext>
            </a:extLst>
          </p:cNvPr>
          <p:cNvSpPr/>
          <p:nvPr/>
        </p:nvSpPr>
        <p:spPr>
          <a:xfrm>
            <a:off x="2260976" y="3186748"/>
            <a:ext cx="1504950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7DA7BE0E-F679-4EE0-A482-62E234D7FA20}"/>
              </a:ext>
            </a:extLst>
          </p:cNvPr>
          <p:cNvSpPr/>
          <p:nvPr/>
        </p:nvSpPr>
        <p:spPr>
          <a:xfrm>
            <a:off x="2256277" y="3181921"/>
            <a:ext cx="1514475" cy="847725"/>
          </a:xfrm>
          <a:custGeom>
            <a:avLst/>
            <a:gdLst/>
            <a:ahLst/>
            <a:cxnLst/>
            <a:rect l="l" t="t" r="r" b="b"/>
            <a:pathLst>
              <a:path w="1514475" h="847725">
                <a:moveTo>
                  <a:pt x="0" y="847725"/>
                </a:moveTo>
                <a:lnTo>
                  <a:pt x="1514475" y="847725"/>
                </a:lnTo>
                <a:lnTo>
                  <a:pt x="1514475" y="0"/>
                </a:lnTo>
                <a:lnTo>
                  <a:pt x="0" y="0"/>
                </a:lnTo>
                <a:lnTo>
                  <a:pt x="0" y="847725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E1EC71D2-451E-4E3D-9343-582592E7933D}"/>
              </a:ext>
            </a:extLst>
          </p:cNvPr>
          <p:cNvSpPr/>
          <p:nvPr/>
        </p:nvSpPr>
        <p:spPr>
          <a:xfrm>
            <a:off x="4832726" y="3101023"/>
            <a:ext cx="1428750" cy="1000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D54DADF-7389-45AE-BB07-4F132D40562E}"/>
              </a:ext>
            </a:extLst>
          </p:cNvPr>
          <p:cNvSpPr/>
          <p:nvPr/>
        </p:nvSpPr>
        <p:spPr>
          <a:xfrm>
            <a:off x="4828027" y="3096196"/>
            <a:ext cx="1438275" cy="1009650"/>
          </a:xfrm>
          <a:custGeom>
            <a:avLst/>
            <a:gdLst/>
            <a:ahLst/>
            <a:cxnLst/>
            <a:rect l="l" t="t" r="r" b="b"/>
            <a:pathLst>
              <a:path w="1438275" h="1009650">
                <a:moveTo>
                  <a:pt x="0" y="1009650"/>
                </a:moveTo>
                <a:lnTo>
                  <a:pt x="1438275" y="1009650"/>
                </a:lnTo>
                <a:lnTo>
                  <a:pt x="1438275" y="0"/>
                </a:lnTo>
                <a:lnTo>
                  <a:pt x="0" y="0"/>
                </a:lnTo>
                <a:lnTo>
                  <a:pt x="0" y="1009650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82946E7E-92B8-4C02-A879-FD8A1A881EF0}"/>
              </a:ext>
            </a:extLst>
          </p:cNvPr>
          <p:cNvSpPr/>
          <p:nvPr/>
        </p:nvSpPr>
        <p:spPr>
          <a:xfrm>
            <a:off x="7461626" y="2958148"/>
            <a:ext cx="1276350" cy="106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A7FB746E-C789-4122-B798-838C0852C9C8}"/>
              </a:ext>
            </a:extLst>
          </p:cNvPr>
          <p:cNvSpPr/>
          <p:nvPr/>
        </p:nvSpPr>
        <p:spPr>
          <a:xfrm>
            <a:off x="7456927" y="2953321"/>
            <a:ext cx="1285875" cy="1076325"/>
          </a:xfrm>
          <a:custGeom>
            <a:avLst/>
            <a:gdLst/>
            <a:ahLst/>
            <a:cxnLst/>
            <a:rect l="l" t="t" r="r" b="b"/>
            <a:pathLst>
              <a:path w="1285875" h="1076325">
                <a:moveTo>
                  <a:pt x="0" y="1076325"/>
                </a:moveTo>
                <a:lnTo>
                  <a:pt x="1285875" y="1076325"/>
                </a:lnTo>
                <a:lnTo>
                  <a:pt x="1285875" y="0"/>
                </a:lnTo>
                <a:lnTo>
                  <a:pt x="0" y="0"/>
                </a:lnTo>
                <a:lnTo>
                  <a:pt x="0" y="1076325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7">
            <a:extLst>
              <a:ext uri="{FF2B5EF4-FFF2-40B4-BE49-F238E27FC236}">
                <a16:creationId xmlns:a16="http://schemas.microsoft.com/office/drawing/2014/main" id="{F6550180-9CF9-49B9-B7DD-6DD4E138220B}"/>
              </a:ext>
            </a:extLst>
          </p:cNvPr>
          <p:cNvSpPr/>
          <p:nvPr/>
        </p:nvSpPr>
        <p:spPr>
          <a:xfrm>
            <a:off x="4670801" y="5663248"/>
            <a:ext cx="1905000" cy="895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8">
            <a:extLst>
              <a:ext uri="{FF2B5EF4-FFF2-40B4-BE49-F238E27FC236}">
                <a16:creationId xmlns:a16="http://schemas.microsoft.com/office/drawing/2014/main" id="{1F11C0FC-3D07-489E-A211-D6378F3BCD09}"/>
              </a:ext>
            </a:extLst>
          </p:cNvPr>
          <p:cNvSpPr/>
          <p:nvPr/>
        </p:nvSpPr>
        <p:spPr>
          <a:xfrm>
            <a:off x="4666102" y="5658485"/>
            <a:ext cx="1914525" cy="904875"/>
          </a:xfrm>
          <a:custGeom>
            <a:avLst/>
            <a:gdLst/>
            <a:ahLst/>
            <a:cxnLst/>
            <a:rect l="l" t="t" r="r" b="b"/>
            <a:pathLst>
              <a:path w="1914525" h="904875">
                <a:moveTo>
                  <a:pt x="0" y="904875"/>
                </a:moveTo>
                <a:lnTo>
                  <a:pt x="1914525" y="904875"/>
                </a:lnTo>
                <a:lnTo>
                  <a:pt x="1914525" y="0"/>
                </a:lnTo>
                <a:lnTo>
                  <a:pt x="0" y="0"/>
                </a:lnTo>
                <a:lnTo>
                  <a:pt x="0" y="904875"/>
                </a:lnTo>
                <a:close/>
              </a:path>
            </a:pathLst>
          </a:custGeom>
          <a:ln w="9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0">
            <a:extLst>
              <a:ext uri="{FF2B5EF4-FFF2-40B4-BE49-F238E27FC236}">
                <a16:creationId xmlns:a16="http://schemas.microsoft.com/office/drawing/2014/main" id="{DC362A00-ACD5-42C8-87F9-3462B62F0404}"/>
              </a:ext>
            </a:extLst>
          </p:cNvPr>
          <p:cNvSpPr txBox="1"/>
          <p:nvPr/>
        </p:nvSpPr>
        <p:spPr>
          <a:xfrm>
            <a:off x="1261549" y="1820274"/>
            <a:ext cx="10092251" cy="76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altLang="zh-CN" sz="2400" spc="40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2400" spc="25" dirty="0">
                <a:solidFill>
                  <a:srgbClr val="404040"/>
                </a:solidFill>
                <a:latin typeface="微软雅黑"/>
                <a:cs typeface="微软雅黑"/>
              </a:rPr>
              <a:t>、方法</a:t>
            </a:r>
            <a:endParaRPr lang="en-US" altLang="zh-CN" sz="2400" spc="25" dirty="0">
              <a:solidFill>
                <a:srgbClr val="404040"/>
              </a:solidFill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应采取逐步降温的方法，并使用含有卵黄的稀释液，以防冷休克发生。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48588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dirty="0">
                <a:solidFill>
                  <a:srgbClr val="404040"/>
                </a:solidFill>
              </a:rPr>
              <a:t> 液态精液的运输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B4DD048-08A5-4991-949C-AB61E69B62B3}"/>
              </a:ext>
            </a:extLst>
          </p:cNvPr>
          <p:cNvSpPr/>
          <p:nvPr/>
        </p:nvSpPr>
        <p:spPr>
          <a:xfrm>
            <a:off x="690562" y="1805051"/>
            <a:ext cx="10821035" cy="4448175"/>
          </a:xfrm>
          <a:custGeom>
            <a:avLst/>
            <a:gdLst/>
            <a:ahLst/>
            <a:cxnLst/>
            <a:rect l="l" t="t" r="r" b="b"/>
            <a:pathLst>
              <a:path w="10821035" h="4448175">
                <a:moveTo>
                  <a:pt x="10375739" y="2965323"/>
                </a:moveTo>
                <a:lnTo>
                  <a:pt x="5072062" y="2965323"/>
                </a:lnTo>
                <a:lnTo>
                  <a:pt x="5072062" y="3521455"/>
                </a:lnTo>
                <a:lnTo>
                  <a:pt x="5093217" y="3586121"/>
                </a:lnTo>
                <a:lnTo>
                  <a:pt x="5118229" y="3614989"/>
                </a:lnTo>
                <a:lnTo>
                  <a:pt x="5151592" y="3640849"/>
                </a:lnTo>
                <a:lnTo>
                  <a:pt x="5192351" y="3663179"/>
                </a:lnTo>
                <a:lnTo>
                  <a:pt x="5239551" y="3681457"/>
                </a:lnTo>
                <a:lnTo>
                  <a:pt x="5292240" y="3695159"/>
                </a:lnTo>
                <a:lnTo>
                  <a:pt x="5349462" y="3703764"/>
                </a:lnTo>
                <a:lnTo>
                  <a:pt x="5410263" y="3706749"/>
                </a:lnTo>
                <a:lnTo>
                  <a:pt x="8596312" y="3706749"/>
                </a:lnTo>
                <a:lnTo>
                  <a:pt x="8596312" y="4448111"/>
                </a:lnTo>
                <a:lnTo>
                  <a:pt x="10375739" y="2965323"/>
                </a:lnTo>
                <a:close/>
              </a:path>
              <a:path w="10821035" h="4448175">
                <a:moveTo>
                  <a:pt x="2224087" y="0"/>
                </a:moveTo>
                <a:lnTo>
                  <a:pt x="0" y="1853311"/>
                </a:lnTo>
                <a:lnTo>
                  <a:pt x="2224087" y="3706749"/>
                </a:lnTo>
                <a:lnTo>
                  <a:pt x="2224087" y="2965323"/>
                </a:lnTo>
                <a:lnTo>
                  <a:pt x="10375739" y="2965323"/>
                </a:lnTo>
                <a:lnTo>
                  <a:pt x="10820463" y="2594737"/>
                </a:lnTo>
                <a:lnTo>
                  <a:pt x="9486033" y="1482725"/>
                </a:lnTo>
                <a:lnTo>
                  <a:pt x="5410263" y="1482725"/>
                </a:lnTo>
                <a:lnTo>
                  <a:pt x="5349462" y="1479736"/>
                </a:lnTo>
                <a:lnTo>
                  <a:pt x="5292240" y="1471119"/>
                </a:lnTo>
                <a:lnTo>
                  <a:pt x="5239551" y="1457400"/>
                </a:lnTo>
                <a:lnTo>
                  <a:pt x="5192351" y="1439102"/>
                </a:lnTo>
                <a:lnTo>
                  <a:pt x="5151592" y="1416751"/>
                </a:lnTo>
                <a:lnTo>
                  <a:pt x="5118229" y="1390871"/>
                </a:lnTo>
                <a:lnTo>
                  <a:pt x="5093217" y="1361986"/>
                </a:lnTo>
                <a:lnTo>
                  <a:pt x="5072062" y="1297304"/>
                </a:lnTo>
                <a:lnTo>
                  <a:pt x="5077510" y="1263991"/>
                </a:lnTo>
                <a:lnTo>
                  <a:pt x="5118229" y="1203771"/>
                </a:lnTo>
                <a:lnTo>
                  <a:pt x="5151592" y="1177911"/>
                </a:lnTo>
                <a:lnTo>
                  <a:pt x="5192351" y="1155581"/>
                </a:lnTo>
                <a:lnTo>
                  <a:pt x="5239551" y="1137303"/>
                </a:lnTo>
                <a:lnTo>
                  <a:pt x="5292240" y="1123601"/>
                </a:lnTo>
                <a:lnTo>
                  <a:pt x="5349462" y="1114996"/>
                </a:lnTo>
                <a:lnTo>
                  <a:pt x="5471026" y="1109023"/>
                </a:lnTo>
                <a:lnTo>
                  <a:pt x="5528219" y="1100406"/>
                </a:lnTo>
                <a:lnTo>
                  <a:pt x="5580885" y="1086687"/>
                </a:lnTo>
                <a:lnTo>
                  <a:pt x="5628070" y="1068389"/>
                </a:lnTo>
                <a:lnTo>
                  <a:pt x="5668819" y="1046038"/>
                </a:lnTo>
                <a:lnTo>
                  <a:pt x="5702175" y="1020158"/>
                </a:lnTo>
                <a:lnTo>
                  <a:pt x="5727184" y="991273"/>
                </a:lnTo>
                <a:lnTo>
                  <a:pt x="5748337" y="926591"/>
                </a:lnTo>
                <a:lnTo>
                  <a:pt x="5742889" y="893278"/>
                </a:lnTo>
                <a:lnTo>
                  <a:pt x="5702175" y="833058"/>
                </a:lnTo>
                <a:lnTo>
                  <a:pt x="5668819" y="807198"/>
                </a:lnTo>
                <a:lnTo>
                  <a:pt x="5628070" y="784868"/>
                </a:lnTo>
                <a:lnTo>
                  <a:pt x="5580885" y="766590"/>
                </a:lnTo>
                <a:lnTo>
                  <a:pt x="5528219" y="752888"/>
                </a:lnTo>
                <a:lnTo>
                  <a:pt x="5471026" y="744283"/>
                </a:lnTo>
                <a:lnTo>
                  <a:pt x="5410263" y="741299"/>
                </a:lnTo>
                <a:lnTo>
                  <a:pt x="2224087" y="741299"/>
                </a:lnTo>
                <a:lnTo>
                  <a:pt x="2224087" y="0"/>
                </a:lnTo>
                <a:close/>
              </a:path>
              <a:path w="10821035" h="4448175">
                <a:moveTo>
                  <a:pt x="8596312" y="741299"/>
                </a:moveTo>
                <a:lnTo>
                  <a:pt x="8596312" y="1482725"/>
                </a:lnTo>
                <a:lnTo>
                  <a:pt x="9486033" y="1482725"/>
                </a:lnTo>
                <a:lnTo>
                  <a:pt x="8596312" y="741299"/>
                </a:lnTo>
                <a:close/>
              </a:path>
            </a:pathLst>
          </a:custGeom>
          <a:solidFill>
            <a:srgbClr val="6FAC46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5EA96732-256E-4917-8D0B-66C68B7AD313}"/>
              </a:ext>
            </a:extLst>
          </p:cNvPr>
          <p:cNvSpPr/>
          <p:nvPr/>
        </p:nvSpPr>
        <p:spPr>
          <a:xfrm>
            <a:off x="5762625" y="2731642"/>
            <a:ext cx="676275" cy="556260"/>
          </a:xfrm>
          <a:custGeom>
            <a:avLst/>
            <a:gdLst/>
            <a:ahLst/>
            <a:cxnLst/>
            <a:rect l="l" t="t" r="r" b="b"/>
            <a:pathLst>
              <a:path w="676275" h="556260">
                <a:moveTo>
                  <a:pt x="676275" y="0"/>
                </a:moveTo>
                <a:lnTo>
                  <a:pt x="655121" y="64681"/>
                </a:lnTo>
                <a:lnTo>
                  <a:pt x="630112" y="93566"/>
                </a:lnTo>
                <a:lnTo>
                  <a:pt x="596756" y="119446"/>
                </a:lnTo>
                <a:lnTo>
                  <a:pt x="556008" y="141797"/>
                </a:lnTo>
                <a:lnTo>
                  <a:pt x="508823" y="160095"/>
                </a:lnTo>
                <a:lnTo>
                  <a:pt x="456156" y="173814"/>
                </a:lnTo>
                <a:lnTo>
                  <a:pt x="398964" y="182431"/>
                </a:lnTo>
                <a:lnTo>
                  <a:pt x="277400" y="188404"/>
                </a:lnTo>
                <a:lnTo>
                  <a:pt x="220178" y="197009"/>
                </a:lnTo>
                <a:lnTo>
                  <a:pt x="167489" y="210711"/>
                </a:lnTo>
                <a:lnTo>
                  <a:pt x="120288" y="228989"/>
                </a:lnTo>
                <a:lnTo>
                  <a:pt x="79529" y="251319"/>
                </a:lnTo>
                <a:lnTo>
                  <a:pt x="46166" y="277179"/>
                </a:lnTo>
                <a:lnTo>
                  <a:pt x="21154" y="306047"/>
                </a:lnTo>
                <a:lnTo>
                  <a:pt x="0" y="370713"/>
                </a:lnTo>
                <a:lnTo>
                  <a:pt x="5447" y="404031"/>
                </a:lnTo>
                <a:lnTo>
                  <a:pt x="46166" y="464279"/>
                </a:lnTo>
                <a:lnTo>
                  <a:pt x="79529" y="490159"/>
                </a:lnTo>
                <a:lnTo>
                  <a:pt x="120288" y="512510"/>
                </a:lnTo>
                <a:lnTo>
                  <a:pt x="167489" y="530808"/>
                </a:lnTo>
                <a:lnTo>
                  <a:pt x="220178" y="544527"/>
                </a:lnTo>
                <a:lnTo>
                  <a:pt x="277400" y="553144"/>
                </a:lnTo>
                <a:lnTo>
                  <a:pt x="338200" y="556133"/>
                </a:lnTo>
                <a:lnTo>
                  <a:pt x="676275" y="556133"/>
                </a:lnTo>
                <a:lnTo>
                  <a:pt x="676275" y="0"/>
                </a:lnTo>
                <a:close/>
              </a:path>
            </a:pathLst>
          </a:custGeom>
          <a:solidFill>
            <a:srgbClr val="5A8A39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3E2E2B35-8B60-4FE3-B308-447F691869C6}"/>
              </a:ext>
            </a:extLst>
          </p:cNvPr>
          <p:cNvSpPr/>
          <p:nvPr/>
        </p:nvSpPr>
        <p:spPr>
          <a:xfrm>
            <a:off x="6438900" y="2731642"/>
            <a:ext cx="0" cy="556260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133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645BC9CE-BBC3-4B85-8134-E3B1FC109D40}"/>
              </a:ext>
            </a:extLst>
          </p:cNvPr>
          <p:cNvSpPr/>
          <p:nvPr/>
        </p:nvSpPr>
        <p:spPr>
          <a:xfrm>
            <a:off x="5762625" y="3102355"/>
            <a:ext cx="0" cy="1668145"/>
          </a:xfrm>
          <a:custGeom>
            <a:avLst/>
            <a:gdLst/>
            <a:ahLst/>
            <a:cxnLst/>
            <a:rect l="l" t="t" r="r" b="b"/>
            <a:pathLst>
              <a:path h="1668145">
                <a:moveTo>
                  <a:pt x="0" y="0"/>
                </a:moveTo>
                <a:lnTo>
                  <a:pt x="0" y="1668018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DEF0749D-73E9-46EB-A410-DE1BA93A1959}"/>
              </a:ext>
            </a:extLst>
          </p:cNvPr>
          <p:cNvSpPr txBox="1"/>
          <p:nvPr/>
        </p:nvSpPr>
        <p:spPr>
          <a:xfrm>
            <a:off x="2039366" y="2557208"/>
            <a:ext cx="3459479" cy="20955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ct val="150400"/>
              </a:lnSpc>
              <a:spcBef>
                <a:spcPts val="155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按规定进行运输，有详细说明书， 运输前精液应标明种畜场名称、公 畜品种名称、编号、采精日期、精 液剂量、稀释液种类、稀释倍数、 精子活率和密度等信息。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CC690E25-F29F-41DE-9A55-480C3647A83F}"/>
              </a:ext>
            </a:extLst>
          </p:cNvPr>
          <p:cNvSpPr txBox="1"/>
          <p:nvPr/>
        </p:nvSpPr>
        <p:spPr>
          <a:xfrm>
            <a:off x="6027165" y="3475418"/>
            <a:ext cx="4368800" cy="16852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47625">
              <a:lnSpc>
                <a:spcPct val="151200"/>
              </a:lnSpc>
              <a:spcBef>
                <a:spcPts val="135"/>
              </a:spcBef>
            </a:pPr>
            <a:r>
              <a:rPr sz="1800" spc="-5" dirty="0">
                <a:solidFill>
                  <a:srgbClr val="FFFFFF"/>
                </a:solidFill>
                <a:latin typeface="微软雅黑"/>
                <a:cs typeface="微软雅黑"/>
              </a:rPr>
              <a:t>精液的包装应严密，要备有防水、防震衬 垫。包装设备要有精液保温箱和广口保温 瓶，短距离运输可用塑料泡沫盒密封保存；</a:t>
            </a:r>
            <a:endParaRPr sz="1800">
              <a:latin typeface="微软雅黑"/>
              <a:cs typeface="微软雅黑"/>
            </a:endParaRPr>
          </a:p>
          <a:p>
            <a:pPr marL="631825">
              <a:lnSpc>
                <a:spcPct val="100000"/>
              </a:lnSpc>
              <a:spcBef>
                <a:spcPts val="1075"/>
              </a:spcBef>
            </a:pPr>
            <a:r>
              <a:rPr sz="1800" dirty="0">
                <a:solidFill>
                  <a:srgbClr val="FFFFFF"/>
                </a:solidFill>
                <a:latin typeface="微软雅黑"/>
                <a:cs typeface="微软雅黑"/>
              </a:rPr>
              <a:t>路途较远用车载恒温箱运输。</a:t>
            </a:r>
            <a:endParaRPr sz="18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857990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dirty="0">
                <a:solidFill>
                  <a:srgbClr val="404040"/>
                </a:solidFill>
              </a:rPr>
              <a:t> 液态精液的运输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81259C6D-84E5-460C-84A2-215D71682FC2}"/>
              </a:ext>
            </a:extLst>
          </p:cNvPr>
          <p:cNvSpPr/>
          <p:nvPr/>
        </p:nvSpPr>
        <p:spPr>
          <a:xfrm>
            <a:off x="1514475" y="2686050"/>
            <a:ext cx="3429000" cy="2495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56EC99FB-284B-449D-BB05-9A83B66DC8CA}"/>
              </a:ext>
            </a:extLst>
          </p:cNvPr>
          <p:cNvSpPr/>
          <p:nvPr/>
        </p:nvSpPr>
        <p:spPr>
          <a:xfrm>
            <a:off x="6324600" y="2292056"/>
            <a:ext cx="4256990" cy="2889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E1AF923E-FDAC-4E40-804D-5298DB210C58}"/>
              </a:ext>
            </a:extLst>
          </p:cNvPr>
          <p:cNvSpPr txBox="1"/>
          <p:nvPr/>
        </p:nvSpPr>
        <p:spPr>
          <a:xfrm>
            <a:off x="2576195" y="5490845"/>
            <a:ext cx="131318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latin typeface="微软雅黑"/>
                <a:cs typeface="微软雅黑"/>
              </a:rPr>
              <a:t>车载恒温箱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41496C1E-D373-4063-8A90-DDB5F34A92E0}"/>
              </a:ext>
            </a:extLst>
          </p:cNvPr>
          <p:cNvSpPr txBox="1"/>
          <p:nvPr/>
        </p:nvSpPr>
        <p:spPr>
          <a:xfrm>
            <a:off x="8450326" y="5490845"/>
            <a:ext cx="7124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泡沫盒</a:t>
            </a:r>
            <a:endParaRPr sz="18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425990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dirty="0">
                <a:solidFill>
                  <a:srgbClr val="404040"/>
                </a:solidFill>
              </a:rPr>
              <a:t> 液态精液的运输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9B532306-EC98-4E9A-92E9-DB6235F70AA2}"/>
              </a:ext>
            </a:extLst>
          </p:cNvPr>
          <p:cNvSpPr/>
          <p:nvPr/>
        </p:nvSpPr>
        <p:spPr>
          <a:xfrm>
            <a:off x="2449681" y="4001820"/>
            <a:ext cx="7138034" cy="850900"/>
          </a:xfrm>
          <a:custGeom>
            <a:avLst/>
            <a:gdLst/>
            <a:ahLst/>
            <a:cxnLst/>
            <a:rect l="l" t="t" r="r" b="b"/>
            <a:pathLst>
              <a:path w="7138034" h="850900">
                <a:moveTo>
                  <a:pt x="7117715" y="0"/>
                </a:moveTo>
                <a:lnTo>
                  <a:pt x="0" y="622681"/>
                </a:lnTo>
                <a:lnTo>
                  <a:pt x="19938" y="850773"/>
                </a:lnTo>
                <a:lnTo>
                  <a:pt x="7137654" y="228091"/>
                </a:lnTo>
                <a:lnTo>
                  <a:pt x="7117715" y="0"/>
                </a:lnTo>
                <a:close/>
              </a:path>
            </a:pathLst>
          </a:custGeom>
          <a:solidFill>
            <a:srgbClr val="BAD2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FBF1CF50-4D78-4D31-8C3D-809412EE9E93}"/>
              </a:ext>
            </a:extLst>
          </p:cNvPr>
          <p:cNvSpPr/>
          <p:nvPr/>
        </p:nvSpPr>
        <p:spPr>
          <a:xfrm>
            <a:off x="2308584" y="2383332"/>
            <a:ext cx="2933700" cy="1819275"/>
          </a:xfrm>
          <a:custGeom>
            <a:avLst/>
            <a:gdLst/>
            <a:ahLst/>
            <a:cxnLst/>
            <a:rect l="l" t="t" r="r" b="b"/>
            <a:pathLst>
              <a:path w="2933700" h="1819275">
                <a:moveTo>
                  <a:pt x="2933700" y="909574"/>
                </a:moveTo>
                <a:lnTo>
                  <a:pt x="0" y="909574"/>
                </a:lnTo>
                <a:lnTo>
                  <a:pt x="1466850" y="1819148"/>
                </a:lnTo>
                <a:lnTo>
                  <a:pt x="2933700" y="909574"/>
                </a:lnTo>
                <a:close/>
              </a:path>
              <a:path w="2933700" h="1819275">
                <a:moveTo>
                  <a:pt x="2200275" y="0"/>
                </a:moveTo>
                <a:lnTo>
                  <a:pt x="733425" y="0"/>
                </a:lnTo>
                <a:lnTo>
                  <a:pt x="733425" y="909574"/>
                </a:lnTo>
                <a:lnTo>
                  <a:pt x="2200275" y="909574"/>
                </a:lnTo>
                <a:lnTo>
                  <a:pt x="220027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id="{B44E8294-5A13-479C-8A66-2A5689878ED9}"/>
              </a:ext>
            </a:extLst>
          </p:cNvPr>
          <p:cNvSpPr/>
          <p:nvPr/>
        </p:nvSpPr>
        <p:spPr>
          <a:xfrm>
            <a:off x="2308584" y="2383332"/>
            <a:ext cx="2933700" cy="1819275"/>
          </a:xfrm>
          <a:custGeom>
            <a:avLst/>
            <a:gdLst/>
            <a:ahLst/>
            <a:cxnLst/>
            <a:rect l="l" t="t" r="r" b="b"/>
            <a:pathLst>
              <a:path w="2933700" h="1819275">
                <a:moveTo>
                  <a:pt x="0" y="909574"/>
                </a:moveTo>
                <a:lnTo>
                  <a:pt x="733425" y="909574"/>
                </a:lnTo>
                <a:lnTo>
                  <a:pt x="733425" y="0"/>
                </a:lnTo>
                <a:lnTo>
                  <a:pt x="2200275" y="0"/>
                </a:lnTo>
                <a:lnTo>
                  <a:pt x="2200275" y="909574"/>
                </a:lnTo>
                <a:lnTo>
                  <a:pt x="2933700" y="909574"/>
                </a:lnTo>
                <a:lnTo>
                  <a:pt x="1466850" y="1819148"/>
                </a:lnTo>
                <a:lnTo>
                  <a:pt x="0" y="909574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3B8385D0-C2A1-47E4-BB14-5AD5D25686DD}"/>
              </a:ext>
            </a:extLst>
          </p:cNvPr>
          <p:cNvSpPr txBox="1"/>
          <p:nvPr/>
        </p:nvSpPr>
        <p:spPr>
          <a:xfrm>
            <a:off x="6458563" y="1797290"/>
            <a:ext cx="3225800" cy="221932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13970" algn="ctr">
              <a:lnSpc>
                <a:spcPct val="155100"/>
              </a:lnSpc>
              <a:spcBef>
                <a:spcPts val="60"/>
              </a:spcBef>
            </a:pPr>
            <a:r>
              <a:rPr sz="1550" spc="25" dirty="0">
                <a:latin typeface="微软雅黑"/>
                <a:cs typeface="微软雅黑"/>
              </a:rPr>
              <a:t>运输过程中尽量避免强烈震动、碰 </a:t>
            </a:r>
            <a:r>
              <a:rPr sz="1550" spc="20" dirty="0">
                <a:latin typeface="微软雅黑"/>
                <a:cs typeface="微软雅黑"/>
              </a:rPr>
              <a:t>撞，维持精液保存时的温度。切忌温 度变化，高温天气可在保温箱中放置 冰袋；严寒季节可在保温箱中放置恒 </a:t>
            </a:r>
            <a:r>
              <a:rPr sz="1550" spc="25" dirty="0">
                <a:latin typeface="微软雅黑"/>
                <a:cs typeface="微软雅黑"/>
              </a:rPr>
              <a:t>温乳胶或棉花，以防温度过高或过 低，对精子造成损害；</a:t>
            </a:r>
            <a:endParaRPr sz="1550">
              <a:latin typeface="微软雅黑"/>
              <a:cs typeface="微软雅黑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B9999713-72E8-4DBE-BC5F-BE60722384B1}"/>
              </a:ext>
            </a:extLst>
          </p:cNvPr>
          <p:cNvSpPr/>
          <p:nvPr/>
        </p:nvSpPr>
        <p:spPr>
          <a:xfrm>
            <a:off x="6804384" y="4659807"/>
            <a:ext cx="2933700" cy="1819275"/>
          </a:xfrm>
          <a:custGeom>
            <a:avLst/>
            <a:gdLst/>
            <a:ahLst/>
            <a:cxnLst/>
            <a:rect l="l" t="t" r="r" b="b"/>
            <a:pathLst>
              <a:path w="2933700" h="1819275">
                <a:moveTo>
                  <a:pt x="2200275" y="909574"/>
                </a:moveTo>
                <a:lnTo>
                  <a:pt x="733425" y="909574"/>
                </a:lnTo>
                <a:lnTo>
                  <a:pt x="733425" y="1819211"/>
                </a:lnTo>
                <a:lnTo>
                  <a:pt x="2200275" y="1819211"/>
                </a:lnTo>
                <a:lnTo>
                  <a:pt x="2200275" y="909574"/>
                </a:lnTo>
                <a:close/>
              </a:path>
              <a:path w="2933700" h="1819275">
                <a:moveTo>
                  <a:pt x="1466850" y="0"/>
                </a:moveTo>
                <a:lnTo>
                  <a:pt x="0" y="909574"/>
                </a:lnTo>
                <a:lnTo>
                  <a:pt x="2933700" y="909574"/>
                </a:lnTo>
                <a:lnTo>
                  <a:pt x="146685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67DBB1AD-6DDC-47F8-9E00-8976FA1DFD79}"/>
              </a:ext>
            </a:extLst>
          </p:cNvPr>
          <p:cNvSpPr/>
          <p:nvPr/>
        </p:nvSpPr>
        <p:spPr>
          <a:xfrm>
            <a:off x="6804384" y="4659807"/>
            <a:ext cx="2933700" cy="1819275"/>
          </a:xfrm>
          <a:custGeom>
            <a:avLst/>
            <a:gdLst/>
            <a:ahLst/>
            <a:cxnLst/>
            <a:rect l="l" t="t" r="r" b="b"/>
            <a:pathLst>
              <a:path w="2933700" h="1819275">
                <a:moveTo>
                  <a:pt x="0" y="909574"/>
                </a:moveTo>
                <a:lnTo>
                  <a:pt x="1466850" y="0"/>
                </a:lnTo>
                <a:lnTo>
                  <a:pt x="2933700" y="909574"/>
                </a:lnTo>
                <a:lnTo>
                  <a:pt x="2200275" y="909574"/>
                </a:lnTo>
                <a:lnTo>
                  <a:pt x="2200275" y="1819211"/>
                </a:lnTo>
                <a:lnTo>
                  <a:pt x="733425" y="1819211"/>
                </a:lnTo>
                <a:lnTo>
                  <a:pt x="733425" y="909574"/>
                </a:lnTo>
                <a:lnTo>
                  <a:pt x="0" y="909574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id="{D412A315-3B86-40AB-95C8-0395ECDE7876}"/>
              </a:ext>
            </a:extLst>
          </p:cNvPr>
          <p:cNvSpPr txBox="1"/>
          <p:nvPr/>
        </p:nvSpPr>
        <p:spPr>
          <a:xfrm>
            <a:off x="2554202" y="4965432"/>
            <a:ext cx="3025775" cy="14852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9525" algn="ctr">
              <a:lnSpc>
                <a:spcPct val="154800"/>
              </a:lnSpc>
              <a:spcBef>
                <a:spcPts val="70"/>
              </a:spcBef>
            </a:pPr>
            <a:r>
              <a:rPr sz="1550" spc="20" dirty="0">
                <a:latin typeface="微软雅黑"/>
                <a:cs typeface="微软雅黑"/>
              </a:rPr>
              <a:t>准确计算运输时间，当精液到达 后，能及时给母畜输精，同时要求 精液在输精前，保存和运输的时间 不超</a:t>
            </a:r>
            <a:r>
              <a:rPr sz="1550" spc="25" dirty="0">
                <a:latin typeface="微软雅黑"/>
                <a:cs typeface="微软雅黑"/>
              </a:rPr>
              <a:t>过</a:t>
            </a:r>
            <a:r>
              <a:rPr sz="1550" spc="10" dirty="0">
                <a:latin typeface="Arial"/>
                <a:cs typeface="Arial"/>
              </a:rPr>
              <a:t>72h</a:t>
            </a:r>
            <a:r>
              <a:rPr sz="1550" spc="25" dirty="0">
                <a:latin typeface="微软雅黑"/>
                <a:cs typeface="微软雅黑"/>
              </a:rPr>
              <a:t>。</a:t>
            </a:r>
            <a:endParaRPr sz="155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160671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（三）精液冷冻保存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65A4AAF4-07F2-4BC6-88EF-0169CF861D0E}"/>
              </a:ext>
            </a:extLst>
          </p:cNvPr>
          <p:cNvSpPr txBox="1"/>
          <p:nvPr/>
        </p:nvSpPr>
        <p:spPr>
          <a:xfrm>
            <a:off x="1283588" y="2033587"/>
            <a:ext cx="9321800" cy="2315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502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000" spc="25" dirty="0">
                <a:latin typeface="微软雅黑"/>
                <a:cs typeface="微软雅黑"/>
              </a:rPr>
              <a:t>精液冷冻保存是利用液</a:t>
            </a:r>
            <a:r>
              <a:rPr sz="2000" spc="-65" dirty="0">
                <a:latin typeface="微软雅黑"/>
                <a:cs typeface="微软雅黑"/>
              </a:rPr>
              <a:t>氮</a:t>
            </a:r>
            <a:r>
              <a:rPr sz="2000" dirty="0">
                <a:solidFill>
                  <a:srgbClr val="EC7C30"/>
                </a:solidFill>
                <a:latin typeface="Arial"/>
                <a:cs typeface="Arial"/>
              </a:rPr>
              <a:t>(</a:t>
            </a:r>
            <a:r>
              <a:rPr sz="2000" dirty="0">
                <a:solidFill>
                  <a:srgbClr val="EC7C30"/>
                </a:solidFill>
                <a:latin typeface="微软雅黑"/>
                <a:cs typeface="微软雅黑"/>
              </a:rPr>
              <a:t>－</a:t>
            </a:r>
            <a:r>
              <a:rPr sz="2000" dirty="0">
                <a:solidFill>
                  <a:srgbClr val="EC7C30"/>
                </a:solidFill>
                <a:latin typeface="Arial"/>
                <a:cs typeface="Arial"/>
              </a:rPr>
              <a:t>196</a:t>
            </a:r>
            <a:r>
              <a:rPr sz="2000" dirty="0">
                <a:solidFill>
                  <a:srgbClr val="EC7C30"/>
                </a:solidFill>
                <a:latin typeface="微软雅黑"/>
                <a:cs typeface="微软雅黑"/>
              </a:rPr>
              <a:t>℃</a:t>
            </a:r>
            <a:r>
              <a:rPr sz="2000" dirty="0">
                <a:solidFill>
                  <a:srgbClr val="EC7C30"/>
                </a:solidFill>
                <a:latin typeface="Arial"/>
                <a:cs typeface="Arial"/>
              </a:rPr>
              <a:t>)</a:t>
            </a:r>
            <a:r>
              <a:rPr sz="2000" spc="-55" dirty="0">
                <a:latin typeface="微软雅黑"/>
                <a:cs typeface="微软雅黑"/>
              </a:rPr>
              <a:t>或</a:t>
            </a:r>
            <a:r>
              <a:rPr sz="2000" spc="25" dirty="0">
                <a:latin typeface="微软雅黑"/>
                <a:cs typeface="微软雅黑"/>
              </a:rPr>
              <a:t>干</a:t>
            </a:r>
            <a:r>
              <a:rPr sz="2000" spc="20" dirty="0">
                <a:latin typeface="微软雅黑"/>
                <a:cs typeface="微软雅黑"/>
              </a:rPr>
              <a:t>冰</a:t>
            </a:r>
            <a:r>
              <a:rPr sz="2000" spc="-15" dirty="0">
                <a:solidFill>
                  <a:srgbClr val="EC7C30"/>
                </a:solidFill>
                <a:latin typeface="Arial"/>
                <a:cs typeface="Arial"/>
              </a:rPr>
              <a:t>(</a:t>
            </a:r>
            <a:r>
              <a:rPr sz="2000" spc="-15" dirty="0">
                <a:solidFill>
                  <a:srgbClr val="EC7C30"/>
                </a:solidFill>
                <a:latin typeface="微软雅黑"/>
                <a:cs typeface="微软雅黑"/>
              </a:rPr>
              <a:t>－</a:t>
            </a:r>
            <a:r>
              <a:rPr sz="2000" spc="-15" dirty="0">
                <a:solidFill>
                  <a:srgbClr val="EC7C30"/>
                </a:solidFill>
                <a:latin typeface="Arial"/>
                <a:cs typeface="Arial"/>
              </a:rPr>
              <a:t>79</a:t>
            </a:r>
            <a:r>
              <a:rPr sz="2000" spc="-15" dirty="0">
                <a:solidFill>
                  <a:srgbClr val="EC7C30"/>
                </a:solidFill>
                <a:latin typeface="微软雅黑"/>
                <a:cs typeface="微软雅黑"/>
              </a:rPr>
              <a:t>℃</a:t>
            </a:r>
            <a:r>
              <a:rPr sz="2000" spc="-15" dirty="0">
                <a:solidFill>
                  <a:srgbClr val="EC7C30"/>
                </a:solidFill>
                <a:latin typeface="Arial"/>
                <a:cs typeface="Arial"/>
              </a:rPr>
              <a:t>)</a:t>
            </a:r>
            <a:r>
              <a:rPr sz="2000" spc="25" dirty="0">
                <a:latin typeface="微软雅黑"/>
                <a:cs typeface="微软雅黑"/>
              </a:rPr>
              <a:t>作冷</a:t>
            </a:r>
            <a:r>
              <a:rPr sz="2000" spc="-50" dirty="0">
                <a:latin typeface="微软雅黑"/>
                <a:cs typeface="微软雅黑"/>
              </a:rPr>
              <a:t>源</a:t>
            </a:r>
            <a:r>
              <a:rPr sz="2000" spc="25" dirty="0">
                <a:latin typeface="微软雅黑"/>
                <a:cs typeface="微软雅黑"/>
              </a:rPr>
              <a:t>，将</a:t>
            </a:r>
            <a:r>
              <a:rPr sz="2000" spc="-50" dirty="0">
                <a:latin typeface="微软雅黑"/>
                <a:cs typeface="微软雅黑"/>
              </a:rPr>
              <a:t>精</a:t>
            </a:r>
            <a:r>
              <a:rPr sz="2000" spc="25" dirty="0">
                <a:latin typeface="微软雅黑"/>
                <a:cs typeface="微软雅黑"/>
              </a:rPr>
              <a:t>液处</a:t>
            </a:r>
            <a:r>
              <a:rPr sz="2000" spc="-50" dirty="0">
                <a:latin typeface="微软雅黑"/>
                <a:cs typeface="微软雅黑"/>
              </a:rPr>
              <a:t>理</a:t>
            </a:r>
            <a:r>
              <a:rPr sz="2000" spc="25" dirty="0">
                <a:latin typeface="微软雅黑"/>
                <a:cs typeface="微软雅黑"/>
              </a:rPr>
              <a:t>后冷</a:t>
            </a:r>
            <a:r>
              <a:rPr sz="2000" spc="-50" dirty="0">
                <a:latin typeface="微软雅黑"/>
                <a:cs typeface="微软雅黑"/>
              </a:rPr>
              <a:t>冻</a:t>
            </a:r>
            <a:r>
              <a:rPr sz="2000" spc="25" dirty="0">
                <a:latin typeface="微软雅黑"/>
                <a:cs typeface="微软雅黑"/>
              </a:rPr>
              <a:t>起 来，达到长期保存的目</a:t>
            </a:r>
            <a:r>
              <a:rPr sz="2000" spc="-50" dirty="0">
                <a:latin typeface="微软雅黑"/>
                <a:cs typeface="微软雅黑"/>
              </a:rPr>
              <a:t>的</a:t>
            </a:r>
            <a:r>
              <a:rPr sz="2000" spc="25" dirty="0"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25" dirty="0">
                <a:latin typeface="微软雅黑"/>
                <a:cs typeface="微软雅黑"/>
              </a:rPr>
              <a:t>可充分利用优秀种公畜</a:t>
            </a:r>
            <a:endParaRPr sz="200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25" dirty="0">
                <a:latin typeface="微软雅黑"/>
                <a:cs typeface="微软雅黑"/>
              </a:rPr>
              <a:t>加快品种的改良速度</a:t>
            </a:r>
            <a:endParaRPr sz="200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25" dirty="0">
                <a:latin typeface="微软雅黑"/>
                <a:cs typeface="微软雅黑"/>
              </a:rPr>
              <a:t>便于母畜的输精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669CAE98-B39D-4C3E-8E35-0406F48D47DC}"/>
              </a:ext>
            </a:extLst>
          </p:cNvPr>
          <p:cNvSpPr/>
          <p:nvPr/>
        </p:nvSpPr>
        <p:spPr>
          <a:xfrm>
            <a:off x="7462342" y="3155149"/>
            <a:ext cx="2016861" cy="3272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7303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原理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02F274B1-1071-412F-8562-163ACB1370D9}"/>
              </a:ext>
            </a:extLst>
          </p:cNvPr>
          <p:cNvSpPr/>
          <p:nvPr/>
        </p:nvSpPr>
        <p:spPr>
          <a:xfrm>
            <a:off x="6014439" y="3113119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2000" y="0"/>
                </a:lnTo>
              </a:path>
            </a:pathLst>
          </a:custGeom>
          <a:ln w="1905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47E01809-0F16-49F0-9653-EE64E5D6C3BA}"/>
              </a:ext>
            </a:extLst>
          </p:cNvPr>
          <p:cNvSpPr/>
          <p:nvPr/>
        </p:nvSpPr>
        <p:spPr>
          <a:xfrm>
            <a:off x="3776064" y="4027518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ln w="1905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823DD550-7278-4617-A47E-25628D4ED7E8}"/>
              </a:ext>
            </a:extLst>
          </p:cNvPr>
          <p:cNvSpPr/>
          <p:nvPr/>
        </p:nvSpPr>
        <p:spPr>
          <a:xfrm>
            <a:off x="5557239" y="4027518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2000" y="0"/>
                </a:lnTo>
              </a:path>
            </a:pathLst>
          </a:custGeom>
          <a:ln w="19050">
            <a:solidFill>
              <a:srgbClr val="046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7DF2E49B-EA11-42AB-927F-54A533259D91}"/>
              </a:ext>
            </a:extLst>
          </p:cNvPr>
          <p:cNvSpPr/>
          <p:nvPr/>
        </p:nvSpPr>
        <p:spPr>
          <a:xfrm>
            <a:off x="1975839" y="4484718"/>
            <a:ext cx="771525" cy="0"/>
          </a:xfrm>
          <a:custGeom>
            <a:avLst/>
            <a:gdLst/>
            <a:ahLst/>
            <a:cxnLst/>
            <a:rect l="l" t="t" r="r" b="b"/>
            <a:pathLst>
              <a:path w="771525">
                <a:moveTo>
                  <a:pt x="0" y="0"/>
                </a:moveTo>
                <a:lnTo>
                  <a:pt x="771525" y="0"/>
                </a:lnTo>
              </a:path>
            </a:pathLst>
          </a:custGeom>
          <a:ln w="19050">
            <a:solidFill>
              <a:srgbClr val="046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3A631320-929E-4FD3-AF78-AA0431CF6503}"/>
              </a:ext>
            </a:extLst>
          </p:cNvPr>
          <p:cNvSpPr/>
          <p:nvPr/>
        </p:nvSpPr>
        <p:spPr>
          <a:xfrm>
            <a:off x="3612235" y="5027072"/>
            <a:ext cx="614362" cy="5857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BDDC25CF-CC5F-4A5D-9553-4AB9D69D4606}"/>
              </a:ext>
            </a:extLst>
          </p:cNvPr>
          <p:cNvSpPr txBox="1"/>
          <p:nvPr/>
        </p:nvSpPr>
        <p:spPr>
          <a:xfrm>
            <a:off x="1448790" y="2669381"/>
            <a:ext cx="5395595" cy="277241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471170">
              <a:lnSpc>
                <a:spcPct val="100000"/>
              </a:lnSpc>
              <a:spcBef>
                <a:spcPts val="1295"/>
              </a:spcBef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利用超低温使精液和精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快速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冷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冻</a:t>
            </a:r>
            <a:r>
              <a:rPr sz="2000" spc="10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快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速越</a:t>
            </a:r>
            <a:endParaRPr sz="2000">
              <a:latin typeface="微软雅黑"/>
              <a:cs typeface="微软雅黑"/>
            </a:endParaRPr>
          </a:p>
          <a:p>
            <a:pPr marL="13335" marR="5080" indent="-1270">
              <a:lnSpc>
                <a:spcPct val="150200"/>
              </a:lnSpc>
              <a:spcBef>
                <a:spcPts val="5"/>
              </a:spcBef>
            </a:pPr>
            <a:r>
              <a:rPr sz="2000" u="heavy" spc="-49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微软雅黑"/>
                <a:cs typeface="微软雅黑"/>
              </a:rPr>
              <a:t>过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形成冰晶的温度范围</a:t>
            </a:r>
            <a:r>
              <a:rPr sz="2000" spc="-10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0</a:t>
            </a:r>
            <a:r>
              <a:rPr sz="2000" spc="-10" dirty="0">
                <a:solidFill>
                  <a:srgbClr val="404040"/>
                </a:solidFill>
                <a:latin typeface="微软雅黑"/>
                <a:cs typeface="微软雅黑"/>
              </a:rPr>
              <a:t>～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-60</a:t>
            </a:r>
            <a:r>
              <a:rPr sz="2000" spc="-20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℃）、精液或 精子中的水分不形</a:t>
            </a:r>
            <a:r>
              <a:rPr sz="2000" spc="40" dirty="0">
                <a:solidFill>
                  <a:srgbClr val="404040"/>
                </a:solidFill>
                <a:latin typeface="微软雅黑"/>
                <a:cs typeface="微软雅黑"/>
              </a:rPr>
              <a:t>成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冰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晶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是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形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成</a:t>
            </a:r>
            <a:r>
              <a:rPr sz="2000" spc="-50" dirty="0">
                <a:solidFill>
                  <a:srgbClr val="0462C1"/>
                </a:solidFill>
                <a:latin typeface="微软雅黑"/>
                <a:cs typeface="微软雅黑"/>
              </a:rPr>
              <a:t>玻</a:t>
            </a:r>
            <a:r>
              <a:rPr sz="2000" spc="30" dirty="0">
                <a:solidFill>
                  <a:srgbClr val="0462C1"/>
                </a:solidFill>
                <a:latin typeface="微软雅黑"/>
                <a:cs typeface="微软雅黑"/>
              </a:rPr>
              <a:t>璃</a:t>
            </a:r>
            <a:r>
              <a:rPr sz="2000" spc="20" dirty="0">
                <a:solidFill>
                  <a:srgbClr val="0462C1"/>
                </a:solidFill>
                <a:latin typeface="微软雅黑"/>
                <a:cs typeface="微软雅黑"/>
              </a:rPr>
              <a:t>化</a:t>
            </a:r>
            <a:r>
              <a:rPr sz="2000" spc="-60" dirty="0">
                <a:solidFill>
                  <a:srgbClr val="404040"/>
                </a:solidFill>
                <a:latin typeface="微软雅黑"/>
                <a:cs typeface="微软雅黑"/>
              </a:rPr>
              <a:t>。同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时在</a:t>
            </a:r>
            <a:r>
              <a:rPr sz="2000" spc="25" dirty="0">
                <a:solidFill>
                  <a:srgbClr val="0462C1"/>
                </a:solidFill>
                <a:latin typeface="微软雅黑"/>
                <a:cs typeface="微软雅黑"/>
              </a:rPr>
              <a:t>抗冻剂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的存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在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下使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子免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受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冻伤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30" dirty="0">
                <a:solidFill>
                  <a:srgbClr val="404040"/>
                </a:solidFill>
                <a:latin typeface="微软雅黑"/>
                <a:cs typeface="微软雅黑"/>
              </a:rPr>
              <a:t>在温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度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上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升至体温精液解冻后精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能够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保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持完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整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的形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态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结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构、功能和受精能</a:t>
            </a:r>
            <a:r>
              <a:rPr sz="2000" spc="40" dirty="0">
                <a:solidFill>
                  <a:srgbClr val="404040"/>
                </a:solidFill>
                <a:latin typeface="微软雅黑"/>
                <a:cs typeface="微软雅黑"/>
              </a:rPr>
              <a:t>力</a:t>
            </a:r>
            <a:r>
              <a:rPr sz="2000" b="1" spc="30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0418E74B-153E-4041-A589-7E2D02C5B3DE}"/>
              </a:ext>
            </a:extLst>
          </p:cNvPr>
          <p:cNvSpPr/>
          <p:nvPr/>
        </p:nvSpPr>
        <p:spPr>
          <a:xfrm>
            <a:off x="9079585" y="2569559"/>
            <a:ext cx="1200150" cy="1143000"/>
          </a:xfrm>
          <a:custGeom>
            <a:avLst/>
            <a:gdLst/>
            <a:ahLst/>
            <a:cxnLst/>
            <a:rect l="l" t="t" r="r" b="b"/>
            <a:pathLst>
              <a:path w="1200150" h="1143000">
                <a:moveTo>
                  <a:pt x="530045" y="959358"/>
                </a:moveTo>
                <a:lnTo>
                  <a:pt x="397001" y="959358"/>
                </a:lnTo>
                <a:lnTo>
                  <a:pt x="426211" y="1143000"/>
                </a:lnTo>
                <a:lnTo>
                  <a:pt x="555878" y="1122552"/>
                </a:lnTo>
                <a:lnTo>
                  <a:pt x="530045" y="959358"/>
                </a:lnTo>
                <a:close/>
              </a:path>
              <a:path w="1200150" h="1143000">
                <a:moveTo>
                  <a:pt x="762376" y="679576"/>
                </a:moveTo>
                <a:lnTo>
                  <a:pt x="600201" y="679576"/>
                </a:lnTo>
                <a:lnTo>
                  <a:pt x="694054" y="808863"/>
                </a:lnTo>
                <a:lnTo>
                  <a:pt x="644525" y="1122552"/>
                </a:lnTo>
                <a:lnTo>
                  <a:pt x="773938" y="1143000"/>
                </a:lnTo>
                <a:lnTo>
                  <a:pt x="803148" y="959358"/>
                </a:lnTo>
                <a:lnTo>
                  <a:pt x="965167" y="959358"/>
                </a:lnTo>
                <a:lnTo>
                  <a:pt x="909193" y="882014"/>
                </a:lnTo>
                <a:lnTo>
                  <a:pt x="1097305" y="882014"/>
                </a:lnTo>
                <a:lnTo>
                  <a:pt x="1113154" y="781303"/>
                </a:lnTo>
                <a:lnTo>
                  <a:pt x="800226" y="731647"/>
                </a:lnTo>
                <a:lnTo>
                  <a:pt x="762376" y="679576"/>
                </a:lnTo>
                <a:close/>
              </a:path>
              <a:path w="1200150" h="1143000">
                <a:moveTo>
                  <a:pt x="517801" y="882014"/>
                </a:moveTo>
                <a:lnTo>
                  <a:pt x="290956" y="882014"/>
                </a:lnTo>
                <a:lnTo>
                  <a:pt x="229743" y="966597"/>
                </a:lnTo>
                <a:lnTo>
                  <a:pt x="335788" y="1043686"/>
                </a:lnTo>
                <a:lnTo>
                  <a:pt x="397001" y="959358"/>
                </a:lnTo>
                <a:lnTo>
                  <a:pt x="530045" y="959358"/>
                </a:lnTo>
                <a:lnTo>
                  <a:pt x="517801" y="882014"/>
                </a:lnTo>
                <a:close/>
              </a:path>
              <a:path w="1200150" h="1143000">
                <a:moveTo>
                  <a:pt x="965167" y="959358"/>
                </a:moveTo>
                <a:lnTo>
                  <a:pt x="803148" y="959358"/>
                </a:lnTo>
                <a:lnTo>
                  <a:pt x="864361" y="1043686"/>
                </a:lnTo>
                <a:lnTo>
                  <a:pt x="970406" y="966597"/>
                </a:lnTo>
                <a:lnTo>
                  <a:pt x="965167" y="959358"/>
                </a:lnTo>
                <a:close/>
              </a:path>
              <a:path w="1200150" h="1143000">
                <a:moveTo>
                  <a:pt x="858266" y="552830"/>
                </a:moveTo>
                <a:lnTo>
                  <a:pt x="341883" y="552830"/>
                </a:lnTo>
                <a:lnTo>
                  <a:pt x="493902" y="602361"/>
                </a:lnTo>
                <a:lnTo>
                  <a:pt x="399923" y="731647"/>
                </a:lnTo>
                <a:lnTo>
                  <a:pt x="86995" y="781303"/>
                </a:lnTo>
                <a:lnTo>
                  <a:pt x="107442" y="911225"/>
                </a:lnTo>
                <a:lnTo>
                  <a:pt x="290956" y="882014"/>
                </a:lnTo>
                <a:lnTo>
                  <a:pt x="517801" y="882014"/>
                </a:lnTo>
                <a:lnTo>
                  <a:pt x="506222" y="808863"/>
                </a:lnTo>
                <a:lnTo>
                  <a:pt x="600201" y="679576"/>
                </a:lnTo>
                <a:lnTo>
                  <a:pt x="762376" y="679576"/>
                </a:lnTo>
                <a:lnTo>
                  <a:pt x="706247" y="602361"/>
                </a:lnTo>
                <a:lnTo>
                  <a:pt x="858266" y="552830"/>
                </a:lnTo>
                <a:close/>
              </a:path>
              <a:path w="1200150" h="1143000">
                <a:moveTo>
                  <a:pt x="1097305" y="882014"/>
                </a:moveTo>
                <a:lnTo>
                  <a:pt x="909193" y="882014"/>
                </a:lnTo>
                <a:lnTo>
                  <a:pt x="1092707" y="911225"/>
                </a:lnTo>
                <a:lnTo>
                  <a:pt x="1097305" y="882014"/>
                </a:lnTo>
                <a:close/>
              </a:path>
              <a:path w="1200150" h="1143000">
                <a:moveTo>
                  <a:pt x="106933" y="338200"/>
                </a:moveTo>
                <a:lnTo>
                  <a:pt x="66294" y="463169"/>
                </a:lnTo>
                <a:lnTo>
                  <a:pt x="165607" y="495553"/>
                </a:lnTo>
                <a:lnTo>
                  <a:pt x="0" y="579882"/>
                </a:lnTo>
                <a:lnTo>
                  <a:pt x="59690" y="696976"/>
                </a:lnTo>
                <a:lnTo>
                  <a:pt x="341883" y="552830"/>
                </a:lnTo>
                <a:lnTo>
                  <a:pt x="1147025" y="552830"/>
                </a:lnTo>
                <a:lnTo>
                  <a:pt x="1034542" y="495553"/>
                </a:lnTo>
                <a:lnTo>
                  <a:pt x="1090235" y="477392"/>
                </a:lnTo>
                <a:lnTo>
                  <a:pt x="534416" y="477392"/>
                </a:lnTo>
                <a:lnTo>
                  <a:pt x="382524" y="427863"/>
                </a:lnTo>
                <a:lnTo>
                  <a:pt x="353383" y="370586"/>
                </a:lnTo>
                <a:lnTo>
                  <a:pt x="206121" y="370586"/>
                </a:lnTo>
                <a:lnTo>
                  <a:pt x="106933" y="338200"/>
                </a:lnTo>
                <a:close/>
              </a:path>
              <a:path w="1200150" h="1143000">
                <a:moveTo>
                  <a:pt x="1147025" y="552830"/>
                </a:moveTo>
                <a:lnTo>
                  <a:pt x="858266" y="552830"/>
                </a:lnTo>
                <a:lnTo>
                  <a:pt x="1140714" y="696976"/>
                </a:lnTo>
                <a:lnTo>
                  <a:pt x="1200150" y="579882"/>
                </a:lnTo>
                <a:lnTo>
                  <a:pt x="1147025" y="552830"/>
                </a:lnTo>
                <a:close/>
              </a:path>
              <a:path w="1200150" h="1143000">
                <a:moveTo>
                  <a:pt x="403098" y="0"/>
                </a:moveTo>
                <a:lnTo>
                  <a:pt x="310388" y="93090"/>
                </a:lnTo>
                <a:lnTo>
                  <a:pt x="534416" y="317373"/>
                </a:lnTo>
                <a:lnTo>
                  <a:pt x="534416" y="477392"/>
                </a:lnTo>
                <a:lnTo>
                  <a:pt x="665733" y="477392"/>
                </a:lnTo>
                <a:lnTo>
                  <a:pt x="665733" y="317373"/>
                </a:lnTo>
                <a:lnTo>
                  <a:pt x="851556" y="131445"/>
                </a:lnTo>
                <a:lnTo>
                  <a:pt x="534416" y="131445"/>
                </a:lnTo>
                <a:lnTo>
                  <a:pt x="403098" y="0"/>
                </a:lnTo>
                <a:close/>
              </a:path>
              <a:path w="1200150" h="1143000">
                <a:moveTo>
                  <a:pt x="961517" y="145034"/>
                </a:moveTo>
                <a:lnTo>
                  <a:pt x="817626" y="427863"/>
                </a:lnTo>
                <a:lnTo>
                  <a:pt x="665733" y="477392"/>
                </a:lnTo>
                <a:lnTo>
                  <a:pt x="1090235" y="477392"/>
                </a:lnTo>
                <a:lnTo>
                  <a:pt x="1133855" y="463169"/>
                </a:lnTo>
                <a:lnTo>
                  <a:pt x="1103747" y="370586"/>
                </a:lnTo>
                <a:lnTo>
                  <a:pt x="994028" y="370586"/>
                </a:lnTo>
                <a:lnTo>
                  <a:pt x="1078483" y="204850"/>
                </a:lnTo>
                <a:lnTo>
                  <a:pt x="961517" y="145034"/>
                </a:lnTo>
                <a:close/>
              </a:path>
              <a:path w="1200150" h="1143000">
                <a:moveTo>
                  <a:pt x="238632" y="145034"/>
                </a:moveTo>
                <a:lnTo>
                  <a:pt x="121666" y="204850"/>
                </a:lnTo>
                <a:lnTo>
                  <a:pt x="206121" y="370586"/>
                </a:lnTo>
                <a:lnTo>
                  <a:pt x="353383" y="370586"/>
                </a:lnTo>
                <a:lnTo>
                  <a:pt x="238632" y="145034"/>
                </a:lnTo>
                <a:close/>
              </a:path>
              <a:path w="1200150" h="1143000">
                <a:moveTo>
                  <a:pt x="1093216" y="338200"/>
                </a:moveTo>
                <a:lnTo>
                  <a:pt x="994028" y="370586"/>
                </a:lnTo>
                <a:lnTo>
                  <a:pt x="1103747" y="370586"/>
                </a:lnTo>
                <a:lnTo>
                  <a:pt x="1093216" y="338200"/>
                </a:lnTo>
                <a:close/>
              </a:path>
              <a:path w="1200150" h="1143000">
                <a:moveTo>
                  <a:pt x="665733" y="27177"/>
                </a:moveTo>
                <a:lnTo>
                  <a:pt x="534416" y="27177"/>
                </a:lnTo>
                <a:lnTo>
                  <a:pt x="534416" y="131445"/>
                </a:lnTo>
                <a:lnTo>
                  <a:pt x="665733" y="131445"/>
                </a:lnTo>
                <a:lnTo>
                  <a:pt x="665733" y="27177"/>
                </a:lnTo>
                <a:close/>
              </a:path>
              <a:path w="1200150" h="1143000">
                <a:moveTo>
                  <a:pt x="797051" y="0"/>
                </a:moveTo>
                <a:lnTo>
                  <a:pt x="665733" y="131445"/>
                </a:lnTo>
                <a:lnTo>
                  <a:pt x="851556" y="131445"/>
                </a:lnTo>
                <a:lnTo>
                  <a:pt x="889889" y="93090"/>
                </a:lnTo>
                <a:lnTo>
                  <a:pt x="79705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7F577FB3-D926-42D9-9087-7A3326140CF0}"/>
              </a:ext>
            </a:extLst>
          </p:cNvPr>
          <p:cNvSpPr/>
          <p:nvPr/>
        </p:nvSpPr>
        <p:spPr>
          <a:xfrm>
            <a:off x="8260435" y="4493609"/>
            <a:ext cx="1514475" cy="1438275"/>
          </a:xfrm>
          <a:custGeom>
            <a:avLst/>
            <a:gdLst/>
            <a:ahLst/>
            <a:cxnLst/>
            <a:rect l="l" t="t" r="r" b="b"/>
            <a:pathLst>
              <a:path w="1514475" h="1438275">
                <a:moveTo>
                  <a:pt x="668902" y="1207135"/>
                </a:moveTo>
                <a:lnTo>
                  <a:pt x="501015" y="1207135"/>
                </a:lnTo>
                <a:lnTo>
                  <a:pt x="537718" y="1438275"/>
                </a:lnTo>
                <a:lnTo>
                  <a:pt x="701421" y="1412481"/>
                </a:lnTo>
                <a:lnTo>
                  <a:pt x="668902" y="1207135"/>
                </a:lnTo>
                <a:close/>
              </a:path>
              <a:path w="1514475" h="1438275">
                <a:moveTo>
                  <a:pt x="962140" y="855218"/>
                </a:moveTo>
                <a:lnTo>
                  <a:pt x="757301" y="855218"/>
                </a:lnTo>
                <a:lnTo>
                  <a:pt x="875792" y="1017905"/>
                </a:lnTo>
                <a:lnTo>
                  <a:pt x="813307" y="1412481"/>
                </a:lnTo>
                <a:lnTo>
                  <a:pt x="976756" y="1438275"/>
                </a:lnTo>
                <a:lnTo>
                  <a:pt x="1013459" y="1207135"/>
                </a:lnTo>
                <a:lnTo>
                  <a:pt x="1217899" y="1207135"/>
                </a:lnTo>
                <a:lnTo>
                  <a:pt x="1147318" y="1109853"/>
                </a:lnTo>
                <a:lnTo>
                  <a:pt x="1384628" y="1109853"/>
                </a:lnTo>
                <a:lnTo>
                  <a:pt x="1404620" y="983107"/>
                </a:lnTo>
                <a:lnTo>
                  <a:pt x="1009776" y="920623"/>
                </a:lnTo>
                <a:lnTo>
                  <a:pt x="962140" y="855218"/>
                </a:lnTo>
                <a:close/>
              </a:path>
              <a:path w="1514475" h="1438275">
                <a:moveTo>
                  <a:pt x="653497" y="1109853"/>
                </a:moveTo>
                <a:lnTo>
                  <a:pt x="367156" y="1109853"/>
                </a:lnTo>
                <a:lnTo>
                  <a:pt x="289941" y="1216279"/>
                </a:lnTo>
                <a:lnTo>
                  <a:pt x="423799" y="1313268"/>
                </a:lnTo>
                <a:lnTo>
                  <a:pt x="501015" y="1207135"/>
                </a:lnTo>
                <a:lnTo>
                  <a:pt x="668902" y="1207135"/>
                </a:lnTo>
                <a:lnTo>
                  <a:pt x="653497" y="1109853"/>
                </a:lnTo>
                <a:close/>
              </a:path>
              <a:path w="1514475" h="1438275">
                <a:moveTo>
                  <a:pt x="1217899" y="1207135"/>
                </a:moveTo>
                <a:lnTo>
                  <a:pt x="1013459" y="1207135"/>
                </a:lnTo>
                <a:lnTo>
                  <a:pt x="1090676" y="1313268"/>
                </a:lnTo>
                <a:lnTo>
                  <a:pt x="1224533" y="1216279"/>
                </a:lnTo>
                <a:lnTo>
                  <a:pt x="1217899" y="1207135"/>
                </a:lnTo>
                <a:close/>
              </a:path>
              <a:path w="1514475" h="1438275">
                <a:moveTo>
                  <a:pt x="1083055" y="695706"/>
                </a:moveTo>
                <a:lnTo>
                  <a:pt x="431419" y="695706"/>
                </a:lnTo>
                <a:lnTo>
                  <a:pt x="623189" y="757936"/>
                </a:lnTo>
                <a:lnTo>
                  <a:pt x="504698" y="920623"/>
                </a:lnTo>
                <a:lnTo>
                  <a:pt x="109854" y="983107"/>
                </a:lnTo>
                <a:lnTo>
                  <a:pt x="135635" y="1146556"/>
                </a:lnTo>
                <a:lnTo>
                  <a:pt x="367156" y="1109853"/>
                </a:lnTo>
                <a:lnTo>
                  <a:pt x="653497" y="1109853"/>
                </a:lnTo>
                <a:lnTo>
                  <a:pt x="638936" y="1017905"/>
                </a:lnTo>
                <a:lnTo>
                  <a:pt x="757301" y="855218"/>
                </a:lnTo>
                <a:lnTo>
                  <a:pt x="962140" y="855218"/>
                </a:lnTo>
                <a:lnTo>
                  <a:pt x="891285" y="757936"/>
                </a:lnTo>
                <a:lnTo>
                  <a:pt x="1083055" y="695706"/>
                </a:lnTo>
                <a:close/>
              </a:path>
              <a:path w="1514475" h="1438275">
                <a:moveTo>
                  <a:pt x="1384628" y="1109853"/>
                </a:moveTo>
                <a:lnTo>
                  <a:pt x="1147318" y="1109853"/>
                </a:lnTo>
                <a:lnTo>
                  <a:pt x="1378839" y="1146556"/>
                </a:lnTo>
                <a:lnTo>
                  <a:pt x="1384628" y="1109853"/>
                </a:lnTo>
                <a:close/>
              </a:path>
              <a:path w="1514475" h="1438275">
                <a:moveTo>
                  <a:pt x="134874" y="425576"/>
                </a:moveTo>
                <a:lnTo>
                  <a:pt x="83693" y="582802"/>
                </a:lnTo>
                <a:lnTo>
                  <a:pt x="208915" y="623569"/>
                </a:lnTo>
                <a:lnTo>
                  <a:pt x="0" y="729614"/>
                </a:lnTo>
                <a:lnTo>
                  <a:pt x="75310" y="877062"/>
                </a:lnTo>
                <a:lnTo>
                  <a:pt x="431419" y="695706"/>
                </a:lnTo>
                <a:lnTo>
                  <a:pt x="1447672" y="695706"/>
                </a:lnTo>
                <a:lnTo>
                  <a:pt x="1305559" y="623569"/>
                </a:lnTo>
                <a:lnTo>
                  <a:pt x="1375777" y="600710"/>
                </a:lnTo>
                <a:lnTo>
                  <a:pt x="674370" y="600710"/>
                </a:lnTo>
                <a:lnTo>
                  <a:pt x="482600" y="538480"/>
                </a:lnTo>
                <a:lnTo>
                  <a:pt x="445759" y="466217"/>
                </a:lnTo>
                <a:lnTo>
                  <a:pt x="260096" y="466217"/>
                </a:lnTo>
                <a:lnTo>
                  <a:pt x="134874" y="425576"/>
                </a:lnTo>
                <a:close/>
              </a:path>
              <a:path w="1514475" h="1438275">
                <a:moveTo>
                  <a:pt x="1447672" y="695706"/>
                </a:moveTo>
                <a:lnTo>
                  <a:pt x="1083055" y="695706"/>
                </a:lnTo>
                <a:lnTo>
                  <a:pt x="1439418" y="877062"/>
                </a:lnTo>
                <a:lnTo>
                  <a:pt x="1514475" y="729614"/>
                </a:lnTo>
                <a:lnTo>
                  <a:pt x="1447672" y="695706"/>
                </a:lnTo>
                <a:close/>
              </a:path>
              <a:path w="1514475" h="1438275">
                <a:moveTo>
                  <a:pt x="508761" y="0"/>
                </a:moveTo>
                <a:lnTo>
                  <a:pt x="391668" y="117093"/>
                </a:lnTo>
                <a:lnTo>
                  <a:pt x="674370" y="399288"/>
                </a:lnTo>
                <a:lnTo>
                  <a:pt x="674370" y="600710"/>
                </a:lnTo>
                <a:lnTo>
                  <a:pt x="840104" y="600710"/>
                </a:lnTo>
                <a:lnTo>
                  <a:pt x="840104" y="399288"/>
                </a:lnTo>
                <a:lnTo>
                  <a:pt x="1074543" y="165481"/>
                </a:lnTo>
                <a:lnTo>
                  <a:pt x="674370" y="165481"/>
                </a:lnTo>
                <a:lnTo>
                  <a:pt x="508761" y="0"/>
                </a:lnTo>
                <a:close/>
              </a:path>
              <a:path w="1514475" h="1438275">
                <a:moveTo>
                  <a:pt x="1213357" y="182499"/>
                </a:moveTo>
                <a:lnTo>
                  <a:pt x="1031875" y="538480"/>
                </a:lnTo>
                <a:lnTo>
                  <a:pt x="840104" y="600710"/>
                </a:lnTo>
                <a:lnTo>
                  <a:pt x="1375777" y="600710"/>
                </a:lnTo>
                <a:lnTo>
                  <a:pt x="1430781" y="582802"/>
                </a:lnTo>
                <a:lnTo>
                  <a:pt x="1392830" y="466217"/>
                </a:lnTo>
                <a:lnTo>
                  <a:pt x="1254378" y="466217"/>
                </a:lnTo>
                <a:lnTo>
                  <a:pt x="1360931" y="257682"/>
                </a:lnTo>
                <a:lnTo>
                  <a:pt x="1213357" y="182499"/>
                </a:lnTo>
                <a:close/>
              </a:path>
              <a:path w="1514475" h="1438275">
                <a:moveTo>
                  <a:pt x="301117" y="182499"/>
                </a:moveTo>
                <a:lnTo>
                  <a:pt x="153543" y="257682"/>
                </a:lnTo>
                <a:lnTo>
                  <a:pt x="260096" y="466217"/>
                </a:lnTo>
                <a:lnTo>
                  <a:pt x="445759" y="466217"/>
                </a:lnTo>
                <a:lnTo>
                  <a:pt x="301117" y="182499"/>
                </a:lnTo>
                <a:close/>
              </a:path>
              <a:path w="1514475" h="1438275">
                <a:moveTo>
                  <a:pt x="1379601" y="425576"/>
                </a:moveTo>
                <a:lnTo>
                  <a:pt x="1254378" y="466217"/>
                </a:lnTo>
                <a:lnTo>
                  <a:pt x="1392830" y="466217"/>
                </a:lnTo>
                <a:lnTo>
                  <a:pt x="1379601" y="425576"/>
                </a:lnTo>
                <a:close/>
              </a:path>
              <a:path w="1514475" h="1438275">
                <a:moveTo>
                  <a:pt x="840104" y="34289"/>
                </a:moveTo>
                <a:lnTo>
                  <a:pt x="674370" y="34289"/>
                </a:lnTo>
                <a:lnTo>
                  <a:pt x="674370" y="165481"/>
                </a:lnTo>
                <a:lnTo>
                  <a:pt x="840104" y="165481"/>
                </a:lnTo>
                <a:lnTo>
                  <a:pt x="840104" y="34289"/>
                </a:lnTo>
                <a:close/>
              </a:path>
              <a:path w="1514475" h="1438275">
                <a:moveTo>
                  <a:pt x="1005713" y="0"/>
                </a:moveTo>
                <a:lnTo>
                  <a:pt x="840104" y="165481"/>
                </a:lnTo>
                <a:lnTo>
                  <a:pt x="1074543" y="165481"/>
                </a:lnTo>
                <a:lnTo>
                  <a:pt x="1123060" y="117093"/>
                </a:lnTo>
                <a:lnTo>
                  <a:pt x="1005713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9906ACF9-7BDA-4228-BF2A-B5E954AB2F1D}"/>
              </a:ext>
            </a:extLst>
          </p:cNvPr>
          <p:cNvSpPr/>
          <p:nvPr/>
        </p:nvSpPr>
        <p:spPr>
          <a:xfrm>
            <a:off x="9774910" y="3560159"/>
            <a:ext cx="2257425" cy="2152650"/>
          </a:xfrm>
          <a:custGeom>
            <a:avLst/>
            <a:gdLst/>
            <a:ahLst/>
            <a:cxnLst/>
            <a:rect l="l" t="t" r="r" b="b"/>
            <a:pathLst>
              <a:path w="2257425" h="2152650">
                <a:moveTo>
                  <a:pt x="997011" y="1806702"/>
                </a:moveTo>
                <a:lnTo>
                  <a:pt x="746759" y="1806702"/>
                </a:lnTo>
                <a:lnTo>
                  <a:pt x="801624" y="2152650"/>
                </a:lnTo>
                <a:lnTo>
                  <a:pt x="1045591" y="2114041"/>
                </a:lnTo>
                <a:lnTo>
                  <a:pt x="997011" y="1806702"/>
                </a:lnTo>
                <a:close/>
              </a:path>
              <a:path w="2257425" h="2152650">
                <a:moveTo>
                  <a:pt x="1433972" y="1279906"/>
                </a:moveTo>
                <a:lnTo>
                  <a:pt x="1128902" y="1279906"/>
                </a:lnTo>
                <a:lnTo>
                  <a:pt x="1305559" y="1523492"/>
                </a:lnTo>
                <a:lnTo>
                  <a:pt x="1212215" y="2114041"/>
                </a:lnTo>
                <a:lnTo>
                  <a:pt x="1455801" y="2152650"/>
                </a:lnTo>
                <a:lnTo>
                  <a:pt x="1510665" y="1806702"/>
                </a:lnTo>
                <a:lnTo>
                  <a:pt x="1815450" y="1806702"/>
                </a:lnTo>
                <a:lnTo>
                  <a:pt x="1710181" y="1661160"/>
                </a:lnTo>
                <a:lnTo>
                  <a:pt x="2063887" y="1661160"/>
                </a:lnTo>
                <a:lnTo>
                  <a:pt x="2093722" y="1471422"/>
                </a:lnTo>
                <a:lnTo>
                  <a:pt x="1505077" y="1377950"/>
                </a:lnTo>
                <a:lnTo>
                  <a:pt x="1433972" y="1279906"/>
                </a:lnTo>
                <a:close/>
              </a:path>
              <a:path w="2257425" h="2152650">
                <a:moveTo>
                  <a:pt x="974006" y="1661160"/>
                </a:moveTo>
                <a:lnTo>
                  <a:pt x="547243" y="1661160"/>
                </a:lnTo>
                <a:lnTo>
                  <a:pt x="432053" y="1820418"/>
                </a:lnTo>
                <a:lnTo>
                  <a:pt x="631698" y="1965578"/>
                </a:lnTo>
                <a:lnTo>
                  <a:pt x="746759" y="1806702"/>
                </a:lnTo>
                <a:lnTo>
                  <a:pt x="997011" y="1806702"/>
                </a:lnTo>
                <a:lnTo>
                  <a:pt x="974006" y="1661160"/>
                </a:lnTo>
                <a:close/>
              </a:path>
              <a:path w="2257425" h="2152650">
                <a:moveTo>
                  <a:pt x="1815450" y="1806702"/>
                </a:moveTo>
                <a:lnTo>
                  <a:pt x="1510665" y="1806702"/>
                </a:lnTo>
                <a:lnTo>
                  <a:pt x="1625727" y="1965578"/>
                </a:lnTo>
                <a:lnTo>
                  <a:pt x="1825371" y="1820418"/>
                </a:lnTo>
                <a:lnTo>
                  <a:pt x="1815450" y="1806702"/>
                </a:lnTo>
                <a:close/>
              </a:path>
              <a:path w="2257425" h="2152650">
                <a:moveTo>
                  <a:pt x="1614297" y="1041273"/>
                </a:moveTo>
                <a:lnTo>
                  <a:pt x="643127" y="1041273"/>
                </a:lnTo>
                <a:lnTo>
                  <a:pt x="929004" y="1134364"/>
                </a:lnTo>
                <a:lnTo>
                  <a:pt x="752348" y="1377950"/>
                </a:lnTo>
                <a:lnTo>
                  <a:pt x="163702" y="1471422"/>
                </a:lnTo>
                <a:lnTo>
                  <a:pt x="202183" y="1716151"/>
                </a:lnTo>
                <a:lnTo>
                  <a:pt x="547243" y="1661160"/>
                </a:lnTo>
                <a:lnTo>
                  <a:pt x="974006" y="1661160"/>
                </a:lnTo>
                <a:lnTo>
                  <a:pt x="952246" y="1523492"/>
                </a:lnTo>
                <a:lnTo>
                  <a:pt x="1128902" y="1279906"/>
                </a:lnTo>
                <a:lnTo>
                  <a:pt x="1433972" y="1279906"/>
                </a:lnTo>
                <a:lnTo>
                  <a:pt x="1328420" y="1134364"/>
                </a:lnTo>
                <a:lnTo>
                  <a:pt x="1614297" y="1041273"/>
                </a:lnTo>
                <a:close/>
              </a:path>
              <a:path w="2257425" h="2152650">
                <a:moveTo>
                  <a:pt x="2063887" y="1661160"/>
                </a:moveTo>
                <a:lnTo>
                  <a:pt x="1710181" y="1661160"/>
                </a:lnTo>
                <a:lnTo>
                  <a:pt x="2055241" y="1716151"/>
                </a:lnTo>
                <a:lnTo>
                  <a:pt x="2063887" y="1661160"/>
                </a:lnTo>
                <a:close/>
              </a:path>
              <a:path w="2257425" h="2152650">
                <a:moveTo>
                  <a:pt x="201041" y="637032"/>
                </a:moveTo>
                <a:lnTo>
                  <a:pt x="124714" y="872363"/>
                </a:lnTo>
                <a:lnTo>
                  <a:pt x="311403" y="933195"/>
                </a:lnTo>
                <a:lnTo>
                  <a:pt x="0" y="1092073"/>
                </a:lnTo>
                <a:lnTo>
                  <a:pt x="112141" y="1312545"/>
                </a:lnTo>
                <a:lnTo>
                  <a:pt x="643127" y="1041273"/>
                </a:lnTo>
                <a:lnTo>
                  <a:pt x="2157855" y="1041273"/>
                </a:lnTo>
                <a:lnTo>
                  <a:pt x="1946021" y="933195"/>
                </a:lnTo>
                <a:lnTo>
                  <a:pt x="2050863" y="899032"/>
                </a:lnTo>
                <a:lnTo>
                  <a:pt x="1005204" y="899032"/>
                </a:lnTo>
                <a:lnTo>
                  <a:pt x="719454" y="805942"/>
                </a:lnTo>
                <a:lnTo>
                  <a:pt x="664527" y="697864"/>
                </a:lnTo>
                <a:lnTo>
                  <a:pt x="387603" y="697864"/>
                </a:lnTo>
                <a:lnTo>
                  <a:pt x="201041" y="637032"/>
                </a:lnTo>
                <a:close/>
              </a:path>
              <a:path w="2257425" h="2152650">
                <a:moveTo>
                  <a:pt x="2157855" y="1041273"/>
                </a:moveTo>
                <a:lnTo>
                  <a:pt x="1614297" y="1041273"/>
                </a:lnTo>
                <a:lnTo>
                  <a:pt x="2145665" y="1312545"/>
                </a:lnTo>
                <a:lnTo>
                  <a:pt x="2257425" y="1092073"/>
                </a:lnTo>
                <a:lnTo>
                  <a:pt x="2157855" y="1041273"/>
                </a:lnTo>
                <a:close/>
              </a:path>
              <a:path w="2257425" h="2152650">
                <a:moveTo>
                  <a:pt x="758317" y="0"/>
                </a:moveTo>
                <a:lnTo>
                  <a:pt x="583946" y="175260"/>
                </a:lnTo>
                <a:lnTo>
                  <a:pt x="1005204" y="597662"/>
                </a:lnTo>
                <a:lnTo>
                  <a:pt x="1005204" y="899032"/>
                </a:lnTo>
                <a:lnTo>
                  <a:pt x="1252220" y="899032"/>
                </a:lnTo>
                <a:lnTo>
                  <a:pt x="1252220" y="597662"/>
                </a:lnTo>
                <a:lnTo>
                  <a:pt x="1601600" y="247650"/>
                </a:lnTo>
                <a:lnTo>
                  <a:pt x="1005204" y="247650"/>
                </a:lnTo>
                <a:lnTo>
                  <a:pt x="758317" y="0"/>
                </a:lnTo>
                <a:close/>
              </a:path>
              <a:path w="2257425" h="2152650">
                <a:moveTo>
                  <a:pt x="1808733" y="273176"/>
                </a:moveTo>
                <a:lnTo>
                  <a:pt x="1537970" y="805942"/>
                </a:lnTo>
                <a:lnTo>
                  <a:pt x="1252220" y="899032"/>
                </a:lnTo>
                <a:lnTo>
                  <a:pt x="2050863" y="899032"/>
                </a:lnTo>
                <a:lnTo>
                  <a:pt x="2132710" y="872363"/>
                </a:lnTo>
                <a:lnTo>
                  <a:pt x="2076114" y="697864"/>
                </a:lnTo>
                <a:lnTo>
                  <a:pt x="1869821" y="697864"/>
                </a:lnTo>
                <a:lnTo>
                  <a:pt x="2028571" y="385699"/>
                </a:lnTo>
                <a:lnTo>
                  <a:pt x="1808733" y="273176"/>
                </a:lnTo>
                <a:close/>
              </a:path>
              <a:path w="2257425" h="2152650">
                <a:moveTo>
                  <a:pt x="448691" y="273176"/>
                </a:moveTo>
                <a:lnTo>
                  <a:pt x="228853" y="385699"/>
                </a:lnTo>
                <a:lnTo>
                  <a:pt x="387603" y="697864"/>
                </a:lnTo>
                <a:lnTo>
                  <a:pt x="664527" y="697864"/>
                </a:lnTo>
                <a:lnTo>
                  <a:pt x="448691" y="273176"/>
                </a:lnTo>
                <a:close/>
              </a:path>
              <a:path w="2257425" h="2152650">
                <a:moveTo>
                  <a:pt x="2056383" y="637032"/>
                </a:moveTo>
                <a:lnTo>
                  <a:pt x="1869821" y="697864"/>
                </a:lnTo>
                <a:lnTo>
                  <a:pt x="2076114" y="697864"/>
                </a:lnTo>
                <a:lnTo>
                  <a:pt x="2056383" y="637032"/>
                </a:lnTo>
                <a:close/>
              </a:path>
              <a:path w="2257425" h="2152650">
                <a:moveTo>
                  <a:pt x="1252220" y="51180"/>
                </a:moveTo>
                <a:lnTo>
                  <a:pt x="1005204" y="51180"/>
                </a:lnTo>
                <a:lnTo>
                  <a:pt x="1005204" y="247650"/>
                </a:lnTo>
                <a:lnTo>
                  <a:pt x="1252220" y="247650"/>
                </a:lnTo>
                <a:lnTo>
                  <a:pt x="1252220" y="51180"/>
                </a:lnTo>
                <a:close/>
              </a:path>
              <a:path w="2257425" h="2152650">
                <a:moveTo>
                  <a:pt x="1499107" y="0"/>
                </a:moveTo>
                <a:lnTo>
                  <a:pt x="1252220" y="247650"/>
                </a:lnTo>
                <a:lnTo>
                  <a:pt x="1601600" y="247650"/>
                </a:lnTo>
                <a:lnTo>
                  <a:pt x="1673859" y="175260"/>
                </a:lnTo>
                <a:lnTo>
                  <a:pt x="1499107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3238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原理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2">
            <a:extLst>
              <a:ext uri="{FF2B5EF4-FFF2-40B4-BE49-F238E27FC236}">
                <a16:creationId xmlns:a16="http://schemas.microsoft.com/office/drawing/2014/main" id="{83F2A5D9-951E-42BB-8D0D-1348BDA4176A}"/>
              </a:ext>
            </a:extLst>
          </p:cNvPr>
          <p:cNvSpPr/>
          <p:nvPr/>
        </p:nvSpPr>
        <p:spPr>
          <a:xfrm>
            <a:off x="3424661" y="2549272"/>
            <a:ext cx="1341755" cy="888365"/>
          </a:xfrm>
          <a:custGeom>
            <a:avLst/>
            <a:gdLst/>
            <a:ahLst/>
            <a:cxnLst/>
            <a:rect l="l" t="t" r="r" b="b"/>
            <a:pathLst>
              <a:path w="1341754" h="888364">
                <a:moveTo>
                  <a:pt x="1261829" y="35051"/>
                </a:moveTo>
                <a:lnTo>
                  <a:pt x="0" y="864235"/>
                </a:lnTo>
                <a:lnTo>
                  <a:pt x="15621" y="888238"/>
                </a:lnTo>
                <a:lnTo>
                  <a:pt x="1277509" y="58889"/>
                </a:lnTo>
                <a:lnTo>
                  <a:pt x="1261829" y="35051"/>
                </a:lnTo>
                <a:close/>
              </a:path>
              <a:path w="1341754" h="888364">
                <a:moveTo>
                  <a:pt x="1325490" y="27177"/>
                </a:moveTo>
                <a:lnTo>
                  <a:pt x="1273810" y="27177"/>
                </a:lnTo>
                <a:lnTo>
                  <a:pt x="1289431" y="51053"/>
                </a:lnTo>
                <a:lnTo>
                  <a:pt x="1277509" y="58889"/>
                </a:lnTo>
                <a:lnTo>
                  <a:pt x="1293240" y="82803"/>
                </a:lnTo>
                <a:lnTo>
                  <a:pt x="1325490" y="27177"/>
                </a:lnTo>
                <a:close/>
              </a:path>
              <a:path w="1341754" h="888364">
                <a:moveTo>
                  <a:pt x="1273810" y="27177"/>
                </a:moveTo>
                <a:lnTo>
                  <a:pt x="1261829" y="35051"/>
                </a:lnTo>
                <a:lnTo>
                  <a:pt x="1277509" y="58889"/>
                </a:lnTo>
                <a:lnTo>
                  <a:pt x="1289431" y="51053"/>
                </a:lnTo>
                <a:lnTo>
                  <a:pt x="1273810" y="27177"/>
                </a:lnTo>
                <a:close/>
              </a:path>
              <a:path w="1341754" h="888364">
                <a:moveTo>
                  <a:pt x="1341247" y="0"/>
                </a:moveTo>
                <a:lnTo>
                  <a:pt x="1246124" y="11175"/>
                </a:lnTo>
                <a:lnTo>
                  <a:pt x="1261829" y="35051"/>
                </a:lnTo>
                <a:lnTo>
                  <a:pt x="1273810" y="27177"/>
                </a:lnTo>
                <a:lnTo>
                  <a:pt x="1325490" y="27177"/>
                </a:lnTo>
                <a:lnTo>
                  <a:pt x="1341247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62B5D13F-DC13-474C-B032-28D84D37C855}"/>
              </a:ext>
            </a:extLst>
          </p:cNvPr>
          <p:cNvSpPr/>
          <p:nvPr/>
        </p:nvSpPr>
        <p:spPr>
          <a:xfrm>
            <a:off x="3423391" y="3452622"/>
            <a:ext cx="1343025" cy="1116330"/>
          </a:xfrm>
          <a:custGeom>
            <a:avLst/>
            <a:gdLst/>
            <a:ahLst/>
            <a:cxnLst/>
            <a:rect l="l" t="t" r="r" b="b"/>
            <a:pathLst>
              <a:path w="1343025" h="1116329">
                <a:moveTo>
                  <a:pt x="1267481" y="1072141"/>
                </a:moveTo>
                <a:lnTo>
                  <a:pt x="1249171" y="1094232"/>
                </a:lnTo>
                <a:lnTo>
                  <a:pt x="1342516" y="1115822"/>
                </a:lnTo>
                <a:lnTo>
                  <a:pt x="1327297" y="1081278"/>
                </a:lnTo>
                <a:lnTo>
                  <a:pt x="1278508" y="1081278"/>
                </a:lnTo>
                <a:lnTo>
                  <a:pt x="1267481" y="1072141"/>
                </a:lnTo>
                <a:close/>
              </a:path>
              <a:path w="1343025" h="1116329">
                <a:moveTo>
                  <a:pt x="1285672" y="1050194"/>
                </a:moveTo>
                <a:lnTo>
                  <a:pt x="1267481" y="1072141"/>
                </a:lnTo>
                <a:lnTo>
                  <a:pt x="1278508" y="1081278"/>
                </a:lnTo>
                <a:lnTo>
                  <a:pt x="1296669" y="1059307"/>
                </a:lnTo>
                <a:lnTo>
                  <a:pt x="1285672" y="1050194"/>
                </a:lnTo>
                <a:close/>
              </a:path>
              <a:path w="1343025" h="1116329">
                <a:moveTo>
                  <a:pt x="1303908" y="1028192"/>
                </a:moveTo>
                <a:lnTo>
                  <a:pt x="1285672" y="1050194"/>
                </a:lnTo>
                <a:lnTo>
                  <a:pt x="1296669" y="1059307"/>
                </a:lnTo>
                <a:lnTo>
                  <a:pt x="1278508" y="1081278"/>
                </a:lnTo>
                <a:lnTo>
                  <a:pt x="1327297" y="1081278"/>
                </a:lnTo>
                <a:lnTo>
                  <a:pt x="1303908" y="1028192"/>
                </a:lnTo>
                <a:close/>
              </a:path>
              <a:path w="1343025" h="1116329">
                <a:moveTo>
                  <a:pt x="18160" y="0"/>
                </a:moveTo>
                <a:lnTo>
                  <a:pt x="0" y="21971"/>
                </a:lnTo>
                <a:lnTo>
                  <a:pt x="1267481" y="1072141"/>
                </a:lnTo>
                <a:lnTo>
                  <a:pt x="1285672" y="1050194"/>
                </a:lnTo>
                <a:lnTo>
                  <a:pt x="1816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7AA23B65-B68B-45E7-99FF-F5F73AF19CCE}"/>
              </a:ext>
            </a:extLst>
          </p:cNvPr>
          <p:cNvSpPr txBox="1"/>
          <p:nvPr/>
        </p:nvSpPr>
        <p:spPr>
          <a:xfrm>
            <a:off x="1526137" y="3151188"/>
            <a:ext cx="178879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b="1" spc="25" dirty="0">
                <a:solidFill>
                  <a:srgbClr val="6FAC46"/>
                </a:solidFill>
                <a:latin typeface="微软雅黑"/>
                <a:cs typeface="微软雅黑"/>
              </a:rPr>
              <a:t>液态</a:t>
            </a:r>
            <a:r>
              <a:rPr sz="2750" b="1" spc="20" dirty="0">
                <a:solidFill>
                  <a:srgbClr val="6FAC46"/>
                </a:solidFill>
                <a:latin typeface="Arial"/>
                <a:cs typeface="Arial"/>
              </a:rPr>
              <a:t>→</a:t>
            </a:r>
            <a:r>
              <a:rPr sz="2750" b="1" spc="20" dirty="0">
                <a:solidFill>
                  <a:srgbClr val="6FAC46"/>
                </a:solidFill>
                <a:latin typeface="微软雅黑"/>
                <a:cs typeface="微软雅黑"/>
              </a:rPr>
              <a:t>固态</a:t>
            </a:r>
            <a:endParaRPr sz="2750">
              <a:latin typeface="微软雅黑"/>
              <a:cs typeface="微软雅黑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E2421024-9103-4BA9-88EB-2A1870F93986}"/>
              </a:ext>
            </a:extLst>
          </p:cNvPr>
          <p:cNvSpPr/>
          <p:nvPr/>
        </p:nvSpPr>
        <p:spPr>
          <a:xfrm>
            <a:off x="4894559" y="2334832"/>
            <a:ext cx="1243012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09CDD0B7-A59E-43A0-8074-393244DB21EE}"/>
              </a:ext>
            </a:extLst>
          </p:cNvPr>
          <p:cNvSpPr txBox="1"/>
          <p:nvPr/>
        </p:nvSpPr>
        <p:spPr>
          <a:xfrm>
            <a:off x="4846553" y="2252917"/>
            <a:ext cx="4342765" cy="1309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9550" marR="5080">
              <a:lnSpc>
                <a:spcPct val="153000"/>
              </a:lnSpc>
              <a:spcBef>
                <a:spcPts val="95"/>
              </a:spcBef>
            </a:pPr>
            <a:r>
              <a:rPr sz="1800" b="1" dirty="0">
                <a:solidFill>
                  <a:srgbClr val="404040"/>
                </a:solidFill>
                <a:latin typeface="微软雅黑"/>
                <a:cs typeface="微软雅黑"/>
              </a:rPr>
              <a:t>结晶态</a:t>
            </a:r>
            <a:r>
              <a:rPr sz="1800" b="1" spc="-5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缓慢降温形成。水分子有序形成 冰晶对精子有害：机械和渗透压损伤。</a:t>
            </a:r>
            <a:endParaRPr sz="18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000" b="1" spc="15" dirty="0">
                <a:solidFill>
                  <a:srgbClr val="EC7C30"/>
                </a:solidFill>
                <a:latin typeface="微软雅黑"/>
                <a:cs typeface="微软雅黑"/>
              </a:rPr>
              <a:t>（</a:t>
            </a:r>
            <a:r>
              <a:rPr sz="2000" b="1" spc="15" dirty="0">
                <a:solidFill>
                  <a:srgbClr val="EC7C30"/>
                </a:solidFill>
                <a:latin typeface="Arial"/>
                <a:cs typeface="Arial"/>
              </a:rPr>
              <a:t>0</a:t>
            </a:r>
            <a:r>
              <a:rPr sz="2000" b="1" spc="15" dirty="0">
                <a:solidFill>
                  <a:srgbClr val="EC7C30"/>
                </a:solidFill>
                <a:latin typeface="微软雅黑"/>
                <a:cs typeface="微软雅黑"/>
              </a:rPr>
              <a:t>～</a:t>
            </a:r>
            <a:r>
              <a:rPr sz="2000" b="1" spc="15" dirty="0">
                <a:solidFill>
                  <a:srgbClr val="EC7C30"/>
                </a:solidFill>
                <a:latin typeface="Arial"/>
                <a:cs typeface="Arial"/>
              </a:rPr>
              <a:t>-60</a:t>
            </a:r>
            <a:r>
              <a:rPr sz="2000" b="1" spc="15" dirty="0">
                <a:solidFill>
                  <a:srgbClr val="EC7C30"/>
                </a:solidFill>
                <a:latin typeface="微软雅黑"/>
                <a:cs typeface="微软雅黑"/>
              </a:rPr>
              <a:t>℃ </a:t>
            </a:r>
            <a:r>
              <a:rPr sz="2000" b="1" spc="25" dirty="0">
                <a:solidFill>
                  <a:srgbClr val="EC7C30"/>
                </a:solidFill>
                <a:latin typeface="微软雅黑"/>
                <a:cs typeface="微软雅黑"/>
              </a:rPr>
              <a:t>）（</a:t>
            </a:r>
            <a:r>
              <a:rPr sz="2000" b="1" spc="-330" dirty="0">
                <a:solidFill>
                  <a:srgbClr val="EC7C30"/>
                </a:solidFill>
                <a:latin typeface="微软雅黑"/>
                <a:cs typeface="微软雅黑"/>
              </a:rPr>
              <a:t> </a:t>
            </a:r>
            <a:r>
              <a:rPr sz="2000" b="1" spc="15" dirty="0">
                <a:solidFill>
                  <a:srgbClr val="EC7C30"/>
                </a:solidFill>
                <a:latin typeface="Arial"/>
                <a:cs typeface="Arial"/>
              </a:rPr>
              <a:t>-15</a:t>
            </a:r>
            <a:r>
              <a:rPr sz="2000" b="1" spc="15" dirty="0">
                <a:solidFill>
                  <a:srgbClr val="EC7C30"/>
                </a:solidFill>
                <a:latin typeface="微软雅黑"/>
                <a:cs typeface="微软雅黑"/>
              </a:rPr>
              <a:t>～</a:t>
            </a:r>
            <a:r>
              <a:rPr sz="2000" b="1" spc="15" dirty="0">
                <a:solidFill>
                  <a:srgbClr val="EC7C30"/>
                </a:solidFill>
                <a:latin typeface="Arial"/>
                <a:cs typeface="Arial"/>
              </a:rPr>
              <a:t>-25</a:t>
            </a:r>
            <a:r>
              <a:rPr sz="2000" b="1" spc="15" dirty="0">
                <a:solidFill>
                  <a:srgbClr val="EC7C30"/>
                </a:solidFill>
                <a:latin typeface="微软雅黑"/>
                <a:cs typeface="微软雅黑"/>
              </a:rPr>
              <a:t>℃）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id="{0B5559EE-9DE3-4EAA-8D52-F940706EEB1C}"/>
              </a:ext>
            </a:extLst>
          </p:cNvPr>
          <p:cNvSpPr/>
          <p:nvPr/>
        </p:nvSpPr>
        <p:spPr>
          <a:xfrm>
            <a:off x="4894559" y="4058857"/>
            <a:ext cx="1243012" cy="538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9">
            <a:extLst>
              <a:ext uri="{FF2B5EF4-FFF2-40B4-BE49-F238E27FC236}">
                <a16:creationId xmlns:a16="http://schemas.microsoft.com/office/drawing/2014/main" id="{B14EB36E-9C6E-40D7-982C-7D0C78ECABFD}"/>
              </a:ext>
            </a:extLst>
          </p:cNvPr>
          <p:cNvSpPr txBox="1"/>
          <p:nvPr/>
        </p:nvSpPr>
        <p:spPr>
          <a:xfrm>
            <a:off x="4846553" y="3984054"/>
            <a:ext cx="4342765" cy="1256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0" marR="5080">
              <a:lnSpc>
                <a:spcPct val="153000"/>
              </a:lnSpc>
              <a:spcBef>
                <a:spcPts val="100"/>
              </a:spcBef>
            </a:pPr>
            <a:r>
              <a:rPr sz="1800" b="1" dirty="0">
                <a:solidFill>
                  <a:srgbClr val="404040"/>
                </a:solidFill>
                <a:latin typeface="微软雅黑"/>
                <a:cs typeface="微软雅黑"/>
              </a:rPr>
              <a:t>玻璃态</a:t>
            </a:r>
            <a:r>
              <a:rPr sz="1800" b="1" spc="-5" dirty="0">
                <a:solidFill>
                  <a:srgbClr val="404040"/>
                </a:solidFill>
                <a:latin typeface="微软雅黑"/>
                <a:cs typeface="微软雅黑"/>
              </a:rPr>
              <a:t>：</a:t>
            </a:r>
            <a:r>
              <a:rPr sz="1800" dirty="0">
                <a:solidFill>
                  <a:srgbClr val="404040"/>
                </a:solidFill>
                <a:latin typeface="微软雅黑"/>
                <a:cs typeface="微软雅黑"/>
              </a:rPr>
              <a:t>快速降温形成。水分子无序形成 玻璃样的超微粒结晶，对精子无害</a:t>
            </a:r>
            <a:endParaRPr sz="18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000" b="1" spc="25" dirty="0">
                <a:solidFill>
                  <a:srgbClr val="EC7C30"/>
                </a:solidFill>
                <a:latin typeface="微软雅黑"/>
                <a:cs typeface="微软雅黑"/>
              </a:rPr>
              <a:t>（ </a:t>
            </a:r>
            <a:r>
              <a:rPr sz="2000" b="1" spc="10" dirty="0">
                <a:solidFill>
                  <a:srgbClr val="EC7C30"/>
                </a:solidFill>
                <a:latin typeface="Arial"/>
                <a:cs typeface="Arial"/>
              </a:rPr>
              <a:t>-60</a:t>
            </a:r>
            <a:r>
              <a:rPr sz="2000" b="1" spc="10" dirty="0">
                <a:solidFill>
                  <a:srgbClr val="EC7C30"/>
                </a:solidFill>
                <a:latin typeface="微软雅黑"/>
                <a:cs typeface="微软雅黑"/>
              </a:rPr>
              <a:t>～</a:t>
            </a:r>
            <a:r>
              <a:rPr sz="2000" b="1" spc="10" dirty="0">
                <a:solidFill>
                  <a:srgbClr val="EC7C30"/>
                </a:solidFill>
                <a:latin typeface="Arial"/>
                <a:cs typeface="Arial"/>
              </a:rPr>
              <a:t>-250 </a:t>
            </a:r>
            <a:r>
              <a:rPr sz="2000" b="1" spc="25" dirty="0">
                <a:solidFill>
                  <a:srgbClr val="EC7C30"/>
                </a:solidFill>
                <a:latin typeface="微软雅黑"/>
                <a:cs typeface="微软雅黑"/>
              </a:rPr>
              <a:t>℃</a:t>
            </a:r>
            <a:r>
              <a:rPr sz="2000" b="1" spc="-305" dirty="0">
                <a:solidFill>
                  <a:srgbClr val="EC7C30"/>
                </a:solidFill>
                <a:latin typeface="微软雅黑"/>
                <a:cs typeface="微软雅黑"/>
              </a:rPr>
              <a:t> </a:t>
            </a:r>
            <a:r>
              <a:rPr sz="2000" b="1" spc="25" dirty="0">
                <a:solidFill>
                  <a:srgbClr val="EC7C30"/>
                </a:solidFill>
                <a:latin typeface="微软雅黑"/>
                <a:cs typeface="微软雅黑"/>
              </a:rPr>
              <a:t>）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4" name="object 11">
            <a:extLst>
              <a:ext uri="{FF2B5EF4-FFF2-40B4-BE49-F238E27FC236}">
                <a16:creationId xmlns:a16="http://schemas.microsoft.com/office/drawing/2014/main" id="{749151FE-F191-4B7C-B617-8984D29AF6BE}"/>
              </a:ext>
            </a:extLst>
          </p:cNvPr>
          <p:cNvSpPr txBox="1"/>
          <p:nvPr/>
        </p:nvSpPr>
        <p:spPr>
          <a:xfrm>
            <a:off x="1525587" y="5750560"/>
            <a:ext cx="91408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sz="2400" dirty="0">
                <a:latin typeface="微软雅黑"/>
                <a:cs typeface="微软雅黑"/>
              </a:rPr>
              <a:t>玻璃化是可逆的，不稳定的，当缓慢升温时又可能形成冰晶化。</a:t>
            </a:r>
          </a:p>
        </p:txBody>
      </p:sp>
    </p:spTree>
    <p:extLst>
      <p:ext uri="{BB962C8B-B14F-4D97-AF65-F5344CB8AC3E}">
        <p14:creationId xmlns:p14="http://schemas.microsoft.com/office/powerpoint/2010/main" val="3114687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0256B9CE-75FF-447A-B5ED-E11098827D73}"/>
              </a:ext>
            </a:extLst>
          </p:cNvPr>
          <p:cNvSpPr/>
          <p:nvPr/>
        </p:nvSpPr>
        <p:spPr>
          <a:xfrm>
            <a:off x="1328778" y="2830249"/>
            <a:ext cx="9534444" cy="2683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6639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911F4BC6-A24F-4DF9-A9C1-922E8F62DA80}"/>
              </a:ext>
            </a:extLst>
          </p:cNvPr>
          <p:cNvSpPr/>
          <p:nvPr/>
        </p:nvSpPr>
        <p:spPr>
          <a:xfrm>
            <a:off x="3002312" y="2620064"/>
            <a:ext cx="6187375" cy="3130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B227929E-F1A2-4B47-BB40-A0C8C422D176}"/>
              </a:ext>
            </a:extLst>
          </p:cNvPr>
          <p:cNvSpPr txBox="1"/>
          <p:nvPr/>
        </p:nvSpPr>
        <p:spPr>
          <a:xfrm>
            <a:off x="3769995" y="6083617"/>
            <a:ext cx="465899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5" dirty="0">
                <a:solidFill>
                  <a:srgbClr val="6FAC46"/>
                </a:solidFill>
                <a:latin typeface="微软雅黑"/>
                <a:cs typeface="微软雅黑"/>
              </a:rPr>
              <a:t>牛冷冻精液国家标准</a:t>
            </a:r>
            <a:r>
              <a:rPr sz="2000" spc="-5" dirty="0">
                <a:solidFill>
                  <a:srgbClr val="6FAC46"/>
                </a:solidFill>
                <a:latin typeface="微软雅黑"/>
                <a:cs typeface="微软雅黑"/>
              </a:rPr>
              <a:t>（</a:t>
            </a:r>
            <a:r>
              <a:rPr sz="2000" spc="-5" dirty="0">
                <a:solidFill>
                  <a:srgbClr val="6FAC46"/>
                </a:solidFill>
                <a:latin typeface="Arial"/>
                <a:cs typeface="Arial"/>
              </a:rPr>
              <a:t>GB/T4143-2008</a:t>
            </a:r>
            <a:r>
              <a:rPr sz="2000" spc="-5" dirty="0">
                <a:solidFill>
                  <a:srgbClr val="6FAC46"/>
                </a:solidFill>
                <a:latin typeface="微软雅黑"/>
                <a:cs typeface="微软雅黑"/>
              </a:rPr>
              <a:t>）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042243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51B07622-223F-472C-8505-C1F56EB29450}"/>
              </a:ext>
            </a:extLst>
          </p:cNvPr>
          <p:cNvSpPr/>
          <p:nvPr/>
        </p:nvSpPr>
        <p:spPr>
          <a:xfrm>
            <a:off x="829407" y="3429000"/>
            <a:ext cx="2839085" cy="2705100"/>
          </a:xfrm>
          <a:custGeom>
            <a:avLst/>
            <a:gdLst/>
            <a:ahLst/>
            <a:cxnLst/>
            <a:rect l="l" t="t" r="r" b="b"/>
            <a:pathLst>
              <a:path w="2839085" h="2705100">
                <a:moveTo>
                  <a:pt x="2660205" y="0"/>
                </a:moveTo>
                <a:lnTo>
                  <a:pt x="178295" y="0"/>
                </a:lnTo>
                <a:lnTo>
                  <a:pt x="142360" y="5492"/>
                </a:lnTo>
                <a:lnTo>
                  <a:pt x="78606" y="46177"/>
                </a:lnTo>
                <a:lnTo>
                  <a:pt x="52219" y="79200"/>
                </a:lnTo>
                <a:lnTo>
                  <a:pt x="30448" y="119229"/>
                </a:lnTo>
                <a:lnTo>
                  <a:pt x="14010" y="165181"/>
                </a:lnTo>
                <a:lnTo>
                  <a:pt x="3622" y="215969"/>
                </a:lnTo>
                <a:lnTo>
                  <a:pt x="0" y="270510"/>
                </a:lnTo>
                <a:lnTo>
                  <a:pt x="0" y="2434590"/>
                </a:lnTo>
                <a:lnTo>
                  <a:pt x="3622" y="2489091"/>
                </a:lnTo>
                <a:lnTo>
                  <a:pt x="14010" y="2539855"/>
                </a:lnTo>
                <a:lnTo>
                  <a:pt x="30448" y="2585794"/>
                </a:lnTo>
                <a:lnTo>
                  <a:pt x="52219" y="2625820"/>
                </a:lnTo>
                <a:lnTo>
                  <a:pt x="78606" y="2658845"/>
                </a:lnTo>
                <a:lnTo>
                  <a:pt x="108892" y="2683781"/>
                </a:lnTo>
                <a:lnTo>
                  <a:pt x="178295" y="2705036"/>
                </a:lnTo>
                <a:lnTo>
                  <a:pt x="2660205" y="2705036"/>
                </a:lnTo>
                <a:lnTo>
                  <a:pt x="2729589" y="2683781"/>
                </a:lnTo>
                <a:lnTo>
                  <a:pt x="2759876" y="2658845"/>
                </a:lnTo>
                <a:lnTo>
                  <a:pt x="2786268" y="2625820"/>
                </a:lnTo>
                <a:lnTo>
                  <a:pt x="2808047" y="2585794"/>
                </a:lnTo>
                <a:lnTo>
                  <a:pt x="2824493" y="2539855"/>
                </a:lnTo>
                <a:lnTo>
                  <a:pt x="2834888" y="2489091"/>
                </a:lnTo>
                <a:lnTo>
                  <a:pt x="2838513" y="2434590"/>
                </a:lnTo>
                <a:lnTo>
                  <a:pt x="2838513" y="270510"/>
                </a:lnTo>
                <a:lnTo>
                  <a:pt x="2834888" y="215969"/>
                </a:lnTo>
                <a:lnTo>
                  <a:pt x="2824493" y="165181"/>
                </a:lnTo>
                <a:lnTo>
                  <a:pt x="2808047" y="119229"/>
                </a:lnTo>
                <a:lnTo>
                  <a:pt x="2786268" y="79200"/>
                </a:lnTo>
                <a:lnTo>
                  <a:pt x="2759876" y="46177"/>
                </a:lnTo>
                <a:lnTo>
                  <a:pt x="2729589" y="21246"/>
                </a:lnTo>
                <a:lnTo>
                  <a:pt x="266020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EEEB4A3-4C43-463F-9797-1518BCBE2C36}"/>
              </a:ext>
            </a:extLst>
          </p:cNvPr>
          <p:cNvSpPr txBox="1"/>
          <p:nvPr/>
        </p:nvSpPr>
        <p:spPr>
          <a:xfrm>
            <a:off x="945612" y="3794696"/>
            <a:ext cx="2597150" cy="18567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12065" algn="ctr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按国家标准选择种公 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牛，经农业部鉴定并列 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入国家正式名录的公 牛；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D77FB393-0EF2-448A-8B6F-95EBAA169941}"/>
              </a:ext>
            </a:extLst>
          </p:cNvPr>
          <p:cNvSpPr/>
          <p:nvPr/>
        </p:nvSpPr>
        <p:spPr>
          <a:xfrm>
            <a:off x="4801396" y="3429000"/>
            <a:ext cx="2838450" cy="2705100"/>
          </a:xfrm>
          <a:custGeom>
            <a:avLst/>
            <a:gdLst/>
            <a:ahLst/>
            <a:cxnLst/>
            <a:rect l="l" t="t" r="r" b="b"/>
            <a:pathLst>
              <a:path w="2838450" h="2705100">
                <a:moveTo>
                  <a:pt x="2660142" y="0"/>
                </a:moveTo>
                <a:lnTo>
                  <a:pt x="178181" y="0"/>
                </a:lnTo>
                <a:lnTo>
                  <a:pt x="142266" y="5492"/>
                </a:lnTo>
                <a:lnTo>
                  <a:pt x="78550" y="46177"/>
                </a:lnTo>
                <a:lnTo>
                  <a:pt x="52181" y="79200"/>
                </a:lnTo>
                <a:lnTo>
                  <a:pt x="30425" y="119229"/>
                </a:lnTo>
                <a:lnTo>
                  <a:pt x="13999" y="165181"/>
                </a:lnTo>
                <a:lnTo>
                  <a:pt x="3619" y="215969"/>
                </a:lnTo>
                <a:lnTo>
                  <a:pt x="0" y="270510"/>
                </a:lnTo>
                <a:lnTo>
                  <a:pt x="0" y="2434590"/>
                </a:lnTo>
                <a:lnTo>
                  <a:pt x="3619" y="2489091"/>
                </a:lnTo>
                <a:lnTo>
                  <a:pt x="13999" y="2539855"/>
                </a:lnTo>
                <a:lnTo>
                  <a:pt x="30425" y="2585794"/>
                </a:lnTo>
                <a:lnTo>
                  <a:pt x="52181" y="2625820"/>
                </a:lnTo>
                <a:lnTo>
                  <a:pt x="78550" y="2658845"/>
                </a:lnTo>
                <a:lnTo>
                  <a:pt x="108817" y="2683781"/>
                </a:lnTo>
                <a:lnTo>
                  <a:pt x="178181" y="2705036"/>
                </a:lnTo>
                <a:lnTo>
                  <a:pt x="2660142" y="2705036"/>
                </a:lnTo>
                <a:lnTo>
                  <a:pt x="2729525" y="2683781"/>
                </a:lnTo>
                <a:lnTo>
                  <a:pt x="2759812" y="2658845"/>
                </a:lnTo>
                <a:lnTo>
                  <a:pt x="2786205" y="2625820"/>
                </a:lnTo>
                <a:lnTo>
                  <a:pt x="2807984" y="2585794"/>
                </a:lnTo>
                <a:lnTo>
                  <a:pt x="2824430" y="2539855"/>
                </a:lnTo>
                <a:lnTo>
                  <a:pt x="2834825" y="2489091"/>
                </a:lnTo>
                <a:lnTo>
                  <a:pt x="2838450" y="2434590"/>
                </a:lnTo>
                <a:lnTo>
                  <a:pt x="2838450" y="270510"/>
                </a:lnTo>
                <a:lnTo>
                  <a:pt x="2834825" y="215969"/>
                </a:lnTo>
                <a:lnTo>
                  <a:pt x="2824430" y="165181"/>
                </a:lnTo>
                <a:lnTo>
                  <a:pt x="2807984" y="119229"/>
                </a:lnTo>
                <a:lnTo>
                  <a:pt x="2786205" y="79200"/>
                </a:lnTo>
                <a:lnTo>
                  <a:pt x="2759812" y="46177"/>
                </a:lnTo>
                <a:lnTo>
                  <a:pt x="2729525" y="21246"/>
                </a:lnTo>
                <a:lnTo>
                  <a:pt x="266014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D7C94FF7-62A1-443F-A1D7-F19C9617F89B}"/>
              </a:ext>
            </a:extLst>
          </p:cNvPr>
          <p:cNvSpPr txBox="1"/>
          <p:nvPr/>
        </p:nvSpPr>
        <p:spPr>
          <a:xfrm>
            <a:off x="4917854" y="4252531"/>
            <a:ext cx="2600325" cy="941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050" marR="5080" indent="-514984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采精操作要规范，采精 频率要合理；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DF21A6BE-13B4-438D-B86A-933925D00107}"/>
              </a:ext>
            </a:extLst>
          </p:cNvPr>
          <p:cNvSpPr/>
          <p:nvPr/>
        </p:nvSpPr>
        <p:spPr>
          <a:xfrm>
            <a:off x="8773321" y="3429000"/>
            <a:ext cx="2838450" cy="2705100"/>
          </a:xfrm>
          <a:custGeom>
            <a:avLst/>
            <a:gdLst/>
            <a:ahLst/>
            <a:cxnLst/>
            <a:rect l="l" t="t" r="r" b="b"/>
            <a:pathLst>
              <a:path w="2838450" h="2705100">
                <a:moveTo>
                  <a:pt x="2660142" y="0"/>
                </a:moveTo>
                <a:lnTo>
                  <a:pt x="178180" y="0"/>
                </a:lnTo>
                <a:lnTo>
                  <a:pt x="142266" y="5492"/>
                </a:lnTo>
                <a:lnTo>
                  <a:pt x="78550" y="46177"/>
                </a:lnTo>
                <a:lnTo>
                  <a:pt x="52181" y="79200"/>
                </a:lnTo>
                <a:lnTo>
                  <a:pt x="30425" y="119229"/>
                </a:lnTo>
                <a:lnTo>
                  <a:pt x="13999" y="165181"/>
                </a:lnTo>
                <a:lnTo>
                  <a:pt x="3619" y="215969"/>
                </a:lnTo>
                <a:lnTo>
                  <a:pt x="0" y="270510"/>
                </a:lnTo>
                <a:lnTo>
                  <a:pt x="0" y="2434590"/>
                </a:lnTo>
                <a:lnTo>
                  <a:pt x="3619" y="2489091"/>
                </a:lnTo>
                <a:lnTo>
                  <a:pt x="13999" y="2539855"/>
                </a:lnTo>
                <a:lnTo>
                  <a:pt x="30425" y="2585794"/>
                </a:lnTo>
                <a:lnTo>
                  <a:pt x="52181" y="2625820"/>
                </a:lnTo>
                <a:lnTo>
                  <a:pt x="78550" y="2658845"/>
                </a:lnTo>
                <a:lnTo>
                  <a:pt x="108817" y="2683781"/>
                </a:lnTo>
                <a:lnTo>
                  <a:pt x="178180" y="2705036"/>
                </a:lnTo>
                <a:lnTo>
                  <a:pt x="2660142" y="2705036"/>
                </a:lnTo>
                <a:lnTo>
                  <a:pt x="2729525" y="2683781"/>
                </a:lnTo>
                <a:lnTo>
                  <a:pt x="2759812" y="2658845"/>
                </a:lnTo>
                <a:lnTo>
                  <a:pt x="2786205" y="2625820"/>
                </a:lnTo>
                <a:lnTo>
                  <a:pt x="2807984" y="2585794"/>
                </a:lnTo>
                <a:lnTo>
                  <a:pt x="2824430" y="2539855"/>
                </a:lnTo>
                <a:lnTo>
                  <a:pt x="2834825" y="2489091"/>
                </a:lnTo>
                <a:lnTo>
                  <a:pt x="2838450" y="2434590"/>
                </a:lnTo>
                <a:lnTo>
                  <a:pt x="2838450" y="270510"/>
                </a:lnTo>
                <a:lnTo>
                  <a:pt x="2834825" y="215969"/>
                </a:lnTo>
                <a:lnTo>
                  <a:pt x="2824430" y="165181"/>
                </a:lnTo>
                <a:lnTo>
                  <a:pt x="2807984" y="119229"/>
                </a:lnTo>
                <a:lnTo>
                  <a:pt x="2786205" y="79200"/>
                </a:lnTo>
                <a:lnTo>
                  <a:pt x="2759812" y="46177"/>
                </a:lnTo>
                <a:lnTo>
                  <a:pt x="2729525" y="21246"/>
                </a:lnTo>
                <a:lnTo>
                  <a:pt x="266014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1D7FD052-58E3-4792-BB10-0D91D583AAAC}"/>
              </a:ext>
            </a:extLst>
          </p:cNvPr>
          <p:cNvSpPr txBox="1"/>
          <p:nvPr/>
        </p:nvSpPr>
        <p:spPr>
          <a:xfrm>
            <a:off x="8890161" y="3794696"/>
            <a:ext cx="2609215" cy="18567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8890" algn="ctr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精液品质要优良。精子 活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率</a:t>
            </a:r>
            <a:r>
              <a:rPr sz="2000" spc="30" dirty="0">
                <a:solidFill>
                  <a:srgbClr val="FFFFFF"/>
                </a:solidFill>
                <a:latin typeface="Arial"/>
                <a:cs typeface="Arial"/>
              </a:rPr>
              <a:t>≥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000" spc="3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；精子密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度</a:t>
            </a:r>
            <a:r>
              <a:rPr sz="2000" spc="25" dirty="0">
                <a:solidFill>
                  <a:srgbClr val="FFFFFF"/>
                </a:solidFill>
                <a:latin typeface="Arial"/>
                <a:cs typeface="Arial"/>
              </a:rPr>
              <a:t>≥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8 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亿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/mL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；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精子畸形率</a:t>
            </a:r>
            <a:endParaRPr sz="2000">
              <a:latin typeface="微软雅黑"/>
              <a:cs typeface="微软雅黑"/>
            </a:endParaRPr>
          </a:p>
          <a:p>
            <a:pPr marR="1270" algn="ctr">
              <a:lnSpc>
                <a:spcPct val="100000"/>
              </a:lnSpc>
              <a:spcBef>
                <a:spcPts val="1205"/>
              </a:spcBef>
            </a:pP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≤15%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3957239" y="2513170"/>
            <a:ext cx="4277521" cy="43986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zh-CN" altLang="en-US" sz="2750" spc="25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lang="en-US" altLang="zh-CN" sz="2750" spc="25" dirty="0">
                <a:solidFill>
                  <a:srgbClr val="404040"/>
                </a:solidFill>
                <a:latin typeface="微软雅黑"/>
                <a:cs typeface="微软雅黑"/>
              </a:rPr>
              <a:t>1</a:t>
            </a:r>
            <a:r>
              <a:rPr lang="zh-CN" altLang="en-US" sz="2750" spc="25" dirty="0">
                <a:solidFill>
                  <a:srgbClr val="404040"/>
                </a:solidFill>
                <a:latin typeface="微软雅黑"/>
                <a:cs typeface="微软雅黑"/>
              </a:rPr>
              <a:t>）</a:t>
            </a:r>
            <a:r>
              <a:rPr sz="2750" spc="25" dirty="0" err="1">
                <a:solidFill>
                  <a:srgbClr val="404040"/>
                </a:solidFill>
                <a:latin typeface="微软雅黑"/>
                <a:cs typeface="微软雅黑"/>
              </a:rPr>
              <a:t>采精及精液品质检查</a:t>
            </a:r>
            <a:endParaRPr sz="275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3441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B5742FE4-3C63-472F-BFFD-D65050848E27}"/>
              </a:ext>
            </a:extLst>
          </p:cNvPr>
          <p:cNvSpPr/>
          <p:nvPr/>
        </p:nvSpPr>
        <p:spPr>
          <a:xfrm>
            <a:off x="762000" y="3590925"/>
            <a:ext cx="10668000" cy="1409700"/>
          </a:xfrm>
          <a:custGeom>
            <a:avLst/>
            <a:gdLst/>
            <a:ahLst/>
            <a:cxnLst/>
            <a:rect l="l" t="t" r="r" b="b"/>
            <a:pathLst>
              <a:path w="10668000" h="1409700">
                <a:moveTo>
                  <a:pt x="9963150" y="0"/>
                </a:moveTo>
                <a:lnTo>
                  <a:pt x="9963150" y="352425"/>
                </a:lnTo>
                <a:lnTo>
                  <a:pt x="0" y="352425"/>
                </a:lnTo>
                <a:lnTo>
                  <a:pt x="352425" y="704850"/>
                </a:lnTo>
                <a:lnTo>
                  <a:pt x="0" y="1057275"/>
                </a:lnTo>
                <a:lnTo>
                  <a:pt x="9963150" y="1057275"/>
                </a:lnTo>
                <a:lnTo>
                  <a:pt x="9963150" y="1409700"/>
                </a:lnTo>
                <a:lnTo>
                  <a:pt x="10668000" y="704850"/>
                </a:lnTo>
                <a:lnTo>
                  <a:pt x="9963150" y="0"/>
                </a:lnTo>
                <a:close/>
              </a:path>
            </a:pathLst>
          </a:custGeom>
          <a:solidFill>
            <a:srgbClr val="D4E2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BA8CF5B-A88E-43DE-81A6-F6CC87553904}"/>
              </a:ext>
            </a:extLst>
          </p:cNvPr>
          <p:cNvSpPr txBox="1"/>
          <p:nvPr/>
        </p:nvSpPr>
        <p:spPr>
          <a:xfrm>
            <a:off x="932497" y="2906966"/>
            <a:ext cx="2768600" cy="8648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56335" marR="5080" indent="-1144270">
              <a:lnSpc>
                <a:spcPct val="153000"/>
              </a:lnSpc>
              <a:spcBef>
                <a:spcPts val="95"/>
              </a:spcBef>
            </a:pPr>
            <a:r>
              <a:rPr sz="1800" spc="-5" dirty="0">
                <a:latin typeface="微软雅黑"/>
                <a:cs typeface="微软雅黑"/>
              </a:rPr>
              <a:t>扩大优良种公畜的精液利用 率；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29CFBE9E-95F9-4837-8EBA-EB5F39D84423}"/>
              </a:ext>
            </a:extLst>
          </p:cNvPr>
          <p:cNvSpPr/>
          <p:nvPr/>
        </p:nvSpPr>
        <p:spPr>
          <a:xfrm>
            <a:off x="2109851" y="4119626"/>
            <a:ext cx="419100" cy="352425"/>
          </a:xfrm>
          <a:custGeom>
            <a:avLst/>
            <a:gdLst/>
            <a:ahLst/>
            <a:cxnLst/>
            <a:rect l="l" t="t" r="r" b="b"/>
            <a:pathLst>
              <a:path w="419100" h="352425">
                <a:moveTo>
                  <a:pt x="209550" y="0"/>
                </a:moveTo>
                <a:lnTo>
                  <a:pt x="161472" y="4652"/>
                </a:lnTo>
                <a:lnTo>
                  <a:pt x="117354" y="17904"/>
                </a:lnTo>
                <a:lnTo>
                  <a:pt x="78448" y="38698"/>
                </a:lnTo>
                <a:lnTo>
                  <a:pt x="46006" y="65977"/>
                </a:lnTo>
                <a:lnTo>
                  <a:pt x="21282" y="98684"/>
                </a:lnTo>
                <a:lnTo>
                  <a:pt x="5529" y="135760"/>
                </a:lnTo>
                <a:lnTo>
                  <a:pt x="0" y="176149"/>
                </a:lnTo>
                <a:lnTo>
                  <a:pt x="5529" y="216544"/>
                </a:lnTo>
                <a:lnTo>
                  <a:pt x="21282" y="253638"/>
                </a:lnTo>
                <a:lnTo>
                  <a:pt x="46006" y="286370"/>
                </a:lnTo>
                <a:lnTo>
                  <a:pt x="78448" y="313676"/>
                </a:lnTo>
                <a:lnTo>
                  <a:pt x="117354" y="334495"/>
                </a:lnTo>
                <a:lnTo>
                  <a:pt x="161472" y="347765"/>
                </a:lnTo>
                <a:lnTo>
                  <a:pt x="209550" y="352425"/>
                </a:lnTo>
                <a:lnTo>
                  <a:pt x="257587" y="347765"/>
                </a:lnTo>
                <a:lnTo>
                  <a:pt x="301689" y="334495"/>
                </a:lnTo>
                <a:lnTo>
                  <a:pt x="340598" y="313676"/>
                </a:lnTo>
                <a:lnTo>
                  <a:pt x="373053" y="286370"/>
                </a:lnTo>
                <a:lnTo>
                  <a:pt x="397795" y="253638"/>
                </a:lnTo>
                <a:lnTo>
                  <a:pt x="413563" y="216544"/>
                </a:lnTo>
                <a:lnTo>
                  <a:pt x="419100" y="176149"/>
                </a:lnTo>
                <a:lnTo>
                  <a:pt x="413563" y="135760"/>
                </a:lnTo>
                <a:lnTo>
                  <a:pt x="397795" y="98684"/>
                </a:lnTo>
                <a:lnTo>
                  <a:pt x="373053" y="65977"/>
                </a:lnTo>
                <a:lnTo>
                  <a:pt x="340598" y="38698"/>
                </a:lnTo>
                <a:lnTo>
                  <a:pt x="301689" y="17904"/>
                </a:lnTo>
                <a:lnTo>
                  <a:pt x="257587" y="4652"/>
                </a:lnTo>
                <a:lnTo>
                  <a:pt x="20955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1CE9BCA9-A42F-4BF2-93C1-0504BBCD8F44}"/>
              </a:ext>
            </a:extLst>
          </p:cNvPr>
          <p:cNvSpPr/>
          <p:nvPr/>
        </p:nvSpPr>
        <p:spPr>
          <a:xfrm>
            <a:off x="2109851" y="4119626"/>
            <a:ext cx="419100" cy="352425"/>
          </a:xfrm>
          <a:custGeom>
            <a:avLst/>
            <a:gdLst/>
            <a:ahLst/>
            <a:cxnLst/>
            <a:rect l="l" t="t" r="r" b="b"/>
            <a:pathLst>
              <a:path w="419100" h="352425">
                <a:moveTo>
                  <a:pt x="0" y="176149"/>
                </a:moveTo>
                <a:lnTo>
                  <a:pt x="5529" y="135760"/>
                </a:lnTo>
                <a:lnTo>
                  <a:pt x="21282" y="98684"/>
                </a:lnTo>
                <a:lnTo>
                  <a:pt x="46006" y="65977"/>
                </a:lnTo>
                <a:lnTo>
                  <a:pt x="78448" y="38698"/>
                </a:lnTo>
                <a:lnTo>
                  <a:pt x="117354" y="17904"/>
                </a:lnTo>
                <a:lnTo>
                  <a:pt x="161472" y="4652"/>
                </a:lnTo>
                <a:lnTo>
                  <a:pt x="209550" y="0"/>
                </a:lnTo>
                <a:lnTo>
                  <a:pt x="257587" y="4652"/>
                </a:lnTo>
                <a:lnTo>
                  <a:pt x="301689" y="17904"/>
                </a:lnTo>
                <a:lnTo>
                  <a:pt x="340598" y="38698"/>
                </a:lnTo>
                <a:lnTo>
                  <a:pt x="373053" y="65977"/>
                </a:lnTo>
                <a:lnTo>
                  <a:pt x="397795" y="98684"/>
                </a:lnTo>
                <a:lnTo>
                  <a:pt x="413563" y="135760"/>
                </a:lnTo>
                <a:lnTo>
                  <a:pt x="419100" y="176149"/>
                </a:lnTo>
                <a:lnTo>
                  <a:pt x="413563" y="216544"/>
                </a:lnTo>
                <a:lnTo>
                  <a:pt x="397795" y="253638"/>
                </a:lnTo>
                <a:lnTo>
                  <a:pt x="373053" y="286370"/>
                </a:lnTo>
                <a:lnTo>
                  <a:pt x="340598" y="313676"/>
                </a:lnTo>
                <a:lnTo>
                  <a:pt x="301689" y="334495"/>
                </a:lnTo>
                <a:lnTo>
                  <a:pt x="257587" y="347765"/>
                </a:lnTo>
                <a:lnTo>
                  <a:pt x="209550" y="352425"/>
                </a:lnTo>
                <a:lnTo>
                  <a:pt x="161472" y="347765"/>
                </a:lnTo>
                <a:lnTo>
                  <a:pt x="117354" y="334495"/>
                </a:lnTo>
                <a:lnTo>
                  <a:pt x="78448" y="313676"/>
                </a:lnTo>
                <a:lnTo>
                  <a:pt x="46006" y="286370"/>
                </a:lnTo>
                <a:lnTo>
                  <a:pt x="21282" y="253638"/>
                </a:lnTo>
                <a:lnTo>
                  <a:pt x="5529" y="216544"/>
                </a:lnTo>
                <a:lnTo>
                  <a:pt x="0" y="17614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DC12C9F2-C875-4157-B622-46CBBC83EEC6}"/>
              </a:ext>
            </a:extLst>
          </p:cNvPr>
          <p:cNvSpPr txBox="1"/>
          <p:nvPr/>
        </p:nvSpPr>
        <p:spPr>
          <a:xfrm>
            <a:off x="4181094" y="4706048"/>
            <a:ext cx="2772410" cy="864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53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可延长精子在体外的存活时 </a:t>
            </a:r>
            <a:r>
              <a:rPr sz="1800" spc="-5" dirty="0">
                <a:latin typeface="微软雅黑"/>
                <a:cs typeface="微软雅黑"/>
              </a:rPr>
              <a:t>间，保持其受精能力；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DD7BB993-189E-4527-83DE-DDE5A39A4064}"/>
              </a:ext>
            </a:extLst>
          </p:cNvPr>
          <p:cNvSpPr/>
          <p:nvPr/>
        </p:nvSpPr>
        <p:spPr>
          <a:xfrm>
            <a:off x="5357876" y="4119626"/>
            <a:ext cx="419100" cy="352425"/>
          </a:xfrm>
          <a:custGeom>
            <a:avLst/>
            <a:gdLst/>
            <a:ahLst/>
            <a:cxnLst/>
            <a:rect l="l" t="t" r="r" b="b"/>
            <a:pathLst>
              <a:path w="419100" h="352425">
                <a:moveTo>
                  <a:pt x="209550" y="0"/>
                </a:moveTo>
                <a:lnTo>
                  <a:pt x="161472" y="4652"/>
                </a:lnTo>
                <a:lnTo>
                  <a:pt x="117354" y="17904"/>
                </a:lnTo>
                <a:lnTo>
                  <a:pt x="78448" y="38698"/>
                </a:lnTo>
                <a:lnTo>
                  <a:pt x="46006" y="65977"/>
                </a:lnTo>
                <a:lnTo>
                  <a:pt x="21282" y="98684"/>
                </a:lnTo>
                <a:lnTo>
                  <a:pt x="5529" y="135760"/>
                </a:lnTo>
                <a:lnTo>
                  <a:pt x="0" y="176149"/>
                </a:lnTo>
                <a:lnTo>
                  <a:pt x="5529" y="216544"/>
                </a:lnTo>
                <a:lnTo>
                  <a:pt x="21282" y="253638"/>
                </a:lnTo>
                <a:lnTo>
                  <a:pt x="46006" y="286370"/>
                </a:lnTo>
                <a:lnTo>
                  <a:pt x="78448" y="313676"/>
                </a:lnTo>
                <a:lnTo>
                  <a:pt x="117354" y="334495"/>
                </a:lnTo>
                <a:lnTo>
                  <a:pt x="161472" y="347765"/>
                </a:lnTo>
                <a:lnTo>
                  <a:pt x="209550" y="352425"/>
                </a:lnTo>
                <a:lnTo>
                  <a:pt x="257587" y="347765"/>
                </a:lnTo>
                <a:lnTo>
                  <a:pt x="301689" y="334495"/>
                </a:lnTo>
                <a:lnTo>
                  <a:pt x="340598" y="313676"/>
                </a:lnTo>
                <a:lnTo>
                  <a:pt x="373053" y="286370"/>
                </a:lnTo>
                <a:lnTo>
                  <a:pt x="397795" y="253638"/>
                </a:lnTo>
                <a:lnTo>
                  <a:pt x="413563" y="216544"/>
                </a:lnTo>
                <a:lnTo>
                  <a:pt x="419100" y="176149"/>
                </a:lnTo>
                <a:lnTo>
                  <a:pt x="413563" y="135760"/>
                </a:lnTo>
                <a:lnTo>
                  <a:pt x="397795" y="98684"/>
                </a:lnTo>
                <a:lnTo>
                  <a:pt x="373053" y="65977"/>
                </a:lnTo>
                <a:lnTo>
                  <a:pt x="340598" y="38698"/>
                </a:lnTo>
                <a:lnTo>
                  <a:pt x="301689" y="17904"/>
                </a:lnTo>
                <a:lnTo>
                  <a:pt x="257587" y="4652"/>
                </a:lnTo>
                <a:lnTo>
                  <a:pt x="20955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DA14236A-F243-4A3A-AE20-B81DE31CDC0D}"/>
              </a:ext>
            </a:extLst>
          </p:cNvPr>
          <p:cNvSpPr/>
          <p:nvPr/>
        </p:nvSpPr>
        <p:spPr>
          <a:xfrm>
            <a:off x="5357876" y="4119626"/>
            <a:ext cx="419100" cy="352425"/>
          </a:xfrm>
          <a:custGeom>
            <a:avLst/>
            <a:gdLst/>
            <a:ahLst/>
            <a:cxnLst/>
            <a:rect l="l" t="t" r="r" b="b"/>
            <a:pathLst>
              <a:path w="419100" h="352425">
                <a:moveTo>
                  <a:pt x="0" y="176149"/>
                </a:moveTo>
                <a:lnTo>
                  <a:pt x="5529" y="135760"/>
                </a:lnTo>
                <a:lnTo>
                  <a:pt x="21282" y="98684"/>
                </a:lnTo>
                <a:lnTo>
                  <a:pt x="46006" y="65977"/>
                </a:lnTo>
                <a:lnTo>
                  <a:pt x="78448" y="38698"/>
                </a:lnTo>
                <a:lnTo>
                  <a:pt x="117354" y="17904"/>
                </a:lnTo>
                <a:lnTo>
                  <a:pt x="161472" y="4652"/>
                </a:lnTo>
                <a:lnTo>
                  <a:pt x="209550" y="0"/>
                </a:lnTo>
                <a:lnTo>
                  <a:pt x="257587" y="4652"/>
                </a:lnTo>
                <a:lnTo>
                  <a:pt x="301689" y="17904"/>
                </a:lnTo>
                <a:lnTo>
                  <a:pt x="340598" y="38698"/>
                </a:lnTo>
                <a:lnTo>
                  <a:pt x="373053" y="65977"/>
                </a:lnTo>
                <a:lnTo>
                  <a:pt x="397795" y="98684"/>
                </a:lnTo>
                <a:lnTo>
                  <a:pt x="413563" y="135760"/>
                </a:lnTo>
                <a:lnTo>
                  <a:pt x="419100" y="176149"/>
                </a:lnTo>
                <a:lnTo>
                  <a:pt x="413563" y="216544"/>
                </a:lnTo>
                <a:lnTo>
                  <a:pt x="397795" y="253638"/>
                </a:lnTo>
                <a:lnTo>
                  <a:pt x="373053" y="286370"/>
                </a:lnTo>
                <a:lnTo>
                  <a:pt x="340598" y="313676"/>
                </a:lnTo>
                <a:lnTo>
                  <a:pt x="301689" y="334495"/>
                </a:lnTo>
                <a:lnTo>
                  <a:pt x="257587" y="347765"/>
                </a:lnTo>
                <a:lnTo>
                  <a:pt x="209550" y="352425"/>
                </a:lnTo>
                <a:lnTo>
                  <a:pt x="161472" y="347765"/>
                </a:lnTo>
                <a:lnTo>
                  <a:pt x="117354" y="334495"/>
                </a:lnTo>
                <a:lnTo>
                  <a:pt x="78448" y="313676"/>
                </a:lnTo>
                <a:lnTo>
                  <a:pt x="46006" y="286370"/>
                </a:lnTo>
                <a:lnTo>
                  <a:pt x="21282" y="253638"/>
                </a:lnTo>
                <a:lnTo>
                  <a:pt x="5529" y="216544"/>
                </a:lnTo>
                <a:lnTo>
                  <a:pt x="0" y="17614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9">
            <a:extLst>
              <a:ext uri="{FF2B5EF4-FFF2-40B4-BE49-F238E27FC236}">
                <a16:creationId xmlns:a16="http://schemas.microsoft.com/office/drawing/2014/main" id="{605E215E-4D49-4FC3-8094-DAF76E41FCB6}"/>
              </a:ext>
            </a:extLst>
          </p:cNvPr>
          <p:cNvSpPr txBox="1"/>
          <p:nvPr/>
        </p:nvSpPr>
        <p:spPr>
          <a:xfrm>
            <a:off x="7430134" y="2906966"/>
            <a:ext cx="2768600" cy="8648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00" marR="5080" indent="-686435">
              <a:lnSpc>
                <a:spcPct val="153000"/>
              </a:lnSpc>
              <a:spcBef>
                <a:spcPts val="95"/>
              </a:spcBef>
            </a:pPr>
            <a:r>
              <a:rPr sz="1800" spc="-5" dirty="0">
                <a:latin typeface="微软雅黑"/>
                <a:cs typeface="微软雅黑"/>
              </a:rPr>
              <a:t>便于使用和运输，扩大精液 </a:t>
            </a:r>
            <a:r>
              <a:rPr sz="1800" dirty="0">
                <a:latin typeface="微软雅黑"/>
                <a:cs typeface="微软雅黑"/>
              </a:rPr>
              <a:t>的利用范围。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775B5BD0-0595-4873-A821-29E78959D2B4}"/>
              </a:ext>
            </a:extLst>
          </p:cNvPr>
          <p:cNvSpPr/>
          <p:nvPr/>
        </p:nvSpPr>
        <p:spPr>
          <a:xfrm>
            <a:off x="8605901" y="4119626"/>
            <a:ext cx="419100" cy="352425"/>
          </a:xfrm>
          <a:custGeom>
            <a:avLst/>
            <a:gdLst/>
            <a:ahLst/>
            <a:cxnLst/>
            <a:rect l="l" t="t" r="r" b="b"/>
            <a:pathLst>
              <a:path w="419100" h="352425">
                <a:moveTo>
                  <a:pt x="209550" y="0"/>
                </a:moveTo>
                <a:lnTo>
                  <a:pt x="161472" y="4652"/>
                </a:lnTo>
                <a:lnTo>
                  <a:pt x="117354" y="17904"/>
                </a:lnTo>
                <a:lnTo>
                  <a:pt x="78448" y="38698"/>
                </a:lnTo>
                <a:lnTo>
                  <a:pt x="46006" y="65977"/>
                </a:lnTo>
                <a:lnTo>
                  <a:pt x="21282" y="98684"/>
                </a:lnTo>
                <a:lnTo>
                  <a:pt x="5529" y="135760"/>
                </a:lnTo>
                <a:lnTo>
                  <a:pt x="0" y="176149"/>
                </a:lnTo>
                <a:lnTo>
                  <a:pt x="5529" y="216544"/>
                </a:lnTo>
                <a:lnTo>
                  <a:pt x="21282" y="253638"/>
                </a:lnTo>
                <a:lnTo>
                  <a:pt x="46006" y="286370"/>
                </a:lnTo>
                <a:lnTo>
                  <a:pt x="78448" y="313676"/>
                </a:lnTo>
                <a:lnTo>
                  <a:pt x="117354" y="334495"/>
                </a:lnTo>
                <a:lnTo>
                  <a:pt x="161472" y="347765"/>
                </a:lnTo>
                <a:lnTo>
                  <a:pt x="209550" y="352425"/>
                </a:lnTo>
                <a:lnTo>
                  <a:pt x="257587" y="347765"/>
                </a:lnTo>
                <a:lnTo>
                  <a:pt x="301689" y="334495"/>
                </a:lnTo>
                <a:lnTo>
                  <a:pt x="340598" y="313676"/>
                </a:lnTo>
                <a:lnTo>
                  <a:pt x="373053" y="286370"/>
                </a:lnTo>
                <a:lnTo>
                  <a:pt x="397795" y="253638"/>
                </a:lnTo>
                <a:lnTo>
                  <a:pt x="413563" y="216544"/>
                </a:lnTo>
                <a:lnTo>
                  <a:pt x="419100" y="176149"/>
                </a:lnTo>
                <a:lnTo>
                  <a:pt x="413563" y="135760"/>
                </a:lnTo>
                <a:lnTo>
                  <a:pt x="397795" y="98684"/>
                </a:lnTo>
                <a:lnTo>
                  <a:pt x="373053" y="65977"/>
                </a:lnTo>
                <a:lnTo>
                  <a:pt x="340598" y="38698"/>
                </a:lnTo>
                <a:lnTo>
                  <a:pt x="301689" y="17904"/>
                </a:lnTo>
                <a:lnTo>
                  <a:pt x="257587" y="4652"/>
                </a:lnTo>
                <a:lnTo>
                  <a:pt x="20955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1">
            <a:extLst>
              <a:ext uri="{FF2B5EF4-FFF2-40B4-BE49-F238E27FC236}">
                <a16:creationId xmlns:a16="http://schemas.microsoft.com/office/drawing/2014/main" id="{EABFB748-B28B-40D4-BC85-72F5BA77153B}"/>
              </a:ext>
            </a:extLst>
          </p:cNvPr>
          <p:cNvSpPr/>
          <p:nvPr/>
        </p:nvSpPr>
        <p:spPr>
          <a:xfrm>
            <a:off x="8605901" y="4119626"/>
            <a:ext cx="419100" cy="352425"/>
          </a:xfrm>
          <a:custGeom>
            <a:avLst/>
            <a:gdLst/>
            <a:ahLst/>
            <a:cxnLst/>
            <a:rect l="l" t="t" r="r" b="b"/>
            <a:pathLst>
              <a:path w="419100" h="352425">
                <a:moveTo>
                  <a:pt x="0" y="176149"/>
                </a:moveTo>
                <a:lnTo>
                  <a:pt x="5529" y="135760"/>
                </a:lnTo>
                <a:lnTo>
                  <a:pt x="21282" y="98684"/>
                </a:lnTo>
                <a:lnTo>
                  <a:pt x="46006" y="65977"/>
                </a:lnTo>
                <a:lnTo>
                  <a:pt x="78448" y="38698"/>
                </a:lnTo>
                <a:lnTo>
                  <a:pt x="117354" y="17904"/>
                </a:lnTo>
                <a:lnTo>
                  <a:pt x="161472" y="4652"/>
                </a:lnTo>
                <a:lnTo>
                  <a:pt x="209550" y="0"/>
                </a:lnTo>
                <a:lnTo>
                  <a:pt x="257587" y="4652"/>
                </a:lnTo>
                <a:lnTo>
                  <a:pt x="301689" y="17904"/>
                </a:lnTo>
                <a:lnTo>
                  <a:pt x="340598" y="38698"/>
                </a:lnTo>
                <a:lnTo>
                  <a:pt x="373053" y="65977"/>
                </a:lnTo>
                <a:lnTo>
                  <a:pt x="397795" y="98684"/>
                </a:lnTo>
                <a:lnTo>
                  <a:pt x="413563" y="135760"/>
                </a:lnTo>
                <a:lnTo>
                  <a:pt x="419100" y="176149"/>
                </a:lnTo>
                <a:lnTo>
                  <a:pt x="413563" y="216544"/>
                </a:lnTo>
                <a:lnTo>
                  <a:pt x="397795" y="253638"/>
                </a:lnTo>
                <a:lnTo>
                  <a:pt x="373053" y="286370"/>
                </a:lnTo>
                <a:lnTo>
                  <a:pt x="340598" y="313676"/>
                </a:lnTo>
                <a:lnTo>
                  <a:pt x="301689" y="334495"/>
                </a:lnTo>
                <a:lnTo>
                  <a:pt x="257587" y="347765"/>
                </a:lnTo>
                <a:lnTo>
                  <a:pt x="209550" y="352425"/>
                </a:lnTo>
                <a:lnTo>
                  <a:pt x="161472" y="347765"/>
                </a:lnTo>
                <a:lnTo>
                  <a:pt x="117354" y="334495"/>
                </a:lnTo>
                <a:lnTo>
                  <a:pt x="78448" y="313676"/>
                </a:lnTo>
                <a:lnTo>
                  <a:pt x="46006" y="286370"/>
                </a:lnTo>
                <a:lnTo>
                  <a:pt x="21282" y="253638"/>
                </a:lnTo>
                <a:lnTo>
                  <a:pt x="5529" y="216544"/>
                </a:lnTo>
                <a:lnTo>
                  <a:pt x="0" y="176149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3">
            <a:extLst>
              <a:ext uri="{FF2B5EF4-FFF2-40B4-BE49-F238E27FC236}">
                <a16:creationId xmlns:a16="http://schemas.microsoft.com/office/drawing/2014/main" id="{F55AD505-85E0-44D1-B678-7DEC60379D02}"/>
              </a:ext>
            </a:extLst>
          </p:cNvPr>
          <p:cNvSpPr txBox="1"/>
          <p:nvPr/>
        </p:nvSpPr>
        <p:spPr>
          <a:xfrm>
            <a:off x="4848542" y="1696810"/>
            <a:ext cx="249491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25" dirty="0">
                <a:solidFill>
                  <a:srgbClr val="404040"/>
                </a:solidFill>
                <a:latin typeface="微软雅黑"/>
                <a:cs typeface="微软雅黑"/>
              </a:rPr>
              <a:t>精液保存的目的</a:t>
            </a:r>
            <a:endParaRPr sz="275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421822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3957239" y="2513170"/>
            <a:ext cx="4277521" cy="43986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zh-CN" altLang="en-US" sz="2750" spc="25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lang="en-US" altLang="zh-CN" sz="2750" spc="25" dirty="0">
                <a:solidFill>
                  <a:srgbClr val="404040"/>
                </a:solidFill>
                <a:latin typeface="微软雅黑"/>
                <a:cs typeface="微软雅黑"/>
              </a:rPr>
              <a:t>2</a:t>
            </a:r>
            <a:r>
              <a:rPr lang="zh-CN" altLang="en-US" sz="2750" spc="25" dirty="0">
                <a:solidFill>
                  <a:srgbClr val="404040"/>
                </a:solidFill>
                <a:latin typeface="微软雅黑"/>
                <a:cs typeface="微软雅黑"/>
              </a:rPr>
              <a:t>）精液稀释</a:t>
            </a:r>
            <a:endParaRPr sz="2750" dirty="0">
              <a:latin typeface="微软雅黑"/>
              <a:cs typeface="微软雅黑"/>
            </a:endParaRPr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DE9B8897-4242-431A-A45F-3BE13769F394}"/>
              </a:ext>
            </a:extLst>
          </p:cNvPr>
          <p:cNvSpPr txBox="1"/>
          <p:nvPr/>
        </p:nvSpPr>
        <p:spPr>
          <a:xfrm>
            <a:off x="916940" y="2953034"/>
            <a:ext cx="25044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稀释倍数的确定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5910037-43BD-4E8D-87E3-0447F5D00B67}"/>
              </a:ext>
            </a:extLst>
          </p:cNvPr>
          <p:cNvSpPr txBox="1"/>
          <p:nvPr/>
        </p:nvSpPr>
        <p:spPr>
          <a:xfrm>
            <a:off x="838200" y="3435792"/>
            <a:ext cx="10715625" cy="952500"/>
          </a:xfrm>
          <a:prstGeom prst="rect">
            <a:avLst/>
          </a:prstGeom>
          <a:ln w="28575">
            <a:solidFill>
              <a:srgbClr val="6FAC46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91440" marR="93345" indent="285750">
              <a:lnSpc>
                <a:spcPts val="3600"/>
              </a:lnSpc>
              <a:spcBef>
                <a:spcPts val="180"/>
              </a:spcBef>
            </a:pPr>
            <a:r>
              <a:rPr sz="2000" spc="20" dirty="0">
                <a:latin typeface="微软雅黑"/>
                <a:cs typeface="微软雅黑"/>
              </a:rPr>
              <a:t>例如</a:t>
            </a:r>
            <a:r>
              <a:rPr sz="2000" spc="25" dirty="0">
                <a:latin typeface="微软雅黑"/>
                <a:cs typeface="微软雅黑"/>
              </a:rPr>
              <a:t>，某公</a:t>
            </a:r>
            <a:r>
              <a:rPr sz="2000" spc="15" dirty="0">
                <a:latin typeface="微软雅黑"/>
                <a:cs typeface="微软雅黑"/>
              </a:rPr>
              <a:t>牛</a:t>
            </a:r>
            <a:r>
              <a:rPr sz="2000" spc="25" dirty="0">
                <a:latin typeface="微软雅黑"/>
                <a:cs typeface="微软雅黑"/>
              </a:rPr>
              <a:t>站某</a:t>
            </a:r>
            <a:r>
              <a:rPr sz="2000" spc="-60" dirty="0">
                <a:latin typeface="微软雅黑"/>
                <a:cs typeface="微软雅黑"/>
              </a:rPr>
              <a:t>头</a:t>
            </a:r>
            <a:r>
              <a:rPr sz="2000" spc="25" dirty="0">
                <a:latin typeface="微软雅黑"/>
                <a:cs typeface="微软雅黑"/>
              </a:rPr>
              <a:t>公牛</a:t>
            </a:r>
            <a:r>
              <a:rPr sz="2000" spc="-45" dirty="0">
                <a:latin typeface="微软雅黑"/>
                <a:cs typeface="微软雅黑"/>
              </a:rPr>
              <a:t>于</a:t>
            </a:r>
            <a:r>
              <a:rPr sz="2000" spc="15" dirty="0">
                <a:latin typeface="Arial"/>
                <a:cs typeface="Arial"/>
              </a:rPr>
              <a:t>4</a:t>
            </a:r>
            <a:r>
              <a:rPr sz="2000" spc="20" dirty="0">
                <a:latin typeface="微软雅黑"/>
                <a:cs typeface="微软雅黑"/>
              </a:rPr>
              <a:t>月</a:t>
            </a:r>
            <a:r>
              <a:rPr sz="2000" spc="-25" dirty="0">
                <a:latin typeface="Arial"/>
                <a:cs typeface="Arial"/>
              </a:rPr>
              <a:t>25</a:t>
            </a:r>
            <a:r>
              <a:rPr sz="2000" spc="25" dirty="0">
                <a:latin typeface="微软雅黑"/>
                <a:cs typeface="微软雅黑"/>
              </a:rPr>
              <a:t>日采</a:t>
            </a:r>
            <a:r>
              <a:rPr sz="2000" spc="-60" dirty="0">
                <a:latin typeface="微软雅黑"/>
                <a:cs typeface="微软雅黑"/>
              </a:rPr>
              <a:t>集</a:t>
            </a:r>
            <a:r>
              <a:rPr sz="2000" spc="25" dirty="0">
                <a:latin typeface="微软雅黑"/>
                <a:cs typeface="微软雅黑"/>
              </a:rPr>
              <a:t>精液</a:t>
            </a:r>
            <a:r>
              <a:rPr sz="2000" spc="-10" dirty="0">
                <a:latin typeface="Arial"/>
                <a:cs typeface="Arial"/>
              </a:rPr>
              <a:t>10mL</a:t>
            </a:r>
            <a:r>
              <a:rPr sz="2000" spc="-10" dirty="0">
                <a:latin typeface="微软雅黑"/>
                <a:cs typeface="微软雅黑"/>
              </a:rPr>
              <a:t>，</a:t>
            </a:r>
            <a:r>
              <a:rPr sz="2000" spc="25" dirty="0">
                <a:latin typeface="微软雅黑"/>
                <a:cs typeface="微软雅黑"/>
              </a:rPr>
              <a:t>经</a:t>
            </a:r>
            <a:r>
              <a:rPr sz="2000" spc="-60" dirty="0">
                <a:latin typeface="微软雅黑"/>
                <a:cs typeface="微软雅黑"/>
              </a:rPr>
              <a:t>检</a:t>
            </a:r>
            <a:r>
              <a:rPr sz="2000" spc="25" dirty="0">
                <a:latin typeface="微软雅黑"/>
                <a:cs typeface="微软雅黑"/>
              </a:rPr>
              <a:t>查活</a:t>
            </a:r>
            <a:r>
              <a:rPr sz="2000" spc="-60" dirty="0">
                <a:latin typeface="微软雅黑"/>
                <a:cs typeface="微软雅黑"/>
              </a:rPr>
              <a:t>率</a:t>
            </a:r>
            <a:r>
              <a:rPr sz="2000" spc="30" dirty="0">
                <a:latin typeface="微软雅黑"/>
                <a:cs typeface="微软雅黑"/>
              </a:rPr>
              <a:t>为</a:t>
            </a:r>
            <a:r>
              <a:rPr sz="2000" spc="5" dirty="0">
                <a:latin typeface="Arial"/>
                <a:cs typeface="Arial"/>
              </a:rPr>
              <a:t>0.7</a:t>
            </a:r>
            <a:r>
              <a:rPr sz="2000" spc="5" dirty="0">
                <a:latin typeface="微软雅黑"/>
                <a:cs typeface="微软雅黑"/>
              </a:rPr>
              <a:t>，</a:t>
            </a:r>
            <a:r>
              <a:rPr sz="2000" spc="-55" dirty="0">
                <a:latin typeface="微软雅黑"/>
                <a:cs typeface="微软雅黑"/>
              </a:rPr>
              <a:t>密</a:t>
            </a:r>
            <a:r>
              <a:rPr sz="2000" spc="25" dirty="0">
                <a:latin typeface="微软雅黑"/>
                <a:cs typeface="微软雅黑"/>
              </a:rPr>
              <a:t>度</a:t>
            </a:r>
            <a:r>
              <a:rPr sz="2000" spc="20" dirty="0">
                <a:latin typeface="微软雅黑"/>
                <a:cs typeface="微软雅黑"/>
              </a:rPr>
              <a:t>为</a:t>
            </a:r>
            <a:r>
              <a:rPr sz="2000" dirty="0">
                <a:latin typeface="Arial"/>
                <a:cs typeface="Arial"/>
              </a:rPr>
              <a:t>13.8</a:t>
            </a:r>
            <a:r>
              <a:rPr sz="2000" spc="-55" dirty="0">
                <a:latin typeface="微软雅黑"/>
                <a:cs typeface="微软雅黑"/>
              </a:rPr>
              <a:t>亿</a:t>
            </a:r>
            <a:r>
              <a:rPr sz="2000" spc="10" dirty="0">
                <a:latin typeface="Arial"/>
                <a:cs typeface="Arial"/>
              </a:rPr>
              <a:t>/mL</a:t>
            </a:r>
            <a:r>
              <a:rPr sz="2000" spc="25" dirty="0">
                <a:latin typeface="微软雅黑"/>
                <a:cs typeface="微软雅黑"/>
              </a:rPr>
              <a:t>。 按国家标准制作细管冻</a:t>
            </a:r>
            <a:r>
              <a:rPr sz="2000" spc="-50" dirty="0">
                <a:latin typeface="微软雅黑"/>
                <a:cs typeface="微软雅黑"/>
              </a:rPr>
              <a:t>精</a:t>
            </a:r>
            <a:r>
              <a:rPr sz="2000" spc="25" dirty="0">
                <a:latin typeface="微软雅黑"/>
                <a:cs typeface="微软雅黑"/>
              </a:rPr>
              <a:t>，试</a:t>
            </a:r>
            <a:r>
              <a:rPr sz="2000" spc="-50" dirty="0">
                <a:latin typeface="微软雅黑"/>
                <a:cs typeface="微软雅黑"/>
              </a:rPr>
              <a:t>确</a:t>
            </a:r>
            <a:r>
              <a:rPr sz="2000" spc="25" dirty="0">
                <a:latin typeface="微软雅黑"/>
                <a:cs typeface="微软雅黑"/>
              </a:rPr>
              <a:t>定稀</a:t>
            </a:r>
            <a:r>
              <a:rPr sz="2000" spc="-50" dirty="0">
                <a:latin typeface="微软雅黑"/>
                <a:cs typeface="微软雅黑"/>
              </a:rPr>
              <a:t>释</a:t>
            </a:r>
            <a:r>
              <a:rPr sz="2000" spc="25" dirty="0">
                <a:latin typeface="微软雅黑"/>
                <a:cs typeface="微软雅黑"/>
              </a:rPr>
              <a:t>倍数。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EF138E1C-F84F-46AB-8E73-0E67A9EBC498}"/>
              </a:ext>
            </a:extLst>
          </p:cNvPr>
          <p:cNvSpPr/>
          <p:nvPr/>
        </p:nvSpPr>
        <p:spPr>
          <a:xfrm>
            <a:off x="1337115" y="5014179"/>
            <a:ext cx="2428875" cy="1447800"/>
          </a:xfrm>
          <a:custGeom>
            <a:avLst/>
            <a:gdLst/>
            <a:ahLst/>
            <a:cxnLst/>
            <a:rect l="l" t="t" r="r" b="b"/>
            <a:pathLst>
              <a:path w="2428875" h="1447800">
                <a:moveTo>
                  <a:pt x="2284095" y="0"/>
                </a:moveTo>
                <a:lnTo>
                  <a:pt x="144653" y="0"/>
                </a:lnTo>
                <a:lnTo>
                  <a:pt x="98934" y="7376"/>
                </a:lnTo>
                <a:lnTo>
                  <a:pt x="59225" y="27919"/>
                </a:lnTo>
                <a:lnTo>
                  <a:pt x="27911" y="59253"/>
                </a:lnTo>
                <a:lnTo>
                  <a:pt x="7375" y="98999"/>
                </a:lnTo>
                <a:lnTo>
                  <a:pt x="0" y="144780"/>
                </a:lnTo>
                <a:lnTo>
                  <a:pt x="0" y="1302956"/>
                </a:lnTo>
                <a:lnTo>
                  <a:pt x="7375" y="1348717"/>
                </a:lnTo>
                <a:lnTo>
                  <a:pt x="27911" y="1388461"/>
                </a:lnTo>
                <a:lnTo>
                  <a:pt x="59225" y="1419802"/>
                </a:lnTo>
                <a:lnTo>
                  <a:pt x="98934" y="1440355"/>
                </a:lnTo>
                <a:lnTo>
                  <a:pt x="144653" y="1447736"/>
                </a:lnTo>
                <a:lnTo>
                  <a:pt x="2284095" y="1447736"/>
                </a:lnTo>
                <a:lnTo>
                  <a:pt x="2329827" y="1440355"/>
                </a:lnTo>
                <a:lnTo>
                  <a:pt x="2369567" y="1419802"/>
                </a:lnTo>
                <a:lnTo>
                  <a:pt x="2400918" y="1388461"/>
                </a:lnTo>
                <a:lnTo>
                  <a:pt x="2421486" y="1348717"/>
                </a:lnTo>
                <a:lnTo>
                  <a:pt x="2428875" y="1302956"/>
                </a:lnTo>
                <a:lnTo>
                  <a:pt x="2428875" y="144780"/>
                </a:lnTo>
                <a:lnTo>
                  <a:pt x="2421486" y="98999"/>
                </a:lnTo>
                <a:lnTo>
                  <a:pt x="2400918" y="59253"/>
                </a:lnTo>
                <a:lnTo>
                  <a:pt x="2369567" y="27919"/>
                </a:lnTo>
                <a:lnTo>
                  <a:pt x="2329827" y="7376"/>
                </a:lnTo>
                <a:lnTo>
                  <a:pt x="228409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137D5A5C-AB3F-4D1D-881E-286078D2EBD3}"/>
              </a:ext>
            </a:extLst>
          </p:cNvPr>
          <p:cNvSpPr txBox="1"/>
          <p:nvPr/>
        </p:nvSpPr>
        <p:spPr>
          <a:xfrm>
            <a:off x="1626294" y="5100725"/>
            <a:ext cx="1856105" cy="113284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80"/>
              </a:spcBef>
            </a:pPr>
            <a:r>
              <a:rPr sz="2400" dirty="0">
                <a:solidFill>
                  <a:srgbClr val="FFFFFF"/>
                </a:solidFill>
                <a:latin typeface="微软雅黑"/>
                <a:cs typeface="微软雅黑"/>
              </a:rPr>
              <a:t>细管冻精剂量</a:t>
            </a:r>
            <a:endParaRPr sz="240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2400" dirty="0">
                <a:solidFill>
                  <a:srgbClr val="FFFFFF"/>
                </a:solidFill>
                <a:latin typeface="微软雅黑"/>
                <a:cs typeface="微软雅黑"/>
              </a:rPr>
              <a:t>为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0.25mL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C24EA359-01E0-4028-B9E5-9DD4FB5773C9}"/>
              </a:ext>
            </a:extLst>
          </p:cNvPr>
          <p:cNvSpPr/>
          <p:nvPr/>
        </p:nvSpPr>
        <p:spPr>
          <a:xfrm>
            <a:off x="4737541" y="5014179"/>
            <a:ext cx="2438400" cy="1447800"/>
          </a:xfrm>
          <a:custGeom>
            <a:avLst/>
            <a:gdLst/>
            <a:ahLst/>
            <a:cxnLst/>
            <a:rect l="l" t="t" r="r" b="b"/>
            <a:pathLst>
              <a:path w="2438400" h="1447800">
                <a:moveTo>
                  <a:pt x="2293112" y="0"/>
                </a:moveTo>
                <a:lnTo>
                  <a:pt x="145161" y="0"/>
                </a:lnTo>
                <a:lnTo>
                  <a:pt x="99291" y="7376"/>
                </a:lnTo>
                <a:lnTo>
                  <a:pt x="59445" y="27919"/>
                </a:lnTo>
                <a:lnTo>
                  <a:pt x="28017" y="59253"/>
                </a:lnTo>
                <a:lnTo>
                  <a:pt x="7403" y="98999"/>
                </a:lnTo>
                <a:lnTo>
                  <a:pt x="0" y="144780"/>
                </a:lnTo>
                <a:lnTo>
                  <a:pt x="0" y="1302956"/>
                </a:lnTo>
                <a:lnTo>
                  <a:pt x="7403" y="1348717"/>
                </a:lnTo>
                <a:lnTo>
                  <a:pt x="28017" y="1388461"/>
                </a:lnTo>
                <a:lnTo>
                  <a:pt x="59445" y="1419802"/>
                </a:lnTo>
                <a:lnTo>
                  <a:pt x="99291" y="1440355"/>
                </a:lnTo>
                <a:lnTo>
                  <a:pt x="145161" y="1447736"/>
                </a:lnTo>
                <a:lnTo>
                  <a:pt x="2293112" y="1447736"/>
                </a:lnTo>
                <a:lnTo>
                  <a:pt x="2338994" y="1440355"/>
                </a:lnTo>
                <a:lnTo>
                  <a:pt x="2378872" y="1419802"/>
                </a:lnTo>
                <a:lnTo>
                  <a:pt x="2410338" y="1388461"/>
                </a:lnTo>
                <a:lnTo>
                  <a:pt x="2430983" y="1348717"/>
                </a:lnTo>
                <a:lnTo>
                  <a:pt x="2438400" y="1302956"/>
                </a:lnTo>
                <a:lnTo>
                  <a:pt x="2438400" y="144780"/>
                </a:lnTo>
                <a:lnTo>
                  <a:pt x="2430983" y="98999"/>
                </a:lnTo>
                <a:lnTo>
                  <a:pt x="2410338" y="59253"/>
                </a:lnTo>
                <a:lnTo>
                  <a:pt x="2378872" y="27919"/>
                </a:lnTo>
                <a:lnTo>
                  <a:pt x="2338994" y="7376"/>
                </a:lnTo>
                <a:lnTo>
                  <a:pt x="229311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87AE2F04-2267-4492-9F74-93F07003194C}"/>
              </a:ext>
            </a:extLst>
          </p:cNvPr>
          <p:cNvSpPr txBox="1"/>
          <p:nvPr/>
        </p:nvSpPr>
        <p:spPr>
          <a:xfrm>
            <a:off x="5182930" y="5100725"/>
            <a:ext cx="1551305" cy="113284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80"/>
              </a:spcBef>
            </a:pPr>
            <a:r>
              <a:rPr sz="2400" dirty="0">
                <a:solidFill>
                  <a:srgbClr val="FFFFFF"/>
                </a:solidFill>
                <a:latin typeface="微软雅黑"/>
                <a:cs typeface="微软雅黑"/>
              </a:rPr>
              <a:t>有效精子数</a:t>
            </a:r>
            <a:endParaRPr sz="2400">
              <a:latin typeface="微软雅黑"/>
              <a:cs typeface="微软雅黑"/>
            </a:endParaRPr>
          </a:p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≥800</a:t>
            </a:r>
            <a:r>
              <a:rPr sz="2400" dirty="0">
                <a:solidFill>
                  <a:srgbClr val="FFFFFF"/>
                </a:solidFill>
                <a:latin typeface="微软雅黑"/>
                <a:cs typeface="微软雅黑"/>
              </a:rPr>
              <a:t>万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5B5972F0-4361-493D-B8B5-B401F923490F}"/>
              </a:ext>
            </a:extLst>
          </p:cNvPr>
          <p:cNvSpPr/>
          <p:nvPr/>
        </p:nvSpPr>
        <p:spPr>
          <a:xfrm>
            <a:off x="8147491" y="5014179"/>
            <a:ext cx="2428875" cy="1447800"/>
          </a:xfrm>
          <a:custGeom>
            <a:avLst/>
            <a:gdLst/>
            <a:ahLst/>
            <a:cxnLst/>
            <a:rect l="l" t="t" r="r" b="b"/>
            <a:pathLst>
              <a:path w="2428875" h="1447800">
                <a:moveTo>
                  <a:pt x="2284095" y="0"/>
                </a:moveTo>
                <a:lnTo>
                  <a:pt x="144652" y="0"/>
                </a:lnTo>
                <a:lnTo>
                  <a:pt x="98934" y="7376"/>
                </a:lnTo>
                <a:lnTo>
                  <a:pt x="59225" y="27919"/>
                </a:lnTo>
                <a:lnTo>
                  <a:pt x="27911" y="59253"/>
                </a:lnTo>
                <a:lnTo>
                  <a:pt x="7375" y="98999"/>
                </a:lnTo>
                <a:lnTo>
                  <a:pt x="0" y="144780"/>
                </a:lnTo>
                <a:lnTo>
                  <a:pt x="0" y="1302956"/>
                </a:lnTo>
                <a:lnTo>
                  <a:pt x="7375" y="1348717"/>
                </a:lnTo>
                <a:lnTo>
                  <a:pt x="27911" y="1388461"/>
                </a:lnTo>
                <a:lnTo>
                  <a:pt x="59225" y="1419802"/>
                </a:lnTo>
                <a:lnTo>
                  <a:pt x="98934" y="1440355"/>
                </a:lnTo>
                <a:lnTo>
                  <a:pt x="144652" y="1447736"/>
                </a:lnTo>
                <a:lnTo>
                  <a:pt x="2284095" y="1447736"/>
                </a:lnTo>
                <a:lnTo>
                  <a:pt x="2329827" y="1440355"/>
                </a:lnTo>
                <a:lnTo>
                  <a:pt x="2369567" y="1419802"/>
                </a:lnTo>
                <a:lnTo>
                  <a:pt x="2400918" y="1388461"/>
                </a:lnTo>
                <a:lnTo>
                  <a:pt x="2421486" y="1348717"/>
                </a:lnTo>
                <a:lnTo>
                  <a:pt x="2428875" y="1302956"/>
                </a:lnTo>
                <a:lnTo>
                  <a:pt x="2428875" y="144780"/>
                </a:lnTo>
                <a:lnTo>
                  <a:pt x="2421486" y="98999"/>
                </a:lnTo>
                <a:lnTo>
                  <a:pt x="2400918" y="59253"/>
                </a:lnTo>
                <a:lnTo>
                  <a:pt x="2369567" y="27919"/>
                </a:lnTo>
                <a:lnTo>
                  <a:pt x="2329827" y="7376"/>
                </a:lnTo>
                <a:lnTo>
                  <a:pt x="228409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BC652C5D-3A53-4EA7-AB74-ACE41A8296D4}"/>
              </a:ext>
            </a:extLst>
          </p:cNvPr>
          <p:cNvSpPr txBox="1"/>
          <p:nvPr/>
        </p:nvSpPr>
        <p:spPr>
          <a:xfrm>
            <a:off x="8739565" y="5100725"/>
            <a:ext cx="1245870" cy="113284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80"/>
              </a:spcBef>
            </a:pPr>
            <a:r>
              <a:rPr sz="2400" dirty="0">
                <a:solidFill>
                  <a:srgbClr val="FFFFFF"/>
                </a:solidFill>
                <a:latin typeface="微软雅黑"/>
                <a:cs typeface="微软雅黑"/>
              </a:rPr>
              <a:t>精子活率</a:t>
            </a:r>
            <a:endParaRPr sz="2400">
              <a:latin typeface="微软雅黑"/>
              <a:cs typeface="微软雅黑"/>
            </a:endParaRPr>
          </a:p>
          <a:p>
            <a:pPr marR="1905" algn="ctr">
              <a:lnSpc>
                <a:spcPct val="100000"/>
              </a:lnSpc>
              <a:spcBef>
                <a:spcPts val="1475"/>
              </a:spcBef>
            </a:pP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≥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dirty="0">
                <a:solidFill>
                  <a:srgbClr val="FFFFFF"/>
                </a:solidFill>
                <a:latin typeface="微软雅黑"/>
                <a:cs typeface="微软雅黑"/>
              </a:rPr>
              <a:t>。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26" name="object 12">
            <a:extLst>
              <a:ext uri="{FF2B5EF4-FFF2-40B4-BE49-F238E27FC236}">
                <a16:creationId xmlns:a16="http://schemas.microsoft.com/office/drawing/2014/main" id="{E69F2E79-CC4C-4B5C-8F50-ED3348FE970F}"/>
              </a:ext>
            </a:extLst>
          </p:cNvPr>
          <p:cNvSpPr txBox="1"/>
          <p:nvPr/>
        </p:nvSpPr>
        <p:spPr>
          <a:xfrm>
            <a:off x="916940" y="4581094"/>
            <a:ext cx="316230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GB/T4143-2008</a:t>
            </a: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规定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190959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838200" y="2492545"/>
            <a:ext cx="4277521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lang="en-US" altLang="zh-CN" sz="2400" spc="25" dirty="0">
                <a:solidFill>
                  <a:srgbClr val="404040"/>
                </a:solidFill>
                <a:latin typeface="微软雅黑"/>
                <a:cs typeface="微软雅黑"/>
              </a:rPr>
              <a:t>2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）精液稀释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BBECDD88-F514-4A60-AE52-225EA5D1B36A}"/>
              </a:ext>
            </a:extLst>
          </p:cNvPr>
          <p:cNvSpPr txBox="1"/>
          <p:nvPr/>
        </p:nvSpPr>
        <p:spPr>
          <a:xfrm>
            <a:off x="1191893" y="2878548"/>
            <a:ext cx="9808210" cy="36880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352425">
              <a:lnSpc>
                <a:spcPct val="150200"/>
              </a:lnSpc>
              <a:spcBef>
                <a:spcPts val="90"/>
              </a:spcBef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在实际生产中，牛精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液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的稀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释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倍数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是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按照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液稀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释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前后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的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密度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之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比来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确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定的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在本例 中：</a:t>
            </a:r>
            <a:endParaRPr sz="2000" dirty="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细管冻精每毫升含有的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有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效精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子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数为：</a:t>
            </a:r>
            <a:endParaRPr sz="2000" dirty="0">
              <a:latin typeface="微软雅黑"/>
              <a:cs typeface="微软雅黑"/>
            </a:endParaRPr>
          </a:p>
          <a:p>
            <a:pPr marR="69850" algn="ctr">
              <a:lnSpc>
                <a:spcPct val="100000"/>
              </a:lnSpc>
              <a:spcBef>
                <a:spcPts val="1210"/>
              </a:spcBef>
            </a:pPr>
            <a:r>
              <a:rPr sz="2000" spc="15" dirty="0">
                <a:solidFill>
                  <a:srgbClr val="404040"/>
                </a:solidFill>
                <a:latin typeface="Arial"/>
                <a:cs typeface="Arial"/>
              </a:rPr>
              <a:t>0.08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亿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÷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0.25mL=0.32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亿</a:t>
            </a:r>
            <a:r>
              <a:rPr sz="2000" spc="-15" dirty="0">
                <a:solidFill>
                  <a:srgbClr val="404040"/>
                </a:solidFill>
                <a:latin typeface="Arial"/>
                <a:cs typeface="Arial"/>
              </a:rPr>
              <a:t>/mL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细管冻精精子密度为：</a:t>
            </a:r>
            <a:endParaRPr sz="2000" dirty="0">
              <a:latin typeface="微软雅黑"/>
              <a:cs typeface="微软雅黑"/>
            </a:endParaRPr>
          </a:p>
          <a:p>
            <a:pPr marL="3301365">
              <a:lnSpc>
                <a:spcPct val="100000"/>
              </a:lnSpc>
              <a:spcBef>
                <a:spcPts val="1210"/>
              </a:spcBef>
            </a:pPr>
            <a:r>
              <a:rPr sz="2000" spc="15" dirty="0">
                <a:solidFill>
                  <a:srgbClr val="404040"/>
                </a:solidFill>
                <a:latin typeface="Arial"/>
                <a:cs typeface="Arial"/>
              </a:rPr>
              <a:t>0.32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亿</a:t>
            </a:r>
            <a:r>
              <a:rPr sz="2000" spc="5" dirty="0">
                <a:solidFill>
                  <a:srgbClr val="404040"/>
                </a:solidFill>
                <a:latin typeface="Arial"/>
                <a:cs typeface="Arial"/>
              </a:rPr>
              <a:t>/mL</a:t>
            </a:r>
            <a:r>
              <a:rPr sz="2000" spc="5" dirty="0">
                <a:solidFill>
                  <a:srgbClr val="404040"/>
                </a:solidFill>
                <a:latin typeface="微软雅黑"/>
                <a:cs typeface="微软雅黑"/>
              </a:rPr>
              <a:t>÷</a:t>
            </a:r>
            <a:r>
              <a:rPr sz="2000" spc="5" dirty="0">
                <a:solidFill>
                  <a:srgbClr val="404040"/>
                </a:solidFill>
                <a:latin typeface="Arial"/>
                <a:cs typeface="Arial"/>
              </a:rPr>
              <a:t>0.35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亿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/mL=0.914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亿</a:t>
            </a:r>
            <a:r>
              <a:rPr sz="2000" spc="-25" dirty="0">
                <a:solidFill>
                  <a:srgbClr val="404040"/>
                </a:solidFill>
                <a:latin typeface="Arial"/>
                <a:cs typeface="Arial"/>
              </a:rPr>
              <a:t>/mL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稀释倍数为：</a:t>
            </a:r>
            <a:endParaRPr sz="2000" dirty="0">
              <a:latin typeface="微软雅黑"/>
              <a:cs typeface="微软雅黑"/>
            </a:endParaRPr>
          </a:p>
          <a:p>
            <a:pPr marL="3301365">
              <a:lnSpc>
                <a:spcPct val="100000"/>
              </a:lnSpc>
              <a:spcBef>
                <a:spcPts val="1205"/>
              </a:spcBef>
            </a:pPr>
            <a:r>
              <a:rPr sz="2000" spc="20" dirty="0">
                <a:solidFill>
                  <a:srgbClr val="404040"/>
                </a:solidFill>
                <a:latin typeface="Arial"/>
                <a:cs typeface="Arial"/>
              </a:rPr>
              <a:t>13.8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亿</a:t>
            </a:r>
            <a:r>
              <a:rPr sz="2000" spc="5" dirty="0">
                <a:solidFill>
                  <a:srgbClr val="404040"/>
                </a:solidFill>
                <a:latin typeface="Arial"/>
                <a:cs typeface="Arial"/>
              </a:rPr>
              <a:t>/mL</a:t>
            </a:r>
            <a:r>
              <a:rPr sz="2000" spc="5" dirty="0">
                <a:solidFill>
                  <a:srgbClr val="404040"/>
                </a:solidFill>
                <a:latin typeface="微软雅黑"/>
                <a:cs typeface="微软雅黑"/>
              </a:rPr>
              <a:t>÷</a:t>
            </a:r>
            <a:r>
              <a:rPr sz="2000" spc="5" dirty="0">
                <a:solidFill>
                  <a:srgbClr val="404040"/>
                </a:solidFill>
                <a:latin typeface="Arial"/>
                <a:cs typeface="Arial"/>
              </a:rPr>
              <a:t>0.914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亿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/mL≈15(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倍</a:t>
            </a:r>
            <a:r>
              <a:rPr sz="2000" spc="5" dirty="0">
                <a:solidFill>
                  <a:srgbClr val="404040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2457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838200" y="2492545"/>
            <a:ext cx="4277521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lang="en-US" altLang="zh-CN" sz="2400" spc="25" dirty="0">
                <a:solidFill>
                  <a:srgbClr val="404040"/>
                </a:solidFill>
                <a:latin typeface="微软雅黑"/>
                <a:cs typeface="微软雅黑"/>
              </a:rPr>
              <a:t>2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）精液稀释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BC64C103-3874-4FB5-9398-A88ADDF257CD}"/>
              </a:ext>
            </a:extLst>
          </p:cNvPr>
          <p:cNvSpPr/>
          <p:nvPr/>
        </p:nvSpPr>
        <p:spPr>
          <a:xfrm>
            <a:off x="2362846" y="3519617"/>
            <a:ext cx="6838950" cy="2381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01645C21-5DA5-45D9-BE8F-12B74828B1CD}"/>
              </a:ext>
            </a:extLst>
          </p:cNvPr>
          <p:cNvSpPr txBox="1"/>
          <p:nvPr/>
        </p:nvSpPr>
        <p:spPr>
          <a:xfrm>
            <a:off x="1627654" y="2767074"/>
            <a:ext cx="2199640" cy="571310"/>
          </a:xfrm>
          <a:prstGeom prst="rect">
            <a:avLst/>
          </a:prstGeom>
        </p:spPr>
        <p:txBody>
          <a:bodyPr vert="horz" wrap="square" lIns="0" tIns="200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75"/>
              </a:spcBef>
              <a:tabLst>
                <a:tab pos="356235" algn="l"/>
              </a:tabLst>
            </a:pPr>
            <a:r>
              <a:rPr sz="2400" dirty="0" err="1">
                <a:latin typeface="微软雅黑"/>
                <a:cs typeface="微软雅黑"/>
              </a:rPr>
              <a:t>稀释液的配制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154453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838200" y="2492545"/>
            <a:ext cx="4277521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lang="en-US" altLang="zh-CN" sz="2400" spc="25" dirty="0">
                <a:solidFill>
                  <a:srgbClr val="404040"/>
                </a:solidFill>
                <a:latin typeface="微软雅黑"/>
                <a:cs typeface="微软雅黑"/>
              </a:rPr>
              <a:t>2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）精液稀释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504D19D4-E0E5-43C2-9225-F64F2379CFD8}"/>
              </a:ext>
            </a:extLst>
          </p:cNvPr>
          <p:cNvSpPr txBox="1"/>
          <p:nvPr/>
        </p:nvSpPr>
        <p:spPr>
          <a:xfrm>
            <a:off x="1209675" y="2492545"/>
            <a:ext cx="10011098" cy="1078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lang="zh-CN" altLang="en-US" sz="2000" spc="25" dirty="0">
                <a:latin typeface="微软雅黑"/>
                <a:cs typeface="微软雅黑"/>
              </a:rPr>
              <a:t>一次</a:t>
            </a:r>
            <a:r>
              <a:rPr sz="2000" spc="25" dirty="0" err="1">
                <a:latin typeface="微软雅黑"/>
                <a:cs typeface="微软雅黑"/>
              </a:rPr>
              <a:t>稀释法</a:t>
            </a:r>
            <a:r>
              <a:rPr sz="2000" spc="25" dirty="0">
                <a:latin typeface="微软雅黑"/>
                <a:cs typeface="微软雅黑"/>
              </a:rPr>
              <a:t>：</a:t>
            </a:r>
            <a:r>
              <a:rPr lang="zh-CN" altLang="en-US" sz="2000" spc="25" dirty="0">
                <a:latin typeface="微软雅黑"/>
                <a:cs typeface="微软雅黑"/>
              </a:rPr>
              <a:t>将含有甘油、卵黄等的稀释液按一定比例加入精液中，常用于制作颗粒冷冻精液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4709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838200" y="2492545"/>
            <a:ext cx="4277521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lang="en-US" altLang="zh-CN" sz="2400" spc="25" dirty="0">
                <a:solidFill>
                  <a:srgbClr val="404040"/>
                </a:solidFill>
                <a:latin typeface="微软雅黑"/>
                <a:cs typeface="微软雅黑"/>
              </a:rPr>
              <a:t>2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）精液稀释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48993440-9217-41AF-9E84-705BE131AEFD}"/>
              </a:ext>
            </a:extLst>
          </p:cNvPr>
          <p:cNvSpPr/>
          <p:nvPr/>
        </p:nvSpPr>
        <p:spPr>
          <a:xfrm>
            <a:off x="1209675" y="3753042"/>
            <a:ext cx="9772650" cy="2390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504D19D4-E0E5-43C2-9225-F64F2379CFD8}"/>
              </a:ext>
            </a:extLst>
          </p:cNvPr>
          <p:cNvSpPr txBox="1"/>
          <p:nvPr/>
        </p:nvSpPr>
        <p:spPr>
          <a:xfrm>
            <a:off x="1209675" y="2627132"/>
            <a:ext cx="7318375" cy="7707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000" spc="25" dirty="0">
                <a:latin typeface="微软雅黑"/>
                <a:cs typeface="微软雅黑"/>
              </a:rPr>
              <a:t>两次稀释法：缩短甘油</a:t>
            </a:r>
            <a:r>
              <a:rPr sz="2000" spc="-50" dirty="0">
                <a:latin typeface="微软雅黑"/>
                <a:cs typeface="微软雅黑"/>
              </a:rPr>
              <a:t>与</a:t>
            </a:r>
            <a:r>
              <a:rPr sz="2000" spc="25" dirty="0">
                <a:latin typeface="微软雅黑"/>
                <a:cs typeface="微软雅黑"/>
              </a:rPr>
              <a:t>精子</a:t>
            </a:r>
            <a:r>
              <a:rPr sz="2000" spc="-50" dirty="0">
                <a:latin typeface="微软雅黑"/>
                <a:cs typeface="微软雅黑"/>
              </a:rPr>
              <a:t>接</a:t>
            </a:r>
            <a:r>
              <a:rPr sz="2000" spc="25" dirty="0">
                <a:latin typeface="微软雅黑"/>
                <a:cs typeface="微软雅黑"/>
              </a:rPr>
              <a:t>触的</a:t>
            </a:r>
            <a:r>
              <a:rPr sz="2000" spc="-50" dirty="0">
                <a:latin typeface="微软雅黑"/>
                <a:cs typeface="微软雅黑"/>
              </a:rPr>
              <a:t>时</a:t>
            </a:r>
            <a:r>
              <a:rPr sz="2000" spc="25" dirty="0">
                <a:latin typeface="微软雅黑"/>
                <a:cs typeface="微软雅黑"/>
              </a:rPr>
              <a:t>间，</a:t>
            </a:r>
            <a:r>
              <a:rPr sz="2000" spc="-50" dirty="0">
                <a:latin typeface="微软雅黑"/>
                <a:cs typeface="微软雅黑"/>
              </a:rPr>
              <a:t>甘</a:t>
            </a:r>
            <a:r>
              <a:rPr sz="2000" spc="25" dirty="0">
                <a:latin typeface="微软雅黑"/>
                <a:cs typeface="微软雅黑"/>
              </a:rPr>
              <a:t>油添</a:t>
            </a:r>
            <a:r>
              <a:rPr sz="2000" spc="-50" dirty="0">
                <a:latin typeface="微软雅黑"/>
                <a:cs typeface="微软雅黑"/>
              </a:rPr>
              <a:t>加</a:t>
            </a:r>
            <a:r>
              <a:rPr sz="2000" dirty="0">
                <a:latin typeface="微软雅黑"/>
                <a:cs typeface="微软雅黑"/>
              </a:rPr>
              <a:t>量</a:t>
            </a:r>
            <a:r>
              <a:rPr sz="2000" dirty="0">
                <a:latin typeface="Arial"/>
                <a:cs typeface="Arial"/>
              </a:rPr>
              <a:t>5%-7%</a:t>
            </a:r>
          </a:p>
        </p:txBody>
      </p:sp>
    </p:spTree>
    <p:extLst>
      <p:ext uri="{BB962C8B-B14F-4D97-AF65-F5344CB8AC3E}">
        <p14:creationId xmlns:p14="http://schemas.microsoft.com/office/powerpoint/2010/main" val="1509494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838200" y="2492545"/>
            <a:ext cx="4277521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（</a:t>
            </a:r>
            <a:r>
              <a:rPr lang="en-US" altLang="zh-CN" sz="2400" spc="25" dirty="0">
                <a:solidFill>
                  <a:srgbClr val="404040"/>
                </a:solidFill>
                <a:latin typeface="微软雅黑"/>
                <a:cs typeface="微软雅黑"/>
              </a:rPr>
              <a:t>3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）降温平衡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9241EFF-CCF3-4803-A270-13C9E041EA40}"/>
              </a:ext>
            </a:extLst>
          </p:cNvPr>
          <p:cNvSpPr/>
          <p:nvPr/>
        </p:nvSpPr>
        <p:spPr>
          <a:xfrm>
            <a:off x="1110711" y="2878548"/>
            <a:ext cx="9831091" cy="2252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采用一次稀释法,降温是从30℃经1~2h缓慢降至0</a:t>
            </a:r>
            <a:r>
              <a:rPr lang="en-US" altLang="zh-CN" sz="2400" dirty="0"/>
              <a:t>-</a:t>
            </a:r>
            <a:r>
              <a:rPr lang="zh-CN" altLang="en-US" sz="2400" dirty="0"/>
              <a:t>5℃,以防冷打击。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平衡是降温后,把稀释后的精液放置在0~5℃的环境中停留2~4h,平衡的目的是使精子有一段适应低温的过程,同时使甘油充分渗入精子内部,达到抗冻保护作用</a:t>
            </a:r>
          </a:p>
        </p:txBody>
      </p:sp>
    </p:spTree>
    <p:extLst>
      <p:ext uri="{BB962C8B-B14F-4D97-AF65-F5344CB8AC3E}">
        <p14:creationId xmlns:p14="http://schemas.microsoft.com/office/powerpoint/2010/main" val="2827205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1110711" y="2492545"/>
            <a:ext cx="4277521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altLang="zh-CN" sz="2400" spc="25" dirty="0">
                <a:solidFill>
                  <a:srgbClr val="404040"/>
                </a:solidFill>
                <a:latin typeface="微软雅黑"/>
                <a:cs typeface="微软雅黑"/>
              </a:rPr>
              <a:t>(4)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精液的分装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9241EFF-CCF3-4803-A270-13C9E041EA40}"/>
              </a:ext>
            </a:extLst>
          </p:cNvPr>
          <p:cNvSpPr/>
          <p:nvPr/>
        </p:nvSpPr>
        <p:spPr>
          <a:xfrm>
            <a:off x="1110711" y="2878548"/>
            <a:ext cx="9831091" cy="300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冷冻精液现多采用颗粒和细管两种剂型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dirty="0"/>
              <a:t>①顆粒冻精：将精液直接滴在经液氮制冷的金属网或塑料板上</a:t>
            </a:r>
            <a:r>
              <a:rPr lang="en-US" altLang="zh-CN" dirty="0"/>
              <a:t>,</a:t>
            </a:r>
            <a:r>
              <a:rPr lang="zh-CN" altLang="en-US" dirty="0"/>
              <a:t>冷冻后制成</a:t>
            </a:r>
            <a:r>
              <a:rPr lang="en-US" altLang="zh-CN" dirty="0"/>
              <a:t>0.1~0.2ml</a:t>
            </a:r>
            <a:r>
              <a:rPr lang="zh-CN" altLang="en-US" dirty="0"/>
              <a:t>的颗粒。制作颗粒冷冻精液具有操作简便、体积小、成本低便于贮存的优点。但也有易受污染、不便标记、不易识别的缺点。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②细管冻精：把平衡后的精液分装到塑料细管中</a:t>
            </a:r>
            <a:r>
              <a:rPr lang="en-US" altLang="zh-CN" dirty="0"/>
              <a:t>,</a:t>
            </a:r>
            <a:r>
              <a:rPr lang="zh-CN" altLang="en-US" dirty="0"/>
              <a:t>细管的一端塞有细线或棉花</a:t>
            </a:r>
            <a:r>
              <a:rPr lang="en-US" altLang="zh-CN" dirty="0"/>
              <a:t>,</a:t>
            </a:r>
            <a:r>
              <a:rPr lang="zh-CN" altLang="en-US" dirty="0"/>
              <a:t>其间放置少量聚乙烯醇粉</a:t>
            </a:r>
            <a:r>
              <a:rPr lang="en-US" altLang="zh-CN" dirty="0"/>
              <a:t>(</a:t>
            </a:r>
            <a:r>
              <a:rPr lang="zh-CN" altLang="en-US" dirty="0"/>
              <a:t>吸水后形成活塞</a:t>
            </a:r>
            <a:r>
              <a:rPr lang="en-US" altLang="zh-CN" dirty="0"/>
              <a:t>),</a:t>
            </a:r>
            <a:r>
              <a:rPr lang="zh-CN" altLang="en-US" dirty="0"/>
              <a:t>另一端封口</a:t>
            </a:r>
            <a:r>
              <a:rPr lang="en-US" altLang="zh-CN" dirty="0"/>
              <a:t>,</a:t>
            </a:r>
            <a:r>
              <a:rPr lang="zh-CN" altLang="en-US" dirty="0"/>
              <a:t>冷冻保存。细管的长度约</a:t>
            </a:r>
            <a:r>
              <a:rPr lang="en-US" altLang="zh-CN" dirty="0"/>
              <a:t>13cm,</a:t>
            </a:r>
            <a:r>
              <a:rPr lang="zh-CN" altLang="en-US" dirty="0"/>
              <a:t>容量有</a:t>
            </a:r>
            <a:r>
              <a:rPr lang="en-US" altLang="zh-CN" dirty="0"/>
              <a:t>0.25ml</a:t>
            </a:r>
            <a:r>
              <a:rPr lang="zh-CN" altLang="en-US" dirty="0"/>
              <a:t>、</a:t>
            </a:r>
            <a:r>
              <a:rPr lang="en-US" altLang="zh-CN" dirty="0"/>
              <a:t>0.5ml</a:t>
            </a:r>
            <a:r>
              <a:rPr lang="zh-CN" altLang="en-US" dirty="0"/>
              <a:t>和</a:t>
            </a:r>
            <a:r>
              <a:rPr lang="en-US" altLang="zh-CN" dirty="0"/>
              <a:t>1.0ml,</a:t>
            </a:r>
            <a:r>
              <a:rPr lang="zh-CN" altLang="en-US" dirty="0"/>
              <a:t>细管冷冻精液不易污染、便于标记、容量小、易贮存、冻结效果好，适用于机械化生产等特点</a:t>
            </a:r>
          </a:p>
        </p:txBody>
      </p:sp>
    </p:spTree>
    <p:extLst>
      <p:ext uri="{BB962C8B-B14F-4D97-AF65-F5344CB8AC3E}">
        <p14:creationId xmlns:p14="http://schemas.microsoft.com/office/powerpoint/2010/main" val="2755127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1110711" y="2492545"/>
            <a:ext cx="4277521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altLang="zh-CN" sz="2400" spc="25" dirty="0">
                <a:solidFill>
                  <a:srgbClr val="404040"/>
                </a:solidFill>
                <a:latin typeface="微软雅黑"/>
                <a:cs typeface="微软雅黑"/>
              </a:rPr>
              <a:t>(4)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精液的分装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096AD128-6469-48CD-B372-B2593D3B836B}"/>
              </a:ext>
            </a:extLst>
          </p:cNvPr>
          <p:cNvSpPr/>
          <p:nvPr/>
        </p:nvSpPr>
        <p:spPr>
          <a:xfrm>
            <a:off x="7064632" y="2878548"/>
            <a:ext cx="3629025" cy="3040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FA1E75A-FB86-487B-998F-565D69D7BCFE}"/>
              </a:ext>
            </a:extLst>
          </p:cNvPr>
          <p:cNvSpPr/>
          <p:nvPr/>
        </p:nvSpPr>
        <p:spPr>
          <a:xfrm>
            <a:off x="1273432" y="3061428"/>
            <a:ext cx="4114800" cy="2809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FDDA9A34-B42B-4969-B1F8-338E6F243770}"/>
              </a:ext>
            </a:extLst>
          </p:cNvPr>
          <p:cNvSpPr txBox="1"/>
          <p:nvPr/>
        </p:nvSpPr>
        <p:spPr>
          <a:xfrm>
            <a:off x="2120897" y="6115777"/>
            <a:ext cx="201803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30" dirty="0">
                <a:solidFill>
                  <a:srgbClr val="404040"/>
                </a:solidFill>
                <a:latin typeface="Arial"/>
                <a:cs typeface="Arial"/>
              </a:rPr>
              <a:t>0.25mm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细</a:t>
            </a:r>
            <a:r>
              <a:rPr sz="2000" b="1" spc="-50" dirty="0">
                <a:solidFill>
                  <a:srgbClr val="404040"/>
                </a:solidFill>
                <a:latin typeface="微软雅黑"/>
                <a:cs typeface="微软雅黑"/>
              </a:rPr>
              <a:t>管</a:t>
            </a: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冻精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7C887E4D-B624-4B2E-9547-0390DAAD43D6}"/>
              </a:ext>
            </a:extLst>
          </p:cNvPr>
          <p:cNvSpPr txBox="1"/>
          <p:nvPr/>
        </p:nvSpPr>
        <p:spPr>
          <a:xfrm>
            <a:off x="8218422" y="6101807"/>
            <a:ext cx="131318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25" dirty="0">
                <a:solidFill>
                  <a:srgbClr val="404040"/>
                </a:solidFill>
                <a:latin typeface="微软雅黑"/>
                <a:cs typeface="微软雅黑"/>
              </a:rPr>
              <a:t>精液分装机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3344068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1110711" y="2492545"/>
            <a:ext cx="4277521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altLang="zh-CN" sz="2400" spc="25" dirty="0">
                <a:solidFill>
                  <a:srgbClr val="404040"/>
                </a:solidFill>
                <a:latin typeface="微软雅黑"/>
                <a:cs typeface="微软雅黑"/>
              </a:rPr>
              <a:t>(5)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冻结</a:t>
            </a:r>
            <a:endParaRPr sz="2400" dirty="0">
              <a:latin typeface="微软雅黑"/>
              <a:cs typeface="微软雅黑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77A70302-68DD-4C66-BDB0-E7B982BFADDC}"/>
              </a:ext>
            </a:extLst>
          </p:cNvPr>
          <p:cNvSpPr/>
          <p:nvPr/>
        </p:nvSpPr>
        <p:spPr>
          <a:xfrm>
            <a:off x="3957239" y="2492545"/>
            <a:ext cx="4277521" cy="3966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90944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1110711" y="2492545"/>
            <a:ext cx="4277521" cy="76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en-US" altLang="zh-CN" sz="2400" spc="25" dirty="0">
                <a:solidFill>
                  <a:srgbClr val="404040"/>
                </a:solidFill>
                <a:latin typeface="微软雅黑"/>
                <a:cs typeface="微软雅黑"/>
              </a:rPr>
              <a:t>(5)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冻结</a:t>
            </a:r>
            <a:endParaRPr lang="zh-CN" altLang="en-US" sz="2400" dirty="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2400" dirty="0">
              <a:latin typeface="微软雅黑"/>
              <a:cs typeface="微软雅黑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44163F16-C9B3-4BE7-9E7D-2C5E463EA18E}"/>
              </a:ext>
            </a:extLst>
          </p:cNvPr>
          <p:cNvSpPr/>
          <p:nvPr/>
        </p:nvSpPr>
        <p:spPr>
          <a:xfrm>
            <a:off x="1496654" y="2991172"/>
            <a:ext cx="5219345" cy="34138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1944130E-0097-4F84-B0BB-F17F9D7E1F41}"/>
              </a:ext>
            </a:extLst>
          </p:cNvPr>
          <p:cNvSpPr/>
          <p:nvPr/>
        </p:nvSpPr>
        <p:spPr>
          <a:xfrm>
            <a:off x="9139847" y="3065861"/>
            <a:ext cx="2032494" cy="32199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948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21" name="object 13">
            <a:extLst>
              <a:ext uri="{FF2B5EF4-FFF2-40B4-BE49-F238E27FC236}">
                <a16:creationId xmlns:a16="http://schemas.microsoft.com/office/drawing/2014/main" id="{F55AD505-85E0-44D1-B678-7DEC60379D02}"/>
              </a:ext>
            </a:extLst>
          </p:cNvPr>
          <p:cNvSpPr txBox="1"/>
          <p:nvPr/>
        </p:nvSpPr>
        <p:spPr>
          <a:xfrm>
            <a:off x="4374474" y="1778828"/>
            <a:ext cx="3443051" cy="43986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zh-CN" altLang="en-US" sz="2750" spc="25" dirty="0">
                <a:solidFill>
                  <a:srgbClr val="404040"/>
                </a:solidFill>
                <a:latin typeface="微软雅黑"/>
                <a:cs typeface="微软雅黑"/>
              </a:rPr>
              <a:t>现行的精液保存方式</a:t>
            </a:r>
            <a:endParaRPr lang="zh-CN" altLang="en-US" sz="2750" dirty="0">
              <a:latin typeface="微软雅黑"/>
              <a:cs typeface="微软雅黑"/>
            </a:endParaRPr>
          </a:p>
        </p:txBody>
      </p:sp>
      <p:sp>
        <p:nvSpPr>
          <p:cNvPr id="22" name="object 2">
            <a:extLst>
              <a:ext uri="{FF2B5EF4-FFF2-40B4-BE49-F238E27FC236}">
                <a16:creationId xmlns:a16="http://schemas.microsoft.com/office/drawing/2014/main" id="{4A9559B4-4A0E-4065-A40C-321CA0F11366}"/>
              </a:ext>
            </a:extLst>
          </p:cNvPr>
          <p:cNvSpPr txBox="1"/>
          <p:nvPr/>
        </p:nvSpPr>
        <p:spPr>
          <a:xfrm>
            <a:off x="7550404" y="2989516"/>
            <a:ext cx="105537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25" dirty="0">
                <a:solidFill>
                  <a:srgbClr val="EC7C30"/>
                </a:solidFill>
                <a:latin typeface="微软雅黑"/>
                <a:cs typeface="微软雅黑"/>
              </a:rPr>
              <a:t>液态保存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ED80A767-D65E-4719-A635-5E82DFABF22B}"/>
              </a:ext>
            </a:extLst>
          </p:cNvPr>
          <p:cNvSpPr txBox="1"/>
          <p:nvPr/>
        </p:nvSpPr>
        <p:spPr>
          <a:xfrm>
            <a:off x="7552055" y="3683317"/>
            <a:ext cx="105537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25" dirty="0">
                <a:solidFill>
                  <a:srgbClr val="EC7C30"/>
                </a:solidFill>
                <a:latin typeface="微软雅黑"/>
                <a:cs typeface="微软雅黑"/>
              </a:rPr>
              <a:t>固态保存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27C95176-F138-4AE8-957C-3C90D9785D2F}"/>
              </a:ext>
            </a:extLst>
          </p:cNvPr>
          <p:cNvSpPr/>
          <p:nvPr/>
        </p:nvSpPr>
        <p:spPr>
          <a:xfrm>
            <a:off x="6462776" y="2786126"/>
            <a:ext cx="762000" cy="647700"/>
          </a:xfrm>
          <a:custGeom>
            <a:avLst/>
            <a:gdLst/>
            <a:ahLst/>
            <a:cxnLst/>
            <a:rect l="l" t="t" r="r" b="b"/>
            <a:pathLst>
              <a:path w="762000" h="647700">
                <a:moveTo>
                  <a:pt x="0" y="0"/>
                </a:moveTo>
                <a:lnTo>
                  <a:pt x="68456" y="2317"/>
                </a:lnTo>
                <a:lnTo>
                  <a:pt x="132899" y="8998"/>
                </a:lnTo>
                <a:lnTo>
                  <a:pt x="192249" y="19637"/>
                </a:lnTo>
                <a:lnTo>
                  <a:pt x="245428" y="33830"/>
                </a:lnTo>
                <a:lnTo>
                  <a:pt x="291357" y="51170"/>
                </a:lnTo>
                <a:lnTo>
                  <a:pt x="328958" y="71251"/>
                </a:lnTo>
                <a:lnTo>
                  <a:pt x="374858" y="118017"/>
                </a:lnTo>
                <a:lnTo>
                  <a:pt x="381000" y="143890"/>
                </a:lnTo>
                <a:lnTo>
                  <a:pt x="381000" y="179832"/>
                </a:lnTo>
                <a:lnTo>
                  <a:pt x="387137" y="205705"/>
                </a:lnTo>
                <a:lnTo>
                  <a:pt x="433013" y="252471"/>
                </a:lnTo>
                <a:lnTo>
                  <a:pt x="470600" y="272552"/>
                </a:lnTo>
                <a:lnTo>
                  <a:pt x="516518" y="289892"/>
                </a:lnTo>
                <a:lnTo>
                  <a:pt x="569693" y="304085"/>
                </a:lnTo>
                <a:lnTo>
                  <a:pt x="629049" y="314724"/>
                </a:lnTo>
                <a:lnTo>
                  <a:pt x="693509" y="321405"/>
                </a:lnTo>
                <a:lnTo>
                  <a:pt x="762000" y="323723"/>
                </a:lnTo>
                <a:lnTo>
                  <a:pt x="693509" y="326044"/>
                </a:lnTo>
                <a:lnTo>
                  <a:pt x="629049" y="332737"/>
                </a:lnTo>
                <a:lnTo>
                  <a:pt x="569693" y="343393"/>
                </a:lnTo>
                <a:lnTo>
                  <a:pt x="516518" y="357606"/>
                </a:lnTo>
                <a:lnTo>
                  <a:pt x="470600" y="374967"/>
                </a:lnTo>
                <a:lnTo>
                  <a:pt x="433013" y="395068"/>
                </a:lnTo>
                <a:lnTo>
                  <a:pt x="387137" y="441863"/>
                </a:lnTo>
                <a:lnTo>
                  <a:pt x="381000" y="467740"/>
                </a:lnTo>
                <a:lnTo>
                  <a:pt x="381000" y="503682"/>
                </a:lnTo>
                <a:lnTo>
                  <a:pt x="374858" y="529559"/>
                </a:lnTo>
                <a:lnTo>
                  <a:pt x="328958" y="576354"/>
                </a:lnTo>
                <a:lnTo>
                  <a:pt x="291357" y="596455"/>
                </a:lnTo>
                <a:lnTo>
                  <a:pt x="245428" y="613816"/>
                </a:lnTo>
                <a:lnTo>
                  <a:pt x="192249" y="628029"/>
                </a:lnTo>
                <a:lnTo>
                  <a:pt x="132899" y="638685"/>
                </a:lnTo>
                <a:lnTo>
                  <a:pt x="68456" y="645378"/>
                </a:lnTo>
                <a:lnTo>
                  <a:pt x="0" y="647700"/>
                </a:lnTo>
              </a:path>
            </a:pathLst>
          </a:custGeom>
          <a:ln w="28575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5">
            <a:extLst>
              <a:ext uri="{FF2B5EF4-FFF2-40B4-BE49-F238E27FC236}">
                <a16:creationId xmlns:a16="http://schemas.microsoft.com/office/drawing/2014/main" id="{1DE5FDC6-5A88-4BD6-85BC-66D96AA1F936}"/>
              </a:ext>
            </a:extLst>
          </p:cNvPr>
          <p:cNvSpPr/>
          <p:nvPr/>
        </p:nvSpPr>
        <p:spPr>
          <a:xfrm>
            <a:off x="3867150" y="4648200"/>
            <a:ext cx="1362075" cy="1724025"/>
          </a:xfrm>
          <a:custGeom>
            <a:avLst/>
            <a:gdLst/>
            <a:ahLst/>
            <a:cxnLst/>
            <a:rect l="l" t="t" r="r" b="b"/>
            <a:pathLst>
              <a:path w="1362075" h="1724025">
                <a:moveTo>
                  <a:pt x="1021588" y="340487"/>
                </a:moveTo>
                <a:lnTo>
                  <a:pt x="340487" y="340487"/>
                </a:lnTo>
                <a:lnTo>
                  <a:pt x="340487" y="1724025"/>
                </a:lnTo>
                <a:lnTo>
                  <a:pt x="1021588" y="1724025"/>
                </a:lnTo>
                <a:lnTo>
                  <a:pt x="1021588" y="340487"/>
                </a:lnTo>
                <a:close/>
              </a:path>
              <a:path w="1362075" h="1724025">
                <a:moveTo>
                  <a:pt x="681101" y="0"/>
                </a:moveTo>
                <a:lnTo>
                  <a:pt x="0" y="340487"/>
                </a:lnTo>
                <a:lnTo>
                  <a:pt x="1362075" y="340487"/>
                </a:lnTo>
                <a:lnTo>
                  <a:pt x="68110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6">
            <a:extLst>
              <a:ext uri="{FF2B5EF4-FFF2-40B4-BE49-F238E27FC236}">
                <a16:creationId xmlns:a16="http://schemas.microsoft.com/office/drawing/2014/main" id="{FAF6609F-DEF6-4C29-B2AA-5554462012B0}"/>
              </a:ext>
            </a:extLst>
          </p:cNvPr>
          <p:cNvSpPr txBox="1"/>
          <p:nvPr/>
        </p:nvSpPr>
        <p:spPr>
          <a:xfrm>
            <a:off x="4366767" y="5222557"/>
            <a:ext cx="283210" cy="84963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 algn="just">
              <a:lnSpc>
                <a:spcPts val="2030"/>
              </a:lnSpc>
              <a:spcBef>
                <a:spcPts val="500"/>
              </a:spcBef>
            </a:pPr>
            <a:r>
              <a:rPr sz="2000" b="1" spc="15" dirty="0">
                <a:solidFill>
                  <a:srgbClr val="FFFFFF"/>
                </a:solidFill>
                <a:latin typeface="微软雅黑"/>
                <a:cs typeface="微软雅黑"/>
              </a:rPr>
              <a:t>按 温 度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7" name="object 7">
            <a:extLst>
              <a:ext uri="{FF2B5EF4-FFF2-40B4-BE49-F238E27FC236}">
                <a16:creationId xmlns:a16="http://schemas.microsoft.com/office/drawing/2014/main" id="{DA5A1250-C587-4E95-9025-211A92A4773B}"/>
              </a:ext>
            </a:extLst>
          </p:cNvPr>
          <p:cNvSpPr/>
          <p:nvPr/>
        </p:nvSpPr>
        <p:spPr>
          <a:xfrm>
            <a:off x="7391400" y="4619625"/>
            <a:ext cx="1371600" cy="1714500"/>
          </a:xfrm>
          <a:custGeom>
            <a:avLst/>
            <a:gdLst/>
            <a:ahLst/>
            <a:cxnLst/>
            <a:rect l="l" t="t" r="r" b="b"/>
            <a:pathLst>
              <a:path w="1371600" h="1714500">
                <a:moveTo>
                  <a:pt x="1028700" y="342900"/>
                </a:moveTo>
                <a:lnTo>
                  <a:pt x="342900" y="342900"/>
                </a:lnTo>
                <a:lnTo>
                  <a:pt x="342900" y="1714500"/>
                </a:lnTo>
                <a:lnTo>
                  <a:pt x="1028700" y="1714500"/>
                </a:lnTo>
                <a:lnTo>
                  <a:pt x="1028700" y="342900"/>
                </a:lnTo>
                <a:close/>
              </a:path>
              <a:path w="1371600" h="1714500">
                <a:moveTo>
                  <a:pt x="685800" y="0"/>
                </a:moveTo>
                <a:lnTo>
                  <a:pt x="0" y="342900"/>
                </a:lnTo>
                <a:lnTo>
                  <a:pt x="1371600" y="342900"/>
                </a:lnTo>
                <a:lnTo>
                  <a:pt x="6858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8">
            <a:extLst>
              <a:ext uri="{FF2B5EF4-FFF2-40B4-BE49-F238E27FC236}">
                <a16:creationId xmlns:a16="http://schemas.microsoft.com/office/drawing/2014/main" id="{E1997FB1-B8FC-4E6B-84B2-05E7F1E44FBB}"/>
              </a:ext>
            </a:extLst>
          </p:cNvPr>
          <p:cNvSpPr txBox="1"/>
          <p:nvPr/>
        </p:nvSpPr>
        <p:spPr>
          <a:xfrm>
            <a:off x="7896986" y="5190807"/>
            <a:ext cx="283210" cy="84963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 algn="just">
              <a:lnSpc>
                <a:spcPts val="2030"/>
              </a:lnSpc>
              <a:spcBef>
                <a:spcPts val="500"/>
              </a:spcBef>
            </a:pPr>
            <a:r>
              <a:rPr sz="2000" b="1" spc="15" dirty="0">
                <a:solidFill>
                  <a:srgbClr val="FFFFFF"/>
                </a:solidFill>
                <a:latin typeface="微软雅黑"/>
                <a:cs typeface="微软雅黑"/>
              </a:rPr>
              <a:t>按 状 态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9" name="object 11">
            <a:extLst>
              <a:ext uri="{FF2B5EF4-FFF2-40B4-BE49-F238E27FC236}">
                <a16:creationId xmlns:a16="http://schemas.microsoft.com/office/drawing/2014/main" id="{B970055F-5BAF-4590-83DF-2AA84F4D1811}"/>
              </a:ext>
            </a:extLst>
          </p:cNvPr>
          <p:cNvSpPr txBox="1"/>
          <p:nvPr/>
        </p:nvSpPr>
        <p:spPr>
          <a:xfrm>
            <a:off x="3306445" y="2475166"/>
            <a:ext cx="2741930" cy="15557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25" dirty="0">
                <a:solidFill>
                  <a:srgbClr val="6FAC46"/>
                </a:solidFill>
                <a:latin typeface="微软雅黑"/>
                <a:cs typeface="微软雅黑"/>
              </a:rPr>
              <a:t>常</a:t>
            </a:r>
            <a:r>
              <a:rPr sz="2000" b="1" spc="20" dirty="0">
                <a:solidFill>
                  <a:srgbClr val="6FAC46"/>
                </a:solidFill>
                <a:latin typeface="微软雅黑"/>
                <a:cs typeface="微软雅黑"/>
              </a:rPr>
              <a:t>温</a:t>
            </a:r>
            <a:r>
              <a:rPr sz="2000" b="1" spc="10" dirty="0">
                <a:solidFill>
                  <a:srgbClr val="6FAC46"/>
                </a:solidFill>
                <a:latin typeface="Arial"/>
                <a:cs typeface="Arial"/>
              </a:rPr>
              <a:t>(15</a:t>
            </a:r>
            <a:r>
              <a:rPr sz="2000" b="1" spc="10" dirty="0">
                <a:solidFill>
                  <a:srgbClr val="6FAC46"/>
                </a:solidFill>
                <a:latin typeface="微软雅黑"/>
                <a:cs typeface="微软雅黑"/>
              </a:rPr>
              <a:t>～</a:t>
            </a:r>
            <a:r>
              <a:rPr sz="2000" b="1" spc="10" dirty="0">
                <a:solidFill>
                  <a:srgbClr val="6FAC46"/>
                </a:solidFill>
                <a:latin typeface="Arial"/>
                <a:cs typeface="Arial"/>
              </a:rPr>
              <a:t>25</a:t>
            </a:r>
            <a:r>
              <a:rPr sz="2000" b="1" spc="10" dirty="0">
                <a:solidFill>
                  <a:srgbClr val="6FAC46"/>
                </a:solidFill>
                <a:latin typeface="微软雅黑"/>
                <a:cs typeface="微软雅黑"/>
              </a:rPr>
              <a:t>℃</a:t>
            </a:r>
            <a:r>
              <a:rPr sz="2000" b="1" spc="10" dirty="0">
                <a:solidFill>
                  <a:srgbClr val="6FAC46"/>
                </a:solidFill>
                <a:latin typeface="Arial"/>
                <a:cs typeface="Arial"/>
              </a:rPr>
              <a:t>)</a:t>
            </a:r>
            <a:r>
              <a:rPr sz="2000" b="1" spc="20" dirty="0">
                <a:solidFill>
                  <a:srgbClr val="6FAC46"/>
                </a:solidFill>
                <a:latin typeface="微软雅黑"/>
                <a:cs typeface="微软雅黑"/>
              </a:rPr>
              <a:t>保存</a:t>
            </a:r>
            <a:endParaRPr sz="20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2405"/>
              </a:spcBef>
            </a:pPr>
            <a:r>
              <a:rPr sz="2000" b="1" spc="25" dirty="0">
                <a:solidFill>
                  <a:srgbClr val="6FAC46"/>
                </a:solidFill>
                <a:latin typeface="微软雅黑"/>
                <a:cs typeface="微软雅黑"/>
              </a:rPr>
              <a:t>低温</a:t>
            </a:r>
            <a:r>
              <a:rPr sz="2000" b="1" spc="10" dirty="0">
                <a:solidFill>
                  <a:srgbClr val="6FAC46"/>
                </a:solidFill>
                <a:latin typeface="Arial"/>
                <a:cs typeface="Arial"/>
              </a:rPr>
              <a:t>(0</a:t>
            </a:r>
            <a:r>
              <a:rPr sz="2000" b="1" spc="10" dirty="0">
                <a:solidFill>
                  <a:srgbClr val="6FAC46"/>
                </a:solidFill>
                <a:latin typeface="微软雅黑"/>
                <a:cs typeface="微软雅黑"/>
              </a:rPr>
              <a:t>～</a:t>
            </a:r>
            <a:r>
              <a:rPr sz="2000" b="1" spc="10" dirty="0">
                <a:solidFill>
                  <a:srgbClr val="6FAC46"/>
                </a:solidFill>
                <a:latin typeface="Arial"/>
                <a:cs typeface="Arial"/>
              </a:rPr>
              <a:t>5</a:t>
            </a:r>
            <a:r>
              <a:rPr sz="2000" b="1" spc="10" dirty="0">
                <a:solidFill>
                  <a:srgbClr val="6FAC46"/>
                </a:solidFill>
                <a:latin typeface="微软雅黑"/>
                <a:cs typeface="微软雅黑"/>
              </a:rPr>
              <a:t>℃</a:t>
            </a:r>
            <a:r>
              <a:rPr sz="2000" b="1" spc="10" dirty="0">
                <a:solidFill>
                  <a:srgbClr val="6FAC46"/>
                </a:solidFill>
                <a:latin typeface="Arial"/>
                <a:cs typeface="Arial"/>
              </a:rPr>
              <a:t>)</a:t>
            </a:r>
            <a:r>
              <a:rPr sz="2000" b="1" spc="25" dirty="0">
                <a:solidFill>
                  <a:srgbClr val="6FAC46"/>
                </a:solidFill>
                <a:latin typeface="微软雅黑"/>
                <a:cs typeface="微软雅黑"/>
              </a:rPr>
              <a:t>保存</a:t>
            </a:r>
            <a:endParaRPr sz="20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2410"/>
              </a:spcBef>
            </a:pPr>
            <a:r>
              <a:rPr sz="2000" b="1" spc="25" dirty="0">
                <a:solidFill>
                  <a:srgbClr val="6FAC46"/>
                </a:solidFill>
                <a:latin typeface="微软雅黑"/>
                <a:cs typeface="微软雅黑"/>
              </a:rPr>
              <a:t>冷</a:t>
            </a:r>
            <a:r>
              <a:rPr sz="2000" b="1" spc="20" dirty="0">
                <a:solidFill>
                  <a:srgbClr val="6FAC46"/>
                </a:solidFill>
                <a:latin typeface="微软雅黑"/>
                <a:cs typeface="微软雅黑"/>
              </a:rPr>
              <a:t>冻</a:t>
            </a:r>
            <a:r>
              <a:rPr sz="2000" b="1" spc="5" dirty="0">
                <a:solidFill>
                  <a:srgbClr val="6FAC46"/>
                </a:solidFill>
                <a:latin typeface="Arial"/>
                <a:cs typeface="Arial"/>
              </a:rPr>
              <a:t>(-79</a:t>
            </a:r>
            <a:r>
              <a:rPr sz="2000" b="1" spc="-135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spc="10" dirty="0">
                <a:solidFill>
                  <a:srgbClr val="6FAC46"/>
                </a:solidFill>
                <a:latin typeface="微软雅黑"/>
                <a:cs typeface="微软雅黑"/>
              </a:rPr>
              <a:t>～</a:t>
            </a:r>
            <a:r>
              <a:rPr sz="2000" b="1" spc="10" dirty="0">
                <a:solidFill>
                  <a:srgbClr val="6FAC46"/>
                </a:solidFill>
                <a:latin typeface="Arial"/>
                <a:cs typeface="Arial"/>
              </a:rPr>
              <a:t>-196</a:t>
            </a:r>
            <a:r>
              <a:rPr sz="2000" b="1" spc="-135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spc="15" dirty="0">
                <a:solidFill>
                  <a:srgbClr val="6FAC46"/>
                </a:solidFill>
                <a:latin typeface="微软雅黑"/>
                <a:cs typeface="微软雅黑"/>
              </a:rPr>
              <a:t>℃</a:t>
            </a:r>
            <a:r>
              <a:rPr sz="2000" b="1" spc="15" dirty="0">
                <a:solidFill>
                  <a:srgbClr val="6FAC46"/>
                </a:solidFill>
                <a:latin typeface="Arial"/>
                <a:cs typeface="Arial"/>
              </a:rPr>
              <a:t>)</a:t>
            </a:r>
            <a:r>
              <a:rPr sz="2000" b="1" spc="20" dirty="0">
                <a:solidFill>
                  <a:srgbClr val="6FAC46"/>
                </a:solidFill>
                <a:latin typeface="微软雅黑"/>
                <a:cs typeface="微软雅黑"/>
              </a:rPr>
              <a:t>保存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6113891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1110711" y="2492545"/>
            <a:ext cx="4277521" cy="76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en-US" altLang="zh-CN" sz="2400" spc="25" dirty="0">
                <a:solidFill>
                  <a:srgbClr val="404040"/>
                </a:solidFill>
                <a:latin typeface="微软雅黑"/>
                <a:cs typeface="微软雅黑"/>
              </a:rPr>
              <a:t>(6)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冻精解冻</a:t>
            </a:r>
            <a:endParaRPr lang="zh-CN" altLang="en-US" sz="2400" dirty="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2400" dirty="0">
              <a:latin typeface="微软雅黑"/>
              <a:cs typeface="微软雅黑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05A61CE-7F31-4EC6-8887-BE81A31C6123}"/>
              </a:ext>
            </a:extLst>
          </p:cNvPr>
          <p:cNvSpPr/>
          <p:nvPr/>
        </p:nvSpPr>
        <p:spPr>
          <a:xfrm>
            <a:off x="838200" y="2891372"/>
            <a:ext cx="9576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9400">
              <a:lnSpc>
                <a:spcPct val="100000"/>
              </a:lnSpc>
              <a:spcBef>
                <a:spcPts val="1350"/>
              </a:spcBef>
            </a:pP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细管型：直接将其投入</a:t>
            </a:r>
            <a:r>
              <a:rPr lang="zh-CN" altLang="en-US" spc="-65" dirty="0">
                <a:solidFill>
                  <a:srgbClr val="404040"/>
                </a:solidFill>
                <a:latin typeface="微软雅黑"/>
                <a:cs typeface="微软雅黑"/>
              </a:rPr>
              <a:t>到</a:t>
            </a:r>
            <a:r>
              <a:rPr lang="en-US" altLang="zh-CN" dirty="0">
                <a:solidFill>
                  <a:srgbClr val="404040"/>
                </a:solidFill>
                <a:latin typeface="Arial"/>
                <a:cs typeface="Arial"/>
              </a:rPr>
              <a:t>38-40</a:t>
            </a:r>
            <a:r>
              <a:rPr lang="zh-CN" altLang="en-US" dirty="0">
                <a:solidFill>
                  <a:srgbClr val="404040"/>
                </a:solidFill>
                <a:latin typeface="微软雅黑"/>
                <a:cs typeface="微软雅黑"/>
              </a:rPr>
              <a:t>℃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的</a:t>
            </a:r>
            <a:r>
              <a:rPr lang="zh-CN" altLang="en-US" spc="-55" dirty="0">
                <a:solidFill>
                  <a:srgbClr val="404040"/>
                </a:solidFill>
                <a:latin typeface="微软雅黑"/>
                <a:cs typeface="微软雅黑"/>
              </a:rPr>
              <a:t>温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水中</a:t>
            </a:r>
            <a:r>
              <a:rPr lang="zh-CN" altLang="en-US" spc="-60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待冻</a:t>
            </a:r>
            <a:r>
              <a:rPr lang="zh-CN" altLang="en-US" spc="-6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融化</a:t>
            </a:r>
            <a:r>
              <a:rPr lang="zh-CN" altLang="en-US" spc="-60" dirty="0">
                <a:solidFill>
                  <a:srgbClr val="404040"/>
                </a:solidFill>
                <a:latin typeface="微软雅黑"/>
                <a:cs typeface="微软雅黑"/>
              </a:rPr>
              <a:t>到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一半</a:t>
            </a:r>
            <a:r>
              <a:rPr lang="zh-CN" altLang="en-US" spc="-60" dirty="0">
                <a:solidFill>
                  <a:srgbClr val="404040"/>
                </a:solidFill>
                <a:latin typeface="微软雅黑"/>
                <a:cs typeface="微软雅黑"/>
              </a:rPr>
              <a:t>时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，立</a:t>
            </a:r>
            <a:r>
              <a:rPr lang="zh-CN" altLang="en-US" spc="-60" dirty="0">
                <a:solidFill>
                  <a:srgbClr val="404040"/>
                </a:solidFill>
                <a:latin typeface="微软雅黑"/>
                <a:cs typeface="微软雅黑"/>
              </a:rPr>
              <a:t>即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取出</a:t>
            </a:r>
            <a:r>
              <a:rPr lang="zh-CN" altLang="en-US" spc="-60" dirty="0">
                <a:solidFill>
                  <a:srgbClr val="404040"/>
                </a:solidFill>
                <a:latin typeface="微软雅黑"/>
                <a:cs typeface="微软雅黑"/>
              </a:rPr>
              <a:t>备</a:t>
            </a:r>
            <a:r>
              <a:rPr lang="zh-CN" altLang="en-US" spc="25" dirty="0">
                <a:solidFill>
                  <a:srgbClr val="404040"/>
                </a:solidFill>
                <a:latin typeface="微软雅黑"/>
                <a:cs typeface="微软雅黑"/>
              </a:rPr>
              <a:t>用。</a:t>
            </a:r>
            <a:endParaRPr lang="zh-CN" altLang="en-US" dirty="0">
              <a:latin typeface="微软雅黑"/>
              <a:cs typeface="微软雅黑"/>
            </a:endParaRP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1ECA00AD-854C-4503-8D23-4702FD9A9735}"/>
              </a:ext>
            </a:extLst>
          </p:cNvPr>
          <p:cNvSpPr/>
          <p:nvPr/>
        </p:nvSpPr>
        <p:spPr>
          <a:xfrm>
            <a:off x="2880751" y="3455708"/>
            <a:ext cx="6430497" cy="2705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45207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精液冷冻技术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722BABA-1C32-40DD-B71C-6B364ED8C972}"/>
              </a:ext>
            </a:extLst>
          </p:cNvPr>
          <p:cNvSpPr txBox="1"/>
          <p:nvPr/>
        </p:nvSpPr>
        <p:spPr>
          <a:xfrm>
            <a:off x="1110711" y="2492545"/>
            <a:ext cx="4277521" cy="76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en-US" altLang="zh-CN" sz="2400" spc="25" dirty="0">
                <a:solidFill>
                  <a:srgbClr val="404040"/>
                </a:solidFill>
                <a:latin typeface="微软雅黑"/>
                <a:cs typeface="微软雅黑"/>
              </a:rPr>
              <a:t>(6)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冻精解冻</a:t>
            </a:r>
            <a:endParaRPr lang="zh-CN" altLang="en-US" sz="2400" dirty="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2400" dirty="0">
              <a:latin typeface="微软雅黑"/>
              <a:cs typeface="微软雅黑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05A61CE-7F31-4EC6-8887-BE81A31C6123}"/>
              </a:ext>
            </a:extLst>
          </p:cNvPr>
          <p:cNvSpPr/>
          <p:nvPr/>
        </p:nvSpPr>
        <p:spPr>
          <a:xfrm>
            <a:off x="1110711" y="2979051"/>
            <a:ext cx="9576647" cy="1892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冷冻精液的解冻温度、解冻方法都直接影响精子解冻后的活力。也是输精前必须的准备工作。方法有低温冰水解冻(0~5℃)、温水解冻(30~40℃)和高温解冻(50~70℃)等,经实践证明,温水解冻,特别是38-40℃解冻效果最好。解冻后进行镜检并观察精子活力,活力在0.3以上方能用于输精。</a:t>
            </a:r>
          </a:p>
        </p:txBody>
      </p:sp>
    </p:spTree>
    <p:extLst>
      <p:ext uri="{BB962C8B-B14F-4D97-AF65-F5344CB8AC3E}">
        <p14:creationId xmlns:p14="http://schemas.microsoft.com/office/powerpoint/2010/main" val="36205680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（三）精液冷冻保存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冷冻精液的保存与运输</a:t>
            </a: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F7B253A7-AA0E-4BF2-9B75-15407BB1E246}"/>
              </a:ext>
            </a:extLst>
          </p:cNvPr>
          <p:cNvSpPr/>
          <p:nvPr/>
        </p:nvSpPr>
        <p:spPr>
          <a:xfrm>
            <a:off x="7612525" y="2250910"/>
            <a:ext cx="2537315" cy="4003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32EAC64F-80E8-4354-B55E-3DAC714BC910}"/>
              </a:ext>
            </a:extLst>
          </p:cNvPr>
          <p:cNvSpPr txBox="1"/>
          <p:nvPr/>
        </p:nvSpPr>
        <p:spPr>
          <a:xfrm>
            <a:off x="1229636" y="2471864"/>
            <a:ext cx="5414010" cy="1526540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675"/>
              </a:spcBef>
              <a:buFont typeface="Wingdings"/>
              <a:buChar char=""/>
              <a:tabLst>
                <a:tab pos="356235" algn="l"/>
              </a:tabLst>
            </a:pPr>
            <a:r>
              <a:rPr sz="2400" dirty="0">
                <a:solidFill>
                  <a:srgbClr val="404040"/>
                </a:solidFill>
                <a:latin typeface="微软雅黑"/>
                <a:cs typeface="微软雅黑"/>
              </a:rPr>
              <a:t>保存精液</a:t>
            </a:r>
            <a:endParaRPr sz="2400" dirty="0">
              <a:latin typeface="微软雅黑"/>
              <a:cs typeface="微软雅黑"/>
            </a:endParaRPr>
          </a:p>
          <a:p>
            <a:pPr marL="12700" marR="5080" indent="266700">
              <a:lnSpc>
                <a:spcPct val="150200"/>
              </a:lnSpc>
              <a:spcBef>
                <a:spcPts val="150"/>
              </a:spcBef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经抽样检测合格的冻精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按品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种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、编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号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、采精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日期、型号标记、包装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转入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液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氮罐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贮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存备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用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3253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（一）精液常温保存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AE14149B-08E2-4F7E-9868-A94D5D2C4D48}"/>
              </a:ext>
            </a:extLst>
          </p:cNvPr>
          <p:cNvSpPr txBox="1"/>
          <p:nvPr/>
        </p:nvSpPr>
        <p:spPr>
          <a:xfrm>
            <a:off x="763905" y="2104707"/>
            <a:ext cx="10645140" cy="941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61950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latin typeface="微软雅黑"/>
                <a:cs typeface="微软雅黑"/>
              </a:rPr>
              <a:t>常温保存的温度</a:t>
            </a:r>
            <a:r>
              <a:rPr sz="2000" spc="15" dirty="0">
                <a:latin typeface="微软雅黑"/>
                <a:cs typeface="微软雅黑"/>
              </a:rPr>
              <a:t>在</a:t>
            </a:r>
            <a:r>
              <a:rPr sz="2000" dirty="0">
                <a:solidFill>
                  <a:srgbClr val="6FAC46"/>
                </a:solidFill>
                <a:latin typeface="Arial"/>
                <a:cs typeface="Arial"/>
              </a:rPr>
              <a:t>15</a:t>
            </a:r>
            <a:r>
              <a:rPr sz="2000" b="1" dirty="0">
                <a:solidFill>
                  <a:srgbClr val="6FAC46"/>
                </a:solidFill>
                <a:latin typeface="微软雅黑"/>
                <a:cs typeface="微软雅黑"/>
              </a:rPr>
              <a:t>～</a:t>
            </a:r>
            <a:r>
              <a:rPr sz="2000" dirty="0">
                <a:solidFill>
                  <a:srgbClr val="6FAC46"/>
                </a:solidFill>
                <a:latin typeface="Arial"/>
                <a:cs typeface="Arial"/>
              </a:rPr>
              <a:t>25</a:t>
            </a:r>
            <a:r>
              <a:rPr sz="2000" dirty="0">
                <a:solidFill>
                  <a:srgbClr val="6FAC46"/>
                </a:solidFill>
                <a:latin typeface="微软雅黑"/>
                <a:cs typeface="微软雅黑"/>
              </a:rPr>
              <a:t>℃</a:t>
            </a:r>
            <a:r>
              <a:rPr sz="2000" spc="25" dirty="0">
                <a:latin typeface="微软雅黑"/>
                <a:cs typeface="微软雅黑"/>
              </a:rPr>
              <a:t>之</a:t>
            </a:r>
            <a:r>
              <a:rPr sz="2000" spc="-55" dirty="0">
                <a:latin typeface="微软雅黑"/>
                <a:cs typeface="微软雅黑"/>
              </a:rPr>
              <a:t>间</a:t>
            </a:r>
            <a:r>
              <a:rPr sz="2000" spc="25" dirty="0">
                <a:latin typeface="微软雅黑"/>
                <a:cs typeface="微软雅黑"/>
              </a:rPr>
              <a:t>，温</a:t>
            </a:r>
            <a:r>
              <a:rPr sz="2000" spc="-60" dirty="0">
                <a:latin typeface="微软雅黑"/>
                <a:cs typeface="微软雅黑"/>
              </a:rPr>
              <a:t>度</a:t>
            </a:r>
            <a:r>
              <a:rPr sz="2000" spc="25" dirty="0">
                <a:latin typeface="微软雅黑"/>
                <a:cs typeface="微软雅黑"/>
              </a:rPr>
              <a:t>允许</a:t>
            </a:r>
            <a:r>
              <a:rPr sz="2000" spc="-60" dirty="0">
                <a:latin typeface="微软雅黑"/>
                <a:cs typeface="微软雅黑"/>
              </a:rPr>
              <a:t>有</a:t>
            </a:r>
            <a:r>
              <a:rPr sz="2000" spc="25" dirty="0">
                <a:latin typeface="微软雅黑"/>
                <a:cs typeface="微软雅黑"/>
              </a:rPr>
              <a:t>一定</a:t>
            </a:r>
            <a:r>
              <a:rPr sz="2000" spc="-60" dirty="0">
                <a:latin typeface="微软雅黑"/>
                <a:cs typeface="微软雅黑"/>
              </a:rPr>
              <a:t>变</a:t>
            </a:r>
            <a:r>
              <a:rPr sz="2000" spc="25" dirty="0">
                <a:latin typeface="微软雅黑"/>
                <a:cs typeface="微软雅黑"/>
              </a:rPr>
              <a:t>动，</a:t>
            </a:r>
            <a:r>
              <a:rPr sz="2000" spc="-60" dirty="0">
                <a:latin typeface="微软雅黑"/>
                <a:cs typeface="微软雅黑"/>
              </a:rPr>
              <a:t>所</a:t>
            </a:r>
            <a:r>
              <a:rPr sz="2000" spc="25" dirty="0">
                <a:latin typeface="微软雅黑"/>
                <a:cs typeface="微软雅黑"/>
              </a:rPr>
              <a:t>以又</a:t>
            </a:r>
            <a:r>
              <a:rPr sz="2000" spc="-60" dirty="0">
                <a:latin typeface="微软雅黑"/>
                <a:cs typeface="微软雅黑"/>
              </a:rPr>
              <a:t>称</a:t>
            </a:r>
            <a:r>
              <a:rPr sz="2000" spc="50" dirty="0">
                <a:latin typeface="微软雅黑"/>
                <a:cs typeface="微软雅黑"/>
              </a:rPr>
              <a:t>为</a:t>
            </a:r>
            <a:r>
              <a:rPr sz="2000" spc="25" dirty="0">
                <a:solidFill>
                  <a:srgbClr val="6FAC46"/>
                </a:solidFill>
                <a:latin typeface="微软雅黑"/>
                <a:cs typeface="微软雅黑"/>
              </a:rPr>
              <a:t>变</a:t>
            </a:r>
            <a:r>
              <a:rPr sz="2000" spc="-50" dirty="0">
                <a:solidFill>
                  <a:srgbClr val="6FAC46"/>
                </a:solidFill>
                <a:latin typeface="微软雅黑"/>
                <a:cs typeface="微软雅黑"/>
              </a:rPr>
              <a:t>温</a:t>
            </a:r>
            <a:r>
              <a:rPr sz="2000" spc="25" dirty="0">
                <a:solidFill>
                  <a:srgbClr val="6FAC46"/>
                </a:solidFill>
                <a:latin typeface="微软雅黑"/>
                <a:cs typeface="微软雅黑"/>
              </a:rPr>
              <a:t>保</a:t>
            </a:r>
            <a:r>
              <a:rPr sz="2000" spc="20" dirty="0">
                <a:solidFill>
                  <a:srgbClr val="6FAC46"/>
                </a:solidFill>
                <a:latin typeface="微软雅黑"/>
                <a:cs typeface="微软雅黑"/>
              </a:rPr>
              <a:t>存</a:t>
            </a:r>
            <a:r>
              <a:rPr sz="2000" spc="-55" dirty="0">
                <a:latin typeface="微软雅黑"/>
                <a:cs typeface="微软雅黑"/>
              </a:rPr>
              <a:t>或</a:t>
            </a:r>
            <a:r>
              <a:rPr sz="2000" spc="25" dirty="0">
                <a:solidFill>
                  <a:srgbClr val="6FAC46"/>
                </a:solidFill>
                <a:latin typeface="微软雅黑"/>
                <a:cs typeface="微软雅黑"/>
              </a:rPr>
              <a:t>室温</a:t>
            </a:r>
            <a:r>
              <a:rPr sz="2000" spc="-50" dirty="0">
                <a:solidFill>
                  <a:srgbClr val="6FAC46"/>
                </a:solidFill>
                <a:latin typeface="微软雅黑"/>
                <a:cs typeface="微软雅黑"/>
              </a:rPr>
              <a:t>保</a:t>
            </a:r>
            <a:r>
              <a:rPr sz="2000" spc="20" dirty="0">
                <a:solidFill>
                  <a:srgbClr val="6FAC46"/>
                </a:solidFill>
                <a:latin typeface="微软雅黑"/>
                <a:cs typeface="微软雅黑"/>
              </a:rPr>
              <a:t>存</a:t>
            </a:r>
            <a:r>
              <a:rPr sz="2000" spc="25" dirty="0">
                <a:latin typeface="微软雅黑"/>
                <a:cs typeface="微软雅黑"/>
              </a:rPr>
              <a:t>。 常温保存所需设备简单</a:t>
            </a:r>
            <a:r>
              <a:rPr sz="2000" spc="-50" dirty="0">
                <a:latin typeface="微软雅黑"/>
                <a:cs typeface="微软雅黑"/>
              </a:rPr>
              <a:t>，</a:t>
            </a:r>
            <a:r>
              <a:rPr sz="2000" spc="25" dirty="0">
                <a:latin typeface="微软雅黑"/>
                <a:cs typeface="微软雅黑"/>
              </a:rPr>
              <a:t>特别</a:t>
            </a:r>
            <a:r>
              <a:rPr sz="2000" spc="-50" dirty="0">
                <a:latin typeface="微软雅黑"/>
                <a:cs typeface="微软雅黑"/>
              </a:rPr>
              <a:t>适</a:t>
            </a:r>
            <a:r>
              <a:rPr sz="2000" spc="25" dirty="0">
                <a:latin typeface="微软雅黑"/>
                <a:cs typeface="微软雅黑"/>
              </a:rPr>
              <a:t>合猪</a:t>
            </a:r>
            <a:r>
              <a:rPr sz="2000" spc="-50" dirty="0">
                <a:latin typeface="微软雅黑"/>
                <a:cs typeface="微软雅黑"/>
              </a:rPr>
              <a:t>的</a:t>
            </a:r>
            <a:r>
              <a:rPr sz="2000" spc="25" dirty="0">
                <a:latin typeface="微软雅黑"/>
                <a:cs typeface="微软雅黑"/>
              </a:rPr>
              <a:t>精液。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FE8F890E-805C-484E-8464-E5678D37108D}"/>
              </a:ext>
            </a:extLst>
          </p:cNvPr>
          <p:cNvSpPr/>
          <p:nvPr/>
        </p:nvSpPr>
        <p:spPr>
          <a:xfrm>
            <a:off x="7286625" y="4076700"/>
            <a:ext cx="1533525" cy="2066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id="{7E4A7ED7-87AB-4D22-B4CF-A1FB9828E822}"/>
              </a:ext>
            </a:extLst>
          </p:cNvPr>
          <p:cNvSpPr/>
          <p:nvPr/>
        </p:nvSpPr>
        <p:spPr>
          <a:xfrm>
            <a:off x="3371850" y="4038600"/>
            <a:ext cx="3133725" cy="2238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767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（一）精液常温保存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930A0507-DAB3-434D-B6E3-B30A183F211E}"/>
              </a:ext>
            </a:extLst>
          </p:cNvPr>
          <p:cNvSpPr/>
          <p:nvPr/>
        </p:nvSpPr>
        <p:spPr>
          <a:xfrm>
            <a:off x="1028700" y="2781300"/>
            <a:ext cx="10010775" cy="2505075"/>
          </a:xfrm>
          <a:custGeom>
            <a:avLst/>
            <a:gdLst/>
            <a:ahLst/>
            <a:cxnLst/>
            <a:rect l="l" t="t" r="r" b="b"/>
            <a:pathLst>
              <a:path w="10010775" h="2505075">
                <a:moveTo>
                  <a:pt x="9593199" y="0"/>
                </a:moveTo>
                <a:lnTo>
                  <a:pt x="417575" y="0"/>
                </a:lnTo>
                <a:lnTo>
                  <a:pt x="368873" y="2809"/>
                </a:lnTo>
                <a:lnTo>
                  <a:pt x="321822" y="11027"/>
                </a:lnTo>
                <a:lnTo>
                  <a:pt x="276735" y="24342"/>
                </a:lnTo>
                <a:lnTo>
                  <a:pt x="233926" y="42440"/>
                </a:lnTo>
                <a:lnTo>
                  <a:pt x="193707" y="65008"/>
                </a:lnTo>
                <a:lnTo>
                  <a:pt x="156393" y="91733"/>
                </a:lnTo>
                <a:lnTo>
                  <a:pt x="122296" y="122300"/>
                </a:lnTo>
                <a:lnTo>
                  <a:pt x="91729" y="156398"/>
                </a:lnTo>
                <a:lnTo>
                  <a:pt x="65005" y="193713"/>
                </a:lnTo>
                <a:lnTo>
                  <a:pt x="42438" y="233931"/>
                </a:lnTo>
                <a:lnTo>
                  <a:pt x="24341" y="276740"/>
                </a:lnTo>
                <a:lnTo>
                  <a:pt x="11027" y="321826"/>
                </a:lnTo>
                <a:lnTo>
                  <a:pt x="2809" y="368875"/>
                </a:lnTo>
                <a:lnTo>
                  <a:pt x="0" y="417575"/>
                </a:lnTo>
                <a:lnTo>
                  <a:pt x="0" y="2087499"/>
                </a:lnTo>
                <a:lnTo>
                  <a:pt x="2809" y="2136199"/>
                </a:lnTo>
                <a:lnTo>
                  <a:pt x="11027" y="2183248"/>
                </a:lnTo>
                <a:lnTo>
                  <a:pt x="24341" y="2228334"/>
                </a:lnTo>
                <a:lnTo>
                  <a:pt x="42438" y="2271143"/>
                </a:lnTo>
                <a:lnTo>
                  <a:pt x="65005" y="2311361"/>
                </a:lnTo>
                <a:lnTo>
                  <a:pt x="91729" y="2348676"/>
                </a:lnTo>
                <a:lnTo>
                  <a:pt x="122296" y="2382774"/>
                </a:lnTo>
                <a:lnTo>
                  <a:pt x="156393" y="2413341"/>
                </a:lnTo>
                <a:lnTo>
                  <a:pt x="193707" y="2440066"/>
                </a:lnTo>
                <a:lnTo>
                  <a:pt x="233926" y="2462634"/>
                </a:lnTo>
                <a:lnTo>
                  <a:pt x="276735" y="2480732"/>
                </a:lnTo>
                <a:lnTo>
                  <a:pt x="321822" y="2494047"/>
                </a:lnTo>
                <a:lnTo>
                  <a:pt x="368873" y="2502265"/>
                </a:lnTo>
                <a:lnTo>
                  <a:pt x="417575" y="2505075"/>
                </a:lnTo>
                <a:lnTo>
                  <a:pt x="9593199" y="2505075"/>
                </a:lnTo>
                <a:lnTo>
                  <a:pt x="9641899" y="2502265"/>
                </a:lnTo>
                <a:lnTo>
                  <a:pt x="9688948" y="2494047"/>
                </a:lnTo>
                <a:lnTo>
                  <a:pt x="9734034" y="2480732"/>
                </a:lnTo>
                <a:lnTo>
                  <a:pt x="9776843" y="2462634"/>
                </a:lnTo>
                <a:lnTo>
                  <a:pt x="9817061" y="2440066"/>
                </a:lnTo>
                <a:lnTo>
                  <a:pt x="9854376" y="2413341"/>
                </a:lnTo>
                <a:lnTo>
                  <a:pt x="9888474" y="2382774"/>
                </a:lnTo>
                <a:lnTo>
                  <a:pt x="9919041" y="2348676"/>
                </a:lnTo>
                <a:lnTo>
                  <a:pt x="9945766" y="2311361"/>
                </a:lnTo>
                <a:lnTo>
                  <a:pt x="9968334" y="2271143"/>
                </a:lnTo>
                <a:lnTo>
                  <a:pt x="9986432" y="2228334"/>
                </a:lnTo>
                <a:lnTo>
                  <a:pt x="9999747" y="2183248"/>
                </a:lnTo>
                <a:lnTo>
                  <a:pt x="10007965" y="2136199"/>
                </a:lnTo>
                <a:lnTo>
                  <a:pt x="10010775" y="2087499"/>
                </a:lnTo>
                <a:lnTo>
                  <a:pt x="10010775" y="417575"/>
                </a:lnTo>
                <a:lnTo>
                  <a:pt x="10007965" y="368875"/>
                </a:lnTo>
                <a:lnTo>
                  <a:pt x="9999747" y="321826"/>
                </a:lnTo>
                <a:lnTo>
                  <a:pt x="9986432" y="276740"/>
                </a:lnTo>
                <a:lnTo>
                  <a:pt x="9968334" y="233931"/>
                </a:lnTo>
                <a:lnTo>
                  <a:pt x="9945766" y="193713"/>
                </a:lnTo>
                <a:lnTo>
                  <a:pt x="9919041" y="156398"/>
                </a:lnTo>
                <a:lnTo>
                  <a:pt x="9888474" y="122300"/>
                </a:lnTo>
                <a:lnTo>
                  <a:pt x="9854376" y="91733"/>
                </a:lnTo>
                <a:lnTo>
                  <a:pt x="9817061" y="65008"/>
                </a:lnTo>
                <a:lnTo>
                  <a:pt x="9776843" y="42440"/>
                </a:lnTo>
                <a:lnTo>
                  <a:pt x="9734034" y="24342"/>
                </a:lnTo>
                <a:lnTo>
                  <a:pt x="9688948" y="11027"/>
                </a:lnTo>
                <a:lnTo>
                  <a:pt x="9641899" y="2809"/>
                </a:lnTo>
                <a:lnTo>
                  <a:pt x="9593199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CD9D61A3-C52D-47B9-93DD-CBD697EBAC19}"/>
              </a:ext>
            </a:extLst>
          </p:cNvPr>
          <p:cNvSpPr txBox="1"/>
          <p:nvPr/>
        </p:nvSpPr>
        <p:spPr>
          <a:xfrm>
            <a:off x="1819910" y="3422713"/>
            <a:ext cx="8568055" cy="1170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6700">
              <a:lnSpc>
                <a:spcPct val="125200"/>
              </a:lnSpc>
              <a:spcBef>
                <a:spcPts val="95"/>
              </a:spcBef>
            </a:pP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常温保存是通过增加酸</a:t>
            </a:r>
            <a:r>
              <a:rPr sz="2000" spc="-55" dirty="0">
                <a:solidFill>
                  <a:srgbClr val="FFFFFF"/>
                </a:solidFill>
                <a:latin typeface="微软雅黑"/>
                <a:cs typeface="微软雅黑"/>
              </a:rPr>
              <a:t>度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，降</a:t>
            </a:r>
            <a:r>
              <a:rPr sz="2000" spc="-55" dirty="0">
                <a:solidFill>
                  <a:srgbClr val="FFFFFF"/>
                </a:solidFill>
                <a:latin typeface="微软雅黑"/>
                <a:cs typeface="微软雅黑"/>
              </a:rPr>
              <a:t>低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精液</a:t>
            </a:r>
            <a:r>
              <a:rPr sz="2000" spc="-30" dirty="0">
                <a:solidFill>
                  <a:srgbClr val="FFFFFF"/>
                </a:solidFill>
                <a:latin typeface="微软雅黑"/>
                <a:cs typeface="微软雅黑"/>
              </a:rPr>
              <a:t>的</a:t>
            </a:r>
            <a:r>
              <a:rPr sz="2000" spc="10" dirty="0">
                <a:solidFill>
                  <a:srgbClr val="FFFFFF"/>
                </a:solidFill>
                <a:latin typeface="微软雅黑"/>
                <a:cs typeface="微软雅黑"/>
              </a:rPr>
              <a:t>pH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来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抑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制精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子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的代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谢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活动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以减少 其能量消耗。酸性在一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定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范围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内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是可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逆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抑制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，</a:t>
            </a:r>
            <a:r>
              <a:rPr sz="2000" spc="5" dirty="0">
                <a:solidFill>
                  <a:srgbClr val="FFFFFF"/>
                </a:solidFill>
                <a:latin typeface="微软雅黑"/>
                <a:cs typeface="微软雅黑"/>
              </a:rPr>
              <a:t>当</a:t>
            </a:r>
            <a:r>
              <a:rPr sz="2000" dirty="0">
                <a:solidFill>
                  <a:srgbClr val="FFFFFF"/>
                </a:solidFill>
                <a:latin typeface="微软雅黑"/>
                <a:cs typeface="微软雅黑"/>
              </a:rPr>
              <a:t>PH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值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恢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复到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液正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常</a:t>
            </a:r>
            <a:r>
              <a:rPr sz="2000" spc="15" dirty="0">
                <a:solidFill>
                  <a:srgbClr val="FFFFFF"/>
                </a:solidFill>
                <a:latin typeface="微软雅黑"/>
                <a:cs typeface="微软雅黑"/>
              </a:rPr>
              <a:t>的</a:t>
            </a:r>
            <a:r>
              <a:rPr sz="2000" spc="-30" dirty="0">
                <a:solidFill>
                  <a:srgbClr val="FFFFFF"/>
                </a:solidFill>
                <a:latin typeface="微软雅黑"/>
                <a:cs typeface="微软雅黑"/>
              </a:rPr>
              <a:t>PH  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时，精子可复苏。通常</a:t>
            </a:r>
            <a:r>
              <a:rPr sz="2000" spc="-60" dirty="0">
                <a:solidFill>
                  <a:srgbClr val="FFFFFF"/>
                </a:solidFill>
                <a:latin typeface="微软雅黑"/>
                <a:cs typeface="微软雅黑"/>
              </a:rPr>
              <a:t>把</a:t>
            </a:r>
            <a:r>
              <a:rPr sz="2000" spc="10" dirty="0">
                <a:solidFill>
                  <a:srgbClr val="FFFFFF"/>
                </a:solidFill>
                <a:latin typeface="微软雅黑"/>
                <a:cs typeface="微软雅黑"/>
              </a:rPr>
              <a:t>pH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调</a:t>
            </a:r>
            <a:r>
              <a:rPr sz="2000" spc="-50" dirty="0">
                <a:solidFill>
                  <a:srgbClr val="FFFFFF"/>
                </a:solidFill>
                <a:latin typeface="微软雅黑"/>
                <a:cs typeface="微软雅黑"/>
              </a:rPr>
              <a:t>整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到</a:t>
            </a:r>
            <a:r>
              <a:rPr sz="2000" spc="-10" dirty="0">
                <a:solidFill>
                  <a:srgbClr val="FFFFFF"/>
                </a:solidFill>
                <a:latin typeface="微软雅黑"/>
                <a:cs typeface="微软雅黑"/>
              </a:rPr>
              <a:t>6.35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左右。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1724CB3-18AD-4389-8EAF-195626552CCF}"/>
              </a:ext>
            </a:extLst>
          </p:cNvPr>
          <p:cNvSpPr txBox="1"/>
          <p:nvPr/>
        </p:nvSpPr>
        <p:spPr>
          <a:xfrm>
            <a:off x="5461952" y="2014332"/>
            <a:ext cx="128397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40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2750" spc="25" dirty="0">
                <a:solidFill>
                  <a:srgbClr val="404040"/>
                </a:solidFill>
                <a:latin typeface="微软雅黑"/>
                <a:cs typeface="微软雅黑"/>
              </a:rPr>
              <a:t>、原理</a:t>
            </a:r>
            <a:endParaRPr sz="275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65774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（一）精液常温保存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930A0507-DAB3-434D-B6E3-B30A183F211E}"/>
              </a:ext>
            </a:extLst>
          </p:cNvPr>
          <p:cNvSpPr/>
          <p:nvPr/>
        </p:nvSpPr>
        <p:spPr>
          <a:xfrm>
            <a:off x="1028700" y="2781300"/>
            <a:ext cx="10010775" cy="2505075"/>
          </a:xfrm>
          <a:custGeom>
            <a:avLst/>
            <a:gdLst/>
            <a:ahLst/>
            <a:cxnLst/>
            <a:rect l="l" t="t" r="r" b="b"/>
            <a:pathLst>
              <a:path w="10010775" h="2505075">
                <a:moveTo>
                  <a:pt x="9593199" y="0"/>
                </a:moveTo>
                <a:lnTo>
                  <a:pt x="417575" y="0"/>
                </a:lnTo>
                <a:lnTo>
                  <a:pt x="368873" y="2809"/>
                </a:lnTo>
                <a:lnTo>
                  <a:pt x="321822" y="11027"/>
                </a:lnTo>
                <a:lnTo>
                  <a:pt x="276735" y="24342"/>
                </a:lnTo>
                <a:lnTo>
                  <a:pt x="233926" y="42440"/>
                </a:lnTo>
                <a:lnTo>
                  <a:pt x="193707" y="65008"/>
                </a:lnTo>
                <a:lnTo>
                  <a:pt x="156393" y="91733"/>
                </a:lnTo>
                <a:lnTo>
                  <a:pt x="122296" y="122300"/>
                </a:lnTo>
                <a:lnTo>
                  <a:pt x="91729" y="156398"/>
                </a:lnTo>
                <a:lnTo>
                  <a:pt x="65005" y="193713"/>
                </a:lnTo>
                <a:lnTo>
                  <a:pt x="42438" y="233931"/>
                </a:lnTo>
                <a:lnTo>
                  <a:pt x="24341" y="276740"/>
                </a:lnTo>
                <a:lnTo>
                  <a:pt x="11027" y="321826"/>
                </a:lnTo>
                <a:lnTo>
                  <a:pt x="2809" y="368875"/>
                </a:lnTo>
                <a:lnTo>
                  <a:pt x="0" y="417575"/>
                </a:lnTo>
                <a:lnTo>
                  <a:pt x="0" y="2087499"/>
                </a:lnTo>
                <a:lnTo>
                  <a:pt x="2809" y="2136199"/>
                </a:lnTo>
                <a:lnTo>
                  <a:pt x="11027" y="2183248"/>
                </a:lnTo>
                <a:lnTo>
                  <a:pt x="24341" y="2228334"/>
                </a:lnTo>
                <a:lnTo>
                  <a:pt x="42438" y="2271143"/>
                </a:lnTo>
                <a:lnTo>
                  <a:pt x="65005" y="2311361"/>
                </a:lnTo>
                <a:lnTo>
                  <a:pt x="91729" y="2348676"/>
                </a:lnTo>
                <a:lnTo>
                  <a:pt x="122296" y="2382774"/>
                </a:lnTo>
                <a:lnTo>
                  <a:pt x="156393" y="2413341"/>
                </a:lnTo>
                <a:lnTo>
                  <a:pt x="193707" y="2440066"/>
                </a:lnTo>
                <a:lnTo>
                  <a:pt x="233926" y="2462634"/>
                </a:lnTo>
                <a:lnTo>
                  <a:pt x="276735" y="2480732"/>
                </a:lnTo>
                <a:lnTo>
                  <a:pt x="321822" y="2494047"/>
                </a:lnTo>
                <a:lnTo>
                  <a:pt x="368873" y="2502265"/>
                </a:lnTo>
                <a:lnTo>
                  <a:pt x="417575" y="2505075"/>
                </a:lnTo>
                <a:lnTo>
                  <a:pt x="9593199" y="2505075"/>
                </a:lnTo>
                <a:lnTo>
                  <a:pt x="9641899" y="2502265"/>
                </a:lnTo>
                <a:lnTo>
                  <a:pt x="9688948" y="2494047"/>
                </a:lnTo>
                <a:lnTo>
                  <a:pt x="9734034" y="2480732"/>
                </a:lnTo>
                <a:lnTo>
                  <a:pt x="9776843" y="2462634"/>
                </a:lnTo>
                <a:lnTo>
                  <a:pt x="9817061" y="2440066"/>
                </a:lnTo>
                <a:lnTo>
                  <a:pt x="9854376" y="2413341"/>
                </a:lnTo>
                <a:lnTo>
                  <a:pt x="9888474" y="2382774"/>
                </a:lnTo>
                <a:lnTo>
                  <a:pt x="9919041" y="2348676"/>
                </a:lnTo>
                <a:lnTo>
                  <a:pt x="9945766" y="2311361"/>
                </a:lnTo>
                <a:lnTo>
                  <a:pt x="9968334" y="2271143"/>
                </a:lnTo>
                <a:lnTo>
                  <a:pt x="9986432" y="2228334"/>
                </a:lnTo>
                <a:lnTo>
                  <a:pt x="9999747" y="2183248"/>
                </a:lnTo>
                <a:lnTo>
                  <a:pt x="10007965" y="2136199"/>
                </a:lnTo>
                <a:lnTo>
                  <a:pt x="10010775" y="2087499"/>
                </a:lnTo>
                <a:lnTo>
                  <a:pt x="10010775" y="417575"/>
                </a:lnTo>
                <a:lnTo>
                  <a:pt x="10007965" y="368875"/>
                </a:lnTo>
                <a:lnTo>
                  <a:pt x="9999747" y="321826"/>
                </a:lnTo>
                <a:lnTo>
                  <a:pt x="9986432" y="276740"/>
                </a:lnTo>
                <a:lnTo>
                  <a:pt x="9968334" y="233931"/>
                </a:lnTo>
                <a:lnTo>
                  <a:pt x="9945766" y="193713"/>
                </a:lnTo>
                <a:lnTo>
                  <a:pt x="9919041" y="156398"/>
                </a:lnTo>
                <a:lnTo>
                  <a:pt x="9888474" y="122300"/>
                </a:lnTo>
                <a:lnTo>
                  <a:pt x="9854376" y="91733"/>
                </a:lnTo>
                <a:lnTo>
                  <a:pt x="9817061" y="65008"/>
                </a:lnTo>
                <a:lnTo>
                  <a:pt x="9776843" y="42440"/>
                </a:lnTo>
                <a:lnTo>
                  <a:pt x="9734034" y="24342"/>
                </a:lnTo>
                <a:lnTo>
                  <a:pt x="9688948" y="11027"/>
                </a:lnTo>
                <a:lnTo>
                  <a:pt x="9641899" y="2809"/>
                </a:lnTo>
                <a:lnTo>
                  <a:pt x="9593199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/>
              <a:t>能降低</a:t>
            </a:r>
            <a:r>
              <a:rPr lang="en-US" altLang="zh-CN" sz="2000" dirty="0"/>
              <a:t>pH</a:t>
            </a:r>
            <a:r>
              <a:rPr lang="zh-CN" altLang="en-US" sz="2000" dirty="0"/>
              <a:t>，使精子代谢减慢</a:t>
            </a:r>
            <a:endParaRPr lang="en-US" altLang="zh-CN" sz="2000" dirty="0"/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/>
              <a:t>能给精子补充足够的养分</a:t>
            </a:r>
            <a:endParaRPr lang="en-US" altLang="zh-CN" sz="2000" dirty="0"/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/>
              <a:t>加入抗菌物质抑制细菌生长、繁殖</a:t>
            </a:r>
            <a:endParaRPr lang="en-US" altLang="zh-CN" sz="2000" dirty="0"/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/>
              <a:t>加入缓冲物质，加入明胶阻止精子运动</a:t>
            </a:r>
            <a:endParaRPr sz="2000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1724CB3-18AD-4389-8EAF-195626552CCF}"/>
              </a:ext>
            </a:extLst>
          </p:cNvPr>
          <p:cNvSpPr txBox="1"/>
          <p:nvPr/>
        </p:nvSpPr>
        <p:spPr>
          <a:xfrm>
            <a:off x="5437979" y="2015206"/>
            <a:ext cx="1884245" cy="43986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altLang="zh-CN" sz="2750" spc="40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sz="2750" spc="25" dirty="0">
                <a:solidFill>
                  <a:srgbClr val="404040"/>
                </a:solidFill>
                <a:latin typeface="微软雅黑"/>
                <a:cs typeface="微软雅黑"/>
              </a:rPr>
              <a:t>、</a:t>
            </a:r>
            <a:r>
              <a:rPr lang="zh-CN" altLang="en-US" sz="2750" spc="25" dirty="0">
                <a:solidFill>
                  <a:srgbClr val="404040"/>
                </a:solidFill>
                <a:latin typeface="微软雅黑"/>
                <a:cs typeface="微软雅黑"/>
              </a:rPr>
              <a:t>稀释液</a:t>
            </a:r>
            <a:endParaRPr sz="275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15275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（一）精液常温保存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1724CB3-18AD-4389-8EAF-195626552CCF}"/>
              </a:ext>
            </a:extLst>
          </p:cNvPr>
          <p:cNvSpPr txBox="1"/>
          <p:nvPr/>
        </p:nvSpPr>
        <p:spPr>
          <a:xfrm>
            <a:off x="5437979" y="2015206"/>
            <a:ext cx="2745126" cy="43986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altLang="zh-CN" sz="2750" spc="40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2750" spc="25" dirty="0">
                <a:solidFill>
                  <a:srgbClr val="404040"/>
                </a:solidFill>
                <a:latin typeface="微软雅黑"/>
                <a:cs typeface="微软雅黑"/>
              </a:rPr>
              <a:t>、</a:t>
            </a:r>
            <a:r>
              <a:rPr lang="zh-CN" altLang="en-US" sz="2750" spc="25" dirty="0">
                <a:solidFill>
                  <a:srgbClr val="404040"/>
                </a:solidFill>
                <a:latin typeface="微软雅黑"/>
                <a:cs typeface="微软雅黑"/>
              </a:rPr>
              <a:t>保存方法</a:t>
            </a:r>
            <a:endParaRPr sz="2750" dirty="0">
              <a:latin typeface="微软雅黑"/>
              <a:cs typeface="微软雅黑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2FDA71DC-23B1-4A9A-A204-A10946128989}"/>
              </a:ext>
            </a:extLst>
          </p:cNvPr>
          <p:cNvSpPr/>
          <p:nvPr/>
        </p:nvSpPr>
        <p:spPr>
          <a:xfrm>
            <a:off x="1620056" y="2669381"/>
            <a:ext cx="2581275" cy="1552575"/>
          </a:xfrm>
          <a:custGeom>
            <a:avLst/>
            <a:gdLst/>
            <a:ahLst/>
            <a:cxnLst/>
            <a:rect l="l" t="t" r="r" b="b"/>
            <a:pathLst>
              <a:path w="2581275" h="1552575">
                <a:moveTo>
                  <a:pt x="2426335" y="0"/>
                </a:moveTo>
                <a:lnTo>
                  <a:pt x="154812" y="0"/>
                </a:lnTo>
                <a:lnTo>
                  <a:pt x="105842" y="7910"/>
                </a:lnTo>
                <a:lnTo>
                  <a:pt x="63340" y="29939"/>
                </a:lnTo>
                <a:lnTo>
                  <a:pt x="29841" y="63532"/>
                </a:lnTo>
                <a:lnTo>
                  <a:pt x="7883" y="106135"/>
                </a:lnTo>
                <a:lnTo>
                  <a:pt x="0" y="155194"/>
                </a:lnTo>
                <a:lnTo>
                  <a:pt x="0" y="1397254"/>
                </a:lnTo>
                <a:lnTo>
                  <a:pt x="7883" y="1446325"/>
                </a:lnTo>
                <a:lnTo>
                  <a:pt x="29841" y="1488960"/>
                </a:lnTo>
                <a:lnTo>
                  <a:pt x="63340" y="1522590"/>
                </a:lnTo>
                <a:lnTo>
                  <a:pt x="105842" y="1544651"/>
                </a:lnTo>
                <a:lnTo>
                  <a:pt x="154812" y="1552575"/>
                </a:lnTo>
                <a:lnTo>
                  <a:pt x="2426335" y="1552575"/>
                </a:lnTo>
                <a:lnTo>
                  <a:pt x="2475318" y="1544651"/>
                </a:lnTo>
                <a:lnTo>
                  <a:pt x="2517852" y="1522590"/>
                </a:lnTo>
                <a:lnTo>
                  <a:pt x="2551388" y="1488960"/>
                </a:lnTo>
                <a:lnTo>
                  <a:pt x="2573378" y="1446325"/>
                </a:lnTo>
                <a:lnTo>
                  <a:pt x="2581275" y="1397254"/>
                </a:lnTo>
                <a:lnTo>
                  <a:pt x="2581275" y="155194"/>
                </a:lnTo>
                <a:lnTo>
                  <a:pt x="2573378" y="106135"/>
                </a:lnTo>
                <a:lnTo>
                  <a:pt x="2551388" y="63532"/>
                </a:lnTo>
                <a:lnTo>
                  <a:pt x="2517852" y="29939"/>
                </a:lnTo>
                <a:lnTo>
                  <a:pt x="2475318" y="7910"/>
                </a:lnTo>
                <a:lnTo>
                  <a:pt x="242633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3">
            <a:extLst>
              <a:ext uri="{FF2B5EF4-FFF2-40B4-BE49-F238E27FC236}">
                <a16:creationId xmlns:a16="http://schemas.microsoft.com/office/drawing/2014/main" id="{3DB4429E-15B7-4FD2-8D99-D7B7B4C72EE0}"/>
              </a:ext>
            </a:extLst>
          </p:cNvPr>
          <p:cNvSpPr txBox="1"/>
          <p:nvPr/>
        </p:nvSpPr>
        <p:spPr>
          <a:xfrm>
            <a:off x="1795825" y="2914300"/>
            <a:ext cx="2228850" cy="941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0" marR="5080" indent="-324485">
              <a:lnSpc>
                <a:spcPct val="150200"/>
              </a:lnSpc>
              <a:spcBef>
                <a:spcPts val="95"/>
              </a:spcBef>
            </a:pP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（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）向稀释液中充 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入二氧化碳。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2FF96487-7EC7-402E-9496-E9BF98CB70DB}"/>
              </a:ext>
            </a:extLst>
          </p:cNvPr>
          <p:cNvSpPr/>
          <p:nvPr/>
        </p:nvSpPr>
        <p:spPr>
          <a:xfrm>
            <a:off x="5239557" y="2669381"/>
            <a:ext cx="2581275" cy="1552575"/>
          </a:xfrm>
          <a:custGeom>
            <a:avLst/>
            <a:gdLst/>
            <a:ahLst/>
            <a:cxnLst/>
            <a:rect l="l" t="t" r="r" b="b"/>
            <a:pathLst>
              <a:path w="2581275" h="1552575">
                <a:moveTo>
                  <a:pt x="2426334" y="0"/>
                </a:moveTo>
                <a:lnTo>
                  <a:pt x="154812" y="0"/>
                </a:lnTo>
                <a:lnTo>
                  <a:pt x="105842" y="7910"/>
                </a:lnTo>
                <a:lnTo>
                  <a:pt x="63340" y="29939"/>
                </a:lnTo>
                <a:lnTo>
                  <a:pt x="29841" y="63532"/>
                </a:lnTo>
                <a:lnTo>
                  <a:pt x="7883" y="106135"/>
                </a:lnTo>
                <a:lnTo>
                  <a:pt x="0" y="155194"/>
                </a:lnTo>
                <a:lnTo>
                  <a:pt x="0" y="1397254"/>
                </a:lnTo>
                <a:lnTo>
                  <a:pt x="7883" y="1446325"/>
                </a:lnTo>
                <a:lnTo>
                  <a:pt x="29841" y="1488960"/>
                </a:lnTo>
                <a:lnTo>
                  <a:pt x="63340" y="1522590"/>
                </a:lnTo>
                <a:lnTo>
                  <a:pt x="105842" y="1544651"/>
                </a:lnTo>
                <a:lnTo>
                  <a:pt x="154812" y="1552575"/>
                </a:lnTo>
                <a:lnTo>
                  <a:pt x="2426334" y="1552575"/>
                </a:lnTo>
                <a:lnTo>
                  <a:pt x="2475318" y="1544651"/>
                </a:lnTo>
                <a:lnTo>
                  <a:pt x="2517852" y="1522590"/>
                </a:lnTo>
                <a:lnTo>
                  <a:pt x="2551388" y="1488960"/>
                </a:lnTo>
                <a:lnTo>
                  <a:pt x="2573378" y="1446325"/>
                </a:lnTo>
                <a:lnTo>
                  <a:pt x="2581275" y="1397254"/>
                </a:lnTo>
                <a:lnTo>
                  <a:pt x="2581275" y="155194"/>
                </a:lnTo>
                <a:lnTo>
                  <a:pt x="2573378" y="106135"/>
                </a:lnTo>
                <a:lnTo>
                  <a:pt x="2551388" y="63532"/>
                </a:lnTo>
                <a:lnTo>
                  <a:pt x="2517852" y="29939"/>
                </a:lnTo>
                <a:lnTo>
                  <a:pt x="2475318" y="7910"/>
                </a:lnTo>
                <a:lnTo>
                  <a:pt x="242633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5">
            <a:extLst>
              <a:ext uri="{FF2B5EF4-FFF2-40B4-BE49-F238E27FC236}">
                <a16:creationId xmlns:a16="http://schemas.microsoft.com/office/drawing/2014/main" id="{C1E4225D-0466-46CB-A19F-1DBCA8CE6202}"/>
              </a:ext>
            </a:extLst>
          </p:cNvPr>
          <p:cNvSpPr txBox="1"/>
          <p:nvPr/>
        </p:nvSpPr>
        <p:spPr>
          <a:xfrm>
            <a:off x="5359826" y="2685573"/>
            <a:ext cx="2339975" cy="1398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50200"/>
              </a:lnSpc>
              <a:spcBef>
                <a:spcPts val="95"/>
              </a:spcBef>
            </a:pP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（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）利用精子本身 在代谢中产酸，自行 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调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节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pH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8" name="object 6">
            <a:extLst>
              <a:ext uri="{FF2B5EF4-FFF2-40B4-BE49-F238E27FC236}">
                <a16:creationId xmlns:a16="http://schemas.microsoft.com/office/drawing/2014/main" id="{C0948228-1B33-4236-AA9A-B0D2A507C4E7}"/>
              </a:ext>
            </a:extLst>
          </p:cNvPr>
          <p:cNvSpPr/>
          <p:nvPr/>
        </p:nvSpPr>
        <p:spPr>
          <a:xfrm>
            <a:off x="8859057" y="2669381"/>
            <a:ext cx="2581275" cy="1552575"/>
          </a:xfrm>
          <a:custGeom>
            <a:avLst/>
            <a:gdLst/>
            <a:ahLst/>
            <a:cxnLst/>
            <a:rect l="l" t="t" r="r" b="b"/>
            <a:pathLst>
              <a:path w="2581275" h="1552575">
                <a:moveTo>
                  <a:pt x="2426334" y="0"/>
                </a:moveTo>
                <a:lnTo>
                  <a:pt x="154813" y="0"/>
                </a:lnTo>
                <a:lnTo>
                  <a:pt x="105842" y="7910"/>
                </a:lnTo>
                <a:lnTo>
                  <a:pt x="63340" y="29939"/>
                </a:lnTo>
                <a:lnTo>
                  <a:pt x="29841" y="63532"/>
                </a:lnTo>
                <a:lnTo>
                  <a:pt x="7883" y="106135"/>
                </a:lnTo>
                <a:lnTo>
                  <a:pt x="0" y="155194"/>
                </a:lnTo>
                <a:lnTo>
                  <a:pt x="0" y="1397254"/>
                </a:lnTo>
                <a:lnTo>
                  <a:pt x="7883" y="1446325"/>
                </a:lnTo>
                <a:lnTo>
                  <a:pt x="29841" y="1488960"/>
                </a:lnTo>
                <a:lnTo>
                  <a:pt x="63340" y="1522590"/>
                </a:lnTo>
                <a:lnTo>
                  <a:pt x="105842" y="1544651"/>
                </a:lnTo>
                <a:lnTo>
                  <a:pt x="154813" y="1552575"/>
                </a:lnTo>
                <a:lnTo>
                  <a:pt x="2426334" y="1552575"/>
                </a:lnTo>
                <a:lnTo>
                  <a:pt x="2475318" y="1544651"/>
                </a:lnTo>
                <a:lnTo>
                  <a:pt x="2517852" y="1522590"/>
                </a:lnTo>
                <a:lnTo>
                  <a:pt x="2551388" y="1488960"/>
                </a:lnTo>
                <a:lnTo>
                  <a:pt x="2573378" y="1446325"/>
                </a:lnTo>
                <a:lnTo>
                  <a:pt x="2581275" y="1397254"/>
                </a:lnTo>
                <a:lnTo>
                  <a:pt x="2581275" y="155194"/>
                </a:lnTo>
                <a:lnTo>
                  <a:pt x="2573378" y="106135"/>
                </a:lnTo>
                <a:lnTo>
                  <a:pt x="2551388" y="63532"/>
                </a:lnTo>
                <a:lnTo>
                  <a:pt x="2517852" y="29939"/>
                </a:lnTo>
                <a:lnTo>
                  <a:pt x="2475318" y="7910"/>
                </a:lnTo>
                <a:lnTo>
                  <a:pt x="242633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7">
            <a:extLst>
              <a:ext uri="{FF2B5EF4-FFF2-40B4-BE49-F238E27FC236}">
                <a16:creationId xmlns:a16="http://schemas.microsoft.com/office/drawing/2014/main" id="{02800F19-6478-42C8-9F81-C6FA98F862D3}"/>
              </a:ext>
            </a:extLst>
          </p:cNvPr>
          <p:cNvSpPr txBox="1"/>
          <p:nvPr/>
        </p:nvSpPr>
        <p:spPr>
          <a:xfrm>
            <a:off x="8980849" y="2685573"/>
            <a:ext cx="2339975" cy="1398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 algn="ctr">
              <a:lnSpc>
                <a:spcPct val="150200"/>
              </a:lnSpc>
              <a:spcBef>
                <a:spcPts val="95"/>
              </a:spcBef>
            </a:pP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（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）</a:t>
            </a:r>
            <a:r>
              <a:rPr sz="2000" spc="25" dirty="0">
                <a:solidFill>
                  <a:srgbClr val="FFFFFF"/>
                </a:solidFill>
                <a:latin typeface="微软雅黑"/>
                <a:cs typeface="微软雅黑"/>
              </a:rPr>
              <a:t>在稀释液中配 </a:t>
            </a:r>
            <a:r>
              <a:rPr sz="2000" spc="20" dirty="0">
                <a:solidFill>
                  <a:srgbClr val="FFFFFF"/>
                </a:solidFill>
                <a:latin typeface="微软雅黑"/>
                <a:cs typeface="微软雅黑"/>
              </a:rPr>
              <a:t>有酸类物质和充以氮 气。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30" name="object 8">
            <a:extLst>
              <a:ext uri="{FF2B5EF4-FFF2-40B4-BE49-F238E27FC236}">
                <a16:creationId xmlns:a16="http://schemas.microsoft.com/office/drawing/2014/main" id="{143415EB-4335-4C43-8FBB-378FA0E66BB6}"/>
              </a:ext>
            </a:extLst>
          </p:cNvPr>
          <p:cNvSpPr txBox="1"/>
          <p:nvPr/>
        </p:nvSpPr>
        <p:spPr>
          <a:xfrm>
            <a:off x="3041441" y="5236622"/>
            <a:ext cx="94106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稀释分装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1" name="object 9">
            <a:extLst>
              <a:ext uri="{FF2B5EF4-FFF2-40B4-BE49-F238E27FC236}">
                <a16:creationId xmlns:a16="http://schemas.microsoft.com/office/drawing/2014/main" id="{42C652C2-8372-43DA-8BF2-0761310C5B30}"/>
              </a:ext>
            </a:extLst>
          </p:cNvPr>
          <p:cNvSpPr txBox="1"/>
          <p:nvPr/>
        </p:nvSpPr>
        <p:spPr>
          <a:xfrm>
            <a:off x="5607476" y="5236622"/>
            <a:ext cx="939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降温平衡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2" name="object 10">
            <a:extLst>
              <a:ext uri="{FF2B5EF4-FFF2-40B4-BE49-F238E27FC236}">
                <a16:creationId xmlns:a16="http://schemas.microsoft.com/office/drawing/2014/main" id="{90CDE2AB-4A47-404C-8EC6-3B3CFA19E160}"/>
              </a:ext>
            </a:extLst>
          </p:cNvPr>
          <p:cNvSpPr txBox="1"/>
          <p:nvPr/>
        </p:nvSpPr>
        <p:spPr>
          <a:xfrm>
            <a:off x="8016031" y="5220747"/>
            <a:ext cx="14179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Arial"/>
                <a:cs typeface="Arial"/>
              </a:rPr>
              <a:t>17</a:t>
            </a:r>
            <a:r>
              <a:rPr sz="1800" dirty="0">
                <a:latin typeface="微软雅黑"/>
                <a:cs typeface="微软雅黑"/>
              </a:rPr>
              <a:t>度冰箱保存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33" name="object 11">
            <a:extLst>
              <a:ext uri="{FF2B5EF4-FFF2-40B4-BE49-F238E27FC236}">
                <a16:creationId xmlns:a16="http://schemas.microsoft.com/office/drawing/2014/main" id="{98B9EABA-54B4-4676-A66C-1A5352FD66C2}"/>
              </a:ext>
            </a:extLst>
          </p:cNvPr>
          <p:cNvSpPr/>
          <p:nvPr/>
        </p:nvSpPr>
        <p:spPr>
          <a:xfrm>
            <a:off x="4387006" y="5207730"/>
            <a:ext cx="733425" cy="295275"/>
          </a:xfrm>
          <a:custGeom>
            <a:avLst/>
            <a:gdLst/>
            <a:ahLst/>
            <a:cxnLst/>
            <a:rect l="l" t="t" r="r" b="b"/>
            <a:pathLst>
              <a:path w="733425" h="295275">
                <a:moveTo>
                  <a:pt x="585851" y="0"/>
                </a:moveTo>
                <a:lnTo>
                  <a:pt x="585851" y="73787"/>
                </a:lnTo>
                <a:lnTo>
                  <a:pt x="0" y="73787"/>
                </a:lnTo>
                <a:lnTo>
                  <a:pt x="0" y="221487"/>
                </a:lnTo>
                <a:lnTo>
                  <a:pt x="585851" y="221487"/>
                </a:lnTo>
                <a:lnTo>
                  <a:pt x="585851" y="295275"/>
                </a:lnTo>
                <a:lnTo>
                  <a:pt x="733425" y="147700"/>
                </a:lnTo>
                <a:lnTo>
                  <a:pt x="58585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12">
            <a:extLst>
              <a:ext uri="{FF2B5EF4-FFF2-40B4-BE49-F238E27FC236}">
                <a16:creationId xmlns:a16="http://schemas.microsoft.com/office/drawing/2014/main" id="{46AE0CB5-97FE-4D2C-B9EF-72279C03E05A}"/>
              </a:ext>
            </a:extLst>
          </p:cNvPr>
          <p:cNvSpPr/>
          <p:nvPr/>
        </p:nvSpPr>
        <p:spPr>
          <a:xfrm>
            <a:off x="6920656" y="5226780"/>
            <a:ext cx="638175" cy="295275"/>
          </a:xfrm>
          <a:custGeom>
            <a:avLst/>
            <a:gdLst/>
            <a:ahLst/>
            <a:cxnLst/>
            <a:rect l="l" t="t" r="r" b="b"/>
            <a:pathLst>
              <a:path w="638175" h="295275">
                <a:moveTo>
                  <a:pt x="490600" y="0"/>
                </a:moveTo>
                <a:lnTo>
                  <a:pt x="490600" y="73787"/>
                </a:lnTo>
                <a:lnTo>
                  <a:pt x="0" y="73787"/>
                </a:lnTo>
                <a:lnTo>
                  <a:pt x="0" y="221487"/>
                </a:lnTo>
                <a:lnTo>
                  <a:pt x="490600" y="221487"/>
                </a:lnTo>
                <a:lnTo>
                  <a:pt x="490600" y="295275"/>
                </a:lnTo>
                <a:lnTo>
                  <a:pt x="638175" y="147574"/>
                </a:lnTo>
                <a:lnTo>
                  <a:pt x="49060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3643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（二）精液低温保存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45CE5BE-900A-4921-986C-86813CB45F87}"/>
              </a:ext>
            </a:extLst>
          </p:cNvPr>
          <p:cNvSpPr txBox="1"/>
          <p:nvPr/>
        </p:nvSpPr>
        <p:spPr>
          <a:xfrm>
            <a:off x="1167130" y="2522156"/>
            <a:ext cx="6784975" cy="3230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 algn="just">
              <a:lnSpc>
                <a:spcPct val="150200"/>
              </a:lnSpc>
              <a:spcBef>
                <a:spcPts val="90"/>
              </a:spcBef>
              <a:buFont typeface="Wingdings"/>
              <a:buChar char=""/>
              <a:tabLst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在体温状态下，精子的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代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谢正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常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，当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温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度降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低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时，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子的 代谢活动减慢，当温度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降</a:t>
            </a:r>
            <a:r>
              <a:rPr sz="2000" spc="40" dirty="0">
                <a:solidFill>
                  <a:srgbClr val="404040"/>
                </a:solidFill>
                <a:latin typeface="微软雅黑"/>
                <a:cs typeface="微软雅黑"/>
              </a:rPr>
              <a:t>至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0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～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5</a:t>
            </a:r>
            <a:r>
              <a:rPr sz="2000" dirty="0">
                <a:solidFill>
                  <a:srgbClr val="404040"/>
                </a:solidFill>
                <a:latin typeface="微软雅黑"/>
                <a:cs typeface="微软雅黑"/>
              </a:rPr>
              <a:t>℃，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子的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代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谢较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弱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，几 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乎处于休眠状态。此时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精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子的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物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质代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谢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和能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量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代谢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均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降到 较低水平，废物累积减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少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，且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此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温下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不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利微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生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物的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繁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殖，  故可达到保存目的。</a:t>
            </a:r>
            <a:endParaRPr sz="2000" dirty="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低温保存主要是向稀释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液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中添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加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抗冷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物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质（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卵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黄、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奶</a:t>
            </a: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类等</a:t>
            </a:r>
            <a:endParaRPr sz="2000" dirty="0">
              <a:latin typeface="微软雅黑"/>
              <a:cs typeface="微软雅黑"/>
            </a:endParaRPr>
          </a:p>
          <a:p>
            <a:pPr marL="355600">
              <a:lnSpc>
                <a:spcPct val="100000"/>
              </a:lnSpc>
              <a:spcBef>
                <a:spcPts val="1205"/>
              </a:spcBef>
            </a:pPr>
            <a:r>
              <a:rPr sz="2000" spc="20" dirty="0">
                <a:solidFill>
                  <a:srgbClr val="404040"/>
                </a:solidFill>
                <a:latin typeface="微软雅黑"/>
                <a:cs typeface="微软雅黑"/>
              </a:rPr>
              <a:t>），防止精子发生冷休</a:t>
            </a:r>
            <a:r>
              <a:rPr sz="2000" spc="-55" dirty="0">
                <a:solidFill>
                  <a:srgbClr val="404040"/>
                </a:solidFill>
                <a:latin typeface="微软雅黑"/>
                <a:cs typeface="微软雅黑"/>
              </a:rPr>
              <a:t>克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F61F94B9-BD4C-48A7-BB1D-C791ACB363DB}"/>
              </a:ext>
            </a:extLst>
          </p:cNvPr>
          <p:cNvSpPr txBox="1"/>
          <p:nvPr/>
        </p:nvSpPr>
        <p:spPr>
          <a:xfrm>
            <a:off x="5454015" y="1783143"/>
            <a:ext cx="128397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40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2750" spc="25" dirty="0">
                <a:solidFill>
                  <a:srgbClr val="404040"/>
                </a:solidFill>
                <a:latin typeface="微软雅黑"/>
                <a:cs typeface="微软雅黑"/>
              </a:rPr>
              <a:t>、原理</a:t>
            </a:r>
            <a:endParaRPr sz="2750" dirty="0">
              <a:latin typeface="微软雅黑"/>
              <a:cs typeface="微软雅黑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AC8EEB2A-49A6-417A-B3B6-497129572EA2}"/>
              </a:ext>
            </a:extLst>
          </p:cNvPr>
          <p:cNvSpPr/>
          <p:nvPr/>
        </p:nvSpPr>
        <p:spPr>
          <a:xfrm>
            <a:off x="8667750" y="2555875"/>
            <a:ext cx="2942590" cy="3683000"/>
          </a:xfrm>
          <a:custGeom>
            <a:avLst/>
            <a:gdLst/>
            <a:ahLst/>
            <a:cxnLst/>
            <a:rect l="l" t="t" r="r" b="b"/>
            <a:pathLst>
              <a:path w="2942590" h="3683000">
                <a:moveTo>
                  <a:pt x="2588641" y="2232025"/>
                </a:moveTo>
                <a:lnTo>
                  <a:pt x="2356104" y="2232025"/>
                </a:lnTo>
                <a:lnTo>
                  <a:pt x="2310924" y="2239317"/>
                </a:lnTo>
                <a:lnTo>
                  <a:pt x="2271731" y="2259582"/>
                </a:lnTo>
                <a:lnTo>
                  <a:pt x="2240853" y="2290400"/>
                </a:lnTo>
                <a:lnTo>
                  <a:pt x="2220618" y="2329349"/>
                </a:lnTo>
                <a:lnTo>
                  <a:pt x="2213355" y="2374011"/>
                </a:lnTo>
                <a:lnTo>
                  <a:pt x="2213355" y="2876423"/>
                </a:lnTo>
                <a:lnTo>
                  <a:pt x="2211639" y="2884092"/>
                </a:lnTo>
                <a:lnTo>
                  <a:pt x="2207053" y="2890440"/>
                </a:lnTo>
                <a:lnTo>
                  <a:pt x="2200443" y="2894764"/>
                </a:lnTo>
                <a:lnTo>
                  <a:pt x="2192654" y="2896362"/>
                </a:lnTo>
                <a:lnTo>
                  <a:pt x="2089023" y="2896362"/>
                </a:lnTo>
                <a:lnTo>
                  <a:pt x="2056663" y="2899983"/>
                </a:lnTo>
                <a:lnTo>
                  <a:pt x="2029031" y="2910474"/>
                </a:lnTo>
                <a:lnTo>
                  <a:pt x="2006852" y="2927276"/>
                </a:lnTo>
                <a:lnTo>
                  <a:pt x="1990852" y="2949829"/>
                </a:lnTo>
                <a:lnTo>
                  <a:pt x="1982591" y="2975995"/>
                </a:lnTo>
                <a:lnTo>
                  <a:pt x="1982962" y="3003618"/>
                </a:lnTo>
                <a:lnTo>
                  <a:pt x="2008504" y="3059722"/>
                </a:lnTo>
                <a:lnTo>
                  <a:pt x="2363724" y="3516325"/>
                </a:lnTo>
                <a:lnTo>
                  <a:pt x="2408396" y="3553547"/>
                </a:lnTo>
                <a:lnTo>
                  <a:pt x="2462783" y="3566718"/>
                </a:lnTo>
                <a:lnTo>
                  <a:pt x="2490535" y="3563354"/>
                </a:lnTo>
                <a:lnTo>
                  <a:pt x="2516774" y="3553547"/>
                </a:lnTo>
                <a:lnTo>
                  <a:pt x="2540561" y="3537727"/>
                </a:lnTo>
                <a:lnTo>
                  <a:pt x="2560954" y="3516325"/>
                </a:lnTo>
                <a:lnTo>
                  <a:pt x="2626325" y="3432327"/>
                </a:lnTo>
                <a:lnTo>
                  <a:pt x="2453513" y="3432327"/>
                </a:lnTo>
                <a:lnTo>
                  <a:pt x="2444369" y="3420872"/>
                </a:lnTo>
                <a:lnTo>
                  <a:pt x="2132076" y="3018536"/>
                </a:lnTo>
                <a:lnTo>
                  <a:pt x="2192654" y="3018536"/>
                </a:lnTo>
                <a:lnTo>
                  <a:pt x="2237913" y="3011315"/>
                </a:lnTo>
                <a:lnTo>
                  <a:pt x="2277295" y="2991189"/>
                </a:lnTo>
                <a:lnTo>
                  <a:pt x="2308399" y="2960462"/>
                </a:lnTo>
                <a:lnTo>
                  <a:pt x="2328823" y="2921438"/>
                </a:lnTo>
                <a:lnTo>
                  <a:pt x="2336165" y="2876423"/>
                </a:lnTo>
                <a:lnTo>
                  <a:pt x="2336165" y="2374011"/>
                </a:lnTo>
                <a:lnTo>
                  <a:pt x="2337762" y="2366414"/>
                </a:lnTo>
                <a:lnTo>
                  <a:pt x="2342086" y="2360104"/>
                </a:lnTo>
                <a:lnTo>
                  <a:pt x="2348434" y="2355794"/>
                </a:lnTo>
                <a:lnTo>
                  <a:pt x="2356104" y="2354199"/>
                </a:lnTo>
                <a:lnTo>
                  <a:pt x="2728894" y="2354199"/>
                </a:lnTo>
                <a:lnTo>
                  <a:pt x="2724809" y="2329349"/>
                </a:lnTo>
                <a:lnTo>
                  <a:pt x="2704385" y="2290400"/>
                </a:lnTo>
                <a:lnTo>
                  <a:pt x="2673281" y="2259582"/>
                </a:lnTo>
                <a:lnTo>
                  <a:pt x="2633899" y="2239317"/>
                </a:lnTo>
                <a:lnTo>
                  <a:pt x="2588641" y="2232025"/>
                </a:lnTo>
                <a:close/>
              </a:path>
              <a:path w="2942590" h="3683000">
                <a:moveTo>
                  <a:pt x="2728894" y="2354199"/>
                </a:moveTo>
                <a:lnTo>
                  <a:pt x="2588641" y="2354199"/>
                </a:lnTo>
                <a:lnTo>
                  <a:pt x="2596376" y="2355794"/>
                </a:lnTo>
                <a:lnTo>
                  <a:pt x="2602992" y="2360104"/>
                </a:lnTo>
                <a:lnTo>
                  <a:pt x="2607607" y="2366414"/>
                </a:lnTo>
                <a:lnTo>
                  <a:pt x="2609342" y="2374011"/>
                </a:lnTo>
                <a:lnTo>
                  <a:pt x="2609342" y="2876423"/>
                </a:lnTo>
                <a:lnTo>
                  <a:pt x="2616592" y="2921438"/>
                </a:lnTo>
                <a:lnTo>
                  <a:pt x="2636802" y="2960462"/>
                </a:lnTo>
                <a:lnTo>
                  <a:pt x="2667662" y="2991189"/>
                </a:lnTo>
                <a:lnTo>
                  <a:pt x="2706861" y="3011315"/>
                </a:lnTo>
                <a:lnTo>
                  <a:pt x="2752090" y="3018536"/>
                </a:lnTo>
                <a:lnTo>
                  <a:pt x="2792729" y="3018536"/>
                </a:lnTo>
                <a:lnTo>
                  <a:pt x="2788157" y="3024632"/>
                </a:lnTo>
                <a:lnTo>
                  <a:pt x="2479675" y="3421634"/>
                </a:lnTo>
                <a:lnTo>
                  <a:pt x="2471166" y="3432327"/>
                </a:lnTo>
                <a:lnTo>
                  <a:pt x="2626325" y="3432327"/>
                </a:lnTo>
                <a:lnTo>
                  <a:pt x="2916301" y="3059722"/>
                </a:lnTo>
                <a:lnTo>
                  <a:pt x="2933382" y="3031819"/>
                </a:lnTo>
                <a:lnTo>
                  <a:pt x="2942081" y="3003618"/>
                </a:lnTo>
                <a:lnTo>
                  <a:pt x="2942304" y="2975995"/>
                </a:lnTo>
                <a:lnTo>
                  <a:pt x="2933954" y="2949829"/>
                </a:lnTo>
                <a:lnTo>
                  <a:pt x="2918273" y="2927276"/>
                </a:lnTo>
                <a:lnTo>
                  <a:pt x="2896044" y="2910474"/>
                </a:lnTo>
                <a:lnTo>
                  <a:pt x="2868195" y="2899983"/>
                </a:lnTo>
                <a:lnTo>
                  <a:pt x="2835655" y="2896362"/>
                </a:lnTo>
                <a:lnTo>
                  <a:pt x="2752090" y="2896362"/>
                </a:lnTo>
                <a:lnTo>
                  <a:pt x="2744420" y="2894764"/>
                </a:lnTo>
                <a:lnTo>
                  <a:pt x="2738072" y="2890440"/>
                </a:lnTo>
                <a:lnTo>
                  <a:pt x="2733748" y="2884092"/>
                </a:lnTo>
                <a:lnTo>
                  <a:pt x="2732151" y="2876423"/>
                </a:lnTo>
                <a:lnTo>
                  <a:pt x="2732151" y="2374011"/>
                </a:lnTo>
                <a:lnTo>
                  <a:pt x="2728894" y="2354199"/>
                </a:lnTo>
                <a:close/>
              </a:path>
              <a:path w="2942590" h="3683000">
                <a:moveTo>
                  <a:pt x="888538" y="0"/>
                </a:moveTo>
                <a:lnTo>
                  <a:pt x="793727" y="0"/>
                </a:lnTo>
                <a:lnTo>
                  <a:pt x="747787" y="12700"/>
                </a:lnTo>
                <a:lnTo>
                  <a:pt x="703570" y="25400"/>
                </a:lnTo>
                <a:lnTo>
                  <a:pt x="661346" y="38100"/>
                </a:lnTo>
                <a:lnTo>
                  <a:pt x="621382" y="63500"/>
                </a:lnTo>
                <a:lnTo>
                  <a:pt x="583949" y="88900"/>
                </a:lnTo>
                <a:lnTo>
                  <a:pt x="549314" y="114300"/>
                </a:lnTo>
                <a:lnTo>
                  <a:pt x="517746" y="152400"/>
                </a:lnTo>
                <a:lnTo>
                  <a:pt x="489515" y="177800"/>
                </a:lnTo>
                <a:lnTo>
                  <a:pt x="464890" y="215900"/>
                </a:lnTo>
                <a:lnTo>
                  <a:pt x="444139" y="254000"/>
                </a:lnTo>
                <a:lnTo>
                  <a:pt x="427531" y="304800"/>
                </a:lnTo>
                <a:lnTo>
                  <a:pt x="415336" y="342900"/>
                </a:lnTo>
                <a:lnTo>
                  <a:pt x="407821" y="393700"/>
                </a:lnTo>
                <a:lnTo>
                  <a:pt x="405256" y="431800"/>
                </a:lnTo>
                <a:lnTo>
                  <a:pt x="405256" y="2120900"/>
                </a:lnTo>
                <a:lnTo>
                  <a:pt x="403224" y="2133600"/>
                </a:lnTo>
                <a:lnTo>
                  <a:pt x="398240" y="2133600"/>
                </a:lnTo>
                <a:lnTo>
                  <a:pt x="391969" y="2146300"/>
                </a:lnTo>
                <a:lnTo>
                  <a:pt x="386079" y="2146300"/>
                </a:lnTo>
                <a:lnTo>
                  <a:pt x="344787" y="2171700"/>
                </a:lnTo>
                <a:lnTo>
                  <a:pt x="305490" y="2209800"/>
                </a:lnTo>
                <a:lnTo>
                  <a:pt x="268253" y="2235200"/>
                </a:lnTo>
                <a:lnTo>
                  <a:pt x="233144" y="2273300"/>
                </a:lnTo>
                <a:lnTo>
                  <a:pt x="200226" y="2311400"/>
                </a:lnTo>
                <a:lnTo>
                  <a:pt x="169565" y="2349500"/>
                </a:lnTo>
                <a:lnTo>
                  <a:pt x="141227" y="2387600"/>
                </a:lnTo>
                <a:lnTo>
                  <a:pt x="115278" y="2425700"/>
                </a:lnTo>
                <a:lnTo>
                  <a:pt x="91782" y="2476500"/>
                </a:lnTo>
                <a:lnTo>
                  <a:pt x="70805" y="2514600"/>
                </a:lnTo>
                <a:lnTo>
                  <a:pt x="52412" y="2565400"/>
                </a:lnTo>
                <a:lnTo>
                  <a:pt x="36670" y="2603500"/>
                </a:lnTo>
                <a:lnTo>
                  <a:pt x="23643" y="2654300"/>
                </a:lnTo>
                <a:lnTo>
                  <a:pt x="13397" y="2705100"/>
                </a:lnTo>
                <a:lnTo>
                  <a:pt x="5998" y="2755900"/>
                </a:lnTo>
                <a:lnTo>
                  <a:pt x="1510" y="2806700"/>
                </a:lnTo>
                <a:lnTo>
                  <a:pt x="0" y="2857500"/>
                </a:lnTo>
                <a:lnTo>
                  <a:pt x="1332" y="2895600"/>
                </a:lnTo>
                <a:lnTo>
                  <a:pt x="5281" y="2946400"/>
                </a:lnTo>
                <a:lnTo>
                  <a:pt x="11777" y="2997200"/>
                </a:lnTo>
                <a:lnTo>
                  <a:pt x="20747" y="3035300"/>
                </a:lnTo>
                <a:lnTo>
                  <a:pt x="32120" y="3086100"/>
                </a:lnTo>
                <a:lnTo>
                  <a:pt x="45827" y="3124200"/>
                </a:lnTo>
                <a:lnTo>
                  <a:pt x="61794" y="3162300"/>
                </a:lnTo>
                <a:lnTo>
                  <a:pt x="79951" y="3213100"/>
                </a:lnTo>
                <a:lnTo>
                  <a:pt x="100228" y="3251200"/>
                </a:lnTo>
                <a:lnTo>
                  <a:pt x="122552" y="3289300"/>
                </a:lnTo>
                <a:lnTo>
                  <a:pt x="146853" y="3327400"/>
                </a:lnTo>
                <a:lnTo>
                  <a:pt x="173059" y="3365500"/>
                </a:lnTo>
                <a:lnTo>
                  <a:pt x="201099" y="3390900"/>
                </a:lnTo>
                <a:lnTo>
                  <a:pt x="230902" y="3429000"/>
                </a:lnTo>
                <a:lnTo>
                  <a:pt x="262398" y="3454400"/>
                </a:lnTo>
                <a:lnTo>
                  <a:pt x="295514" y="3492500"/>
                </a:lnTo>
                <a:lnTo>
                  <a:pt x="330179" y="3517900"/>
                </a:lnTo>
                <a:lnTo>
                  <a:pt x="366323" y="3543300"/>
                </a:lnTo>
                <a:lnTo>
                  <a:pt x="403874" y="3568700"/>
                </a:lnTo>
                <a:lnTo>
                  <a:pt x="442761" y="3594100"/>
                </a:lnTo>
                <a:lnTo>
                  <a:pt x="482913" y="3606800"/>
                </a:lnTo>
                <a:lnTo>
                  <a:pt x="524258" y="3632200"/>
                </a:lnTo>
                <a:lnTo>
                  <a:pt x="566726" y="3644900"/>
                </a:lnTo>
                <a:lnTo>
                  <a:pt x="700153" y="3683000"/>
                </a:lnTo>
                <a:lnTo>
                  <a:pt x="982114" y="3683000"/>
                </a:lnTo>
                <a:lnTo>
                  <a:pt x="1115613" y="3644900"/>
                </a:lnTo>
                <a:lnTo>
                  <a:pt x="1158113" y="3632200"/>
                </a:lnTo>
                <a:lnTo>
                  <a:pt x="1199494" y="3606800"/>
                </a:lnTo>
                <a:lnTo>
                  <a:pt x="1239684" y="3594100"/>
                </a:lnTo>
                <a:lnTo>
                  <a:pt x="1278611" y="3568700"/>
                </a:lnTo>
                <a:lnTo>
                  <a:pt x="1316205" y="3543300"/>
                </a:lnTo>
                <a:lnTo>
                  <a:pt x="1334299" y="3530600"/>
                </a:lnTo>
                <a:lnTo>
                  <a:pt x="743984" y="3530600"/>
                </a:lnTo>
                <a:lnTo>
                  <a:pt x="650990" y="3505200"/>
                </a:lnTo>
                <a:lnTo>
                  <a:pt x="563076" y="3479800"/>
                </a:lnTo>
                <a:lnTo>
                  <a:pt x="521318" y="3454400"/>
                </a:lnTo>
                <a:lnTo>
                  <a:pt x="481182" y="3429000"/>
                </a:lnTo>
                <a:lnTo>
                  <a:pt x="442784" y="3403600"/>
                </a:lnTo>
                <a:lnTo>
                  <a:pt x="406244" y="3378200"/>
                </a:lnTo>
                <a:lnTo>
                  <a:pt x="371677" y="3352800"/>
                </a:lnTo>
                <a:lnTo>
                  <a:pt x="339202" y="3314700"/>
                </a:lnTo>
                <a:lnTo>
                  <a:pt x="308935" y="3289300"/>
                </a:lnTo>
                <a:lnTo>
                  <a:pt x="280994" y="3251200"/>
                </a:lnTo>
                <a:lnTo>
                  <a:pt x="255496" y="3213100"/>
                </a:lnTo>
                <a:lnTo>
                  <a:pt x="232559" y="3175000"/>
                </a:lnTo>
                <a:lnTo>
                  <a:pt x="212299" y="3124200"/>
                </a:lnTo>
                <a:lnTo>
                  <a:pt x="194834" y="3086100"/>
                </a:lnTo>
                <a:lnTo>
                  <a:pt x="180282" y="3035300"/>
                </a:lnTo>
                <a:lnTo>
                  <a:pt x="168760" y="2997200"/>
                </a:lnTo>
                <a:lnTo>
                  <a:pt x="160384" y="2946400"/>
                </a:lnTo>
                <a:lnTo>
                  <a:pt x="155272" y="2895600"/>
                </a:lnTo>
                <a:lnTo>
                  <a:pt x="153543" y="2857500"/>
                </a:lnTo>
                <a:lnTo>
                  <a:pt x="155387" y="2806700"/>
                </a:lnTo>
                <a:lnTo>
                  <a:pt x="160858" y="2755900"/>
                </a:lnTo>
                <a:lnTo>
                  <a:pt x="169857" y="2705100"/>
                </a:lnTo>
                <a:lnTo>
                  <a:pt x="182290" y="2654300"/>
                </a:lnTo>
                <a:lnTo>
                  <a:pt x="198058" y="2603500"/>
                </a:lnTo>
                <a:lnTo>
                  <a:pt x="217067" y="2565400"/>
                </a:lnTo>
                <a:lnTo>
                  <a:pt x="239219" y="2514600"/>
                </a:lnTo>
                <a:lnTo>
                  <a:pt x="264418" y="2476500"/>
                </a:lnTo>
                <a:lnTo>
                  <a:pt x="292568" y="2438400"/>
                </a:lnTo>
                <a:lnTo>
                  <a:pt x="323572" y="2400300"/>
                </a:lnTo>
                <a:lnTo>
                  <a:pt x="357334" y="2362200"/>
                </a:lnTo>
                <a:lnTo>
                  <a:pt x="393757" y="2336800"/>
                </a:lnTo>
                <a:lnTo>
                  <a:pt x="432746" y="2298700"/>
                </a:lnTo>
                <a:lnTo>
                  <a:pt x="474203" y="2273300"/>
                </a:lnTo>
                <a:lnTo>
                  <a:pt x="527303" y="2247900"/>
                </a:lnTo>
                <a:lnTo>
                  <a:pt x="532205" y="2235200"/>
                </a:lnTo>
                <a:lnTo>
                  <a:pt x="542988" y="2235200"/>
                </a:lnTo>
                <a:lnTo>
                  <a:pt x="553771" y="2209800"/>
                </a:lnTo>
                <a:lnTo>
                  <a:pt x="558673" y="2184400"/>
                </a:lnTo>
                <a:lnTo>
                  <a:pt x="558673" y="431800"/>
                </a:lnTo>
                <a:lnTo>
                  <a:pt x="562377" y="393700"/>
                </a:lnTo>
                <a:lnTo>
                  <a:pt x="573100" y="342900"/>
                </a:lnTo>
                <a:lnTo>
                  <a:pt x="590254" y="304800"/>
                </a:lnTo>
                <a:lnTo>
                  <a:pt x="613252" y="266700"/>
                </a:lnTo>
                <a:lnTo>
                  <a:pt x="674436" y="215900"/>
                </a:lnTo>
                <a:lnTo>
                  <a:pt x="711447" y="190500"/>
                </a:lnTo>
                <a:lnTo>
                  <a:pt x="751956" y="165100"/>
                </a:lnTo>
                <a:lnTo>
                  <a:pt x="795376" y="165100"/>
                </a:lnTo>
                <a:lnTo>
                  <a:pt x="841121" y="152400"/>
                </a:lnTo>
                <a:lnTo>
                  <a:pt x="1164609" y="152400"/>
                </a:lnTo>
                <a:lnTo>
                  <a:pt x="1133035" y="114300"/>
                </a:lnTo>
                <a:lnTo>
                  <a:pt x="1098392" y="88900"/>
                </a:lnTo>
                <a:lnTo>
                  <a:pt x="1060948" y="63500"/>
                </a:lnTo>
                <a:lnTo>
                  <a:pt x="1020972" y="38100"/>
                </a:lnTo>
                <a:lnTo>
                  <a:pt x="978733" y="25400"/>
                </a:lnTo>
                <a:lnTo>
                  <a:pt x="934498" y="12700"/>
                </a:lnTo>
                <a:lnTo>
                  <a:pt x="888538" y="0"/>
                </a:lnTo>
                <a:close/>
              </a:path>
              <a:path w="2942590" h="3683000">
                <a:moveTo>
                  <a:pt x="1164609" y="152400"/>
                </a:moveTo>
                <a:lnTo>
                  <a:pt x="841121" y="152400"/>
                </a:lnTo>
                <a:lnTo>
                  <a:pt x="886895" y="165100"/>
                </a:lnTo>
                <a:lnTo>
                  <a:pt x="930333" y="165100"/>
                </a:lnTo>
                <a:lnTo>
                  <a:pt x="970850" y="190500"/>
                </a:lnTo>
                <a:lnTo>
                  <a:pt x="1007860" y="215900"/>
                </a:lnTo>
                <a:lnTo>
                  <a:pt x="1040780" y="241300"/>
                </a:lnTo>
                <a:lnTo>
                  <a:pt x="1092011" y="304800"/>
                </a:lnTo>
                <a:lnTo>
                  <a:pt x="1109153" y="342900"/>
                </a:lnTo>
                <a:lnTo>
                  <a:pt x="1119867" y="393700"/>
                </a:lnTo>
                <a:lnTo>
                  <a:pt x="1123569" y="431800"/>
                </a:lnTo>
                <a:lnTo>
                  <a:pt x="1123569" y="2184400"/>
                </a:lnTo>
                <a:lnTo>
                  <a:pt x="1128728" y="2209800"/>
                </a:lnTo>
                <a:lnTo>
                  <a:pt x="1140079" y="2235200"/>
                </a:lnTo>
                <a:lnTo>
                  <a:pt x="1151429" y="2235200"/>
                </a:lnTo>
                <a:lnTo>
                  <a:pt x="1156589" y="2247900"/>
                </a:lnTo>
                <a:lnTo>
                  <a:pt x="1164208" y="2247900"/>
                </a:lnTo>
                <a:lnTo>
                  <a:pt x="1208049" y="2273300"/>
                </a:lnTo>
                <a:lnTo>
                  <a:pt x="1249538" y="2298700"/>
                </a:lnTo>
                <a:lnTo>
                  <a:pt x="1288576" y="2336800"/>
                </a:lnTo>
                <a:lnTo>
                  <a:pt x="1325063" y="2362200"/>
                </a:lnTo>
                <a:lnTo>
                  <a:pt x="1358900" y="2400300"/>
                </a:lnTo>
                <a:lnTo>
                  <a:pt x="1389986" y="2438400"/>
                </a:lnTo>
                <a:lnTo>
                  <a:pt x="1418223" y="2476500"/>
                </a:lnTo>
                <a:lnTo>
                  <a:pt x="1443511" y="2514600"/>
                </a:lnTo>
                <a:lnTo>
                  <a:pt x="1465750" y="2565400"/>
                </a:lnTo>
                <a:lnTo>
                  <a:pt x="1484841" y="2603500"/>
                </a:lnTo>
                <a:lnTo>
                  <a:pt x="1500684" y="2654300"/>
                </a:lnTo>
                <a:lnTo>
                  <a:pt x="1513180" y="2705100"/>
                </a:lnTo>
                <a:lnTo>
                  <a:pt x="1522229" y="2755900"/>
                </a:lnTo>
                <a:lnTo>
                  <a:pt x="1527731" y="2806700"/>
                </a:lnTo>
                <a:lnTo>
                  <a:pt x="1529588" y="2857500"/>
                </a:lnTo>
                <a:lnTo>
                  <a:pt x="1527853" y="2895600"/>
                </a:lnTo>
                <a:lnTo>
                  <a:pt x="1522730" y="2946400"/>
                </a:lnTo>
                <a:lnTo>
                  <a:pt x="1514335" y="2997200"/>
                </a:lnTo>
                <a:lnTo>
                  <a:pt x="1502786" y="3035300"/>
                </a:lnTo>
                <a:lnTo>
                  <a:pt x="1488202" y="3086100"/>
                </a:lnTo>
                <a:lnTo>
                  <a:pt x="1470700" y="3124200"/>
                </a:lnTo>
                <a:lnTo>
                  <a:pt x="1450399" y="3175000"/>
                </a:lnTo>
                <a:lnTo>
                  <a:pt x="1427416" y="3213100"/>
                </a:lnTo>
                <a:lnTo>
                  <a:pt x="1401870" y="3251200"/>
                </a:lnTo>
                <a:lnTo>
                  <a:pt x="1373878" y="3289300"/>
                </a:lnTo>
                <a:lnTo>
                  <a:pt x="1343558" y="3314700"/>
                </a:lnTo>
                <a:lnTo>
                  <a:pt x="1311029" y="3352800"/>
                </a:lnTo>
                <a:lnTo>
                  <a:pt x="1276408" y="3378200"/>
                </a:lnTo>
                <a:lnTo>
                  <a:pt x="1239814" y="3403600"/>
                </a:lnTo>
                <a:lnTo>
                  <a:pt x="1201364" y="3429000"/>
                </a:lnTo>
                <a:lnTo>
                  <a:pt x="1161176" y="3454400"/>
                </a:lnTo>
                <a:lnTo>
                  <a:pt x="1119369" y="3479800"/>
                </a:lnTo>
                <a:lnTo>
                  <a:pt x="1031367" y="3505200"/>
                </a:lnTo>
                <a:lnTo>
                  <a:pt x="938303" y="3530600"/>
                </a:lnTo>
                <a:lnTo>
                  <a:pt x="1334299" y="3530600"/>
                </a:lnTo>
                <a:lnTo>
                  <a:pt x="1352393" y="3517900"/>
                </a:lnTo>
                <a:lnTo>
                  <a:pt x="1387103" y="3492500"/>
                </a:lnTo>
                <a:lnTo>
                  <a:pt x="1420265" y="3454400"/>
                </a:lnTo>
                <a:lnTo>
                  <a:pt x="1451806" y="3429000"/>
                </a:lnTo>
                <a:lnTo>
                  <a:pt x="1481655" y="3390900"/>
                </a:lnTo>
                <a:lnTo>
                  <a:pt x="1509741" y="3365500"/>
                </a:lnTo>
                <a:lnTo>
                  <a:pt x="1535991" y="3327400"/>
                </a:lnTo>
                <a:lnTo>
                  <a:pt x="1560334" y="3289300"/>
                </a:lnTo>
                <a:lnTo>
                  <a:pt x="1582698" y="3251200"/>
                </a:lnTo>
                <a:lnTo>
                  <a:pt x="1603013" y="3213100"/>
                </a:lnTo>
                <a:lnTo>
                  <a:pt x="1621206" y="3162300"/>
                </a:lnTo>
                <a:lnTo>
                  <a:pt x="1637205" y="3124200"/>
                </a:lnTo>
                <a:lnTo>
                  <a:pt x="1650939" y="3086100"/>
                </a:lnTo>
                <a:lnTo>
                  <a:pt x="1662337" y="3035300"/>
                </a:lnTo>
                <a:lnTo>
                  <a:pt x="1671327" y="2997200"/>
                </a:lnTo>
                <a:lnTo>
                  <a:pt x="1677837" y="2946400"/>
                </a:lnTo>
                <a:lnTo>
                  <a:pt x="1681795" y="2895600"/>
                </a:lnTo>
                <a:lnTo>
                  <a:pt x="1683130" y="2857500"/>
                </a:lnTo>
                <a:lnTo>
                  <a:pt x="1681618" y="2806700"/>
                </a:lnTo>
                <a:lnTo>
                  <a:pt x="1677125" y="2755900"/>
                </a:lnTo>
                <a:lnTo>
                  <a:pt x="1669715" y="2705100"/>
                </a:lnTo>
                <a:lnTo>
                  <a:pt x="1659451" y="2654300"/>
                </a:lnTo>
                <a:lnTo>
                  <a:pt x="1646398" y="2603500"/>
                </a:lnTo>
                <a:lnTo>
                  <a:pt x="1630620" y="2565400"/>
                </a:lnTo>
                <a:lnTo>
                  <a:pt x="1612181" y="2514600"/>
                </a:lnTo>
                <a:lnTo>
                  <a:pt x="1591145" y="2476500"/>
                </a:lnTo>
                <a:lnTo>
                  <a:pt x="1567576" y="2425700"/>
                </a:lnTo>
                <a:lnTo>
                  <a:pt x="1541538" y="2387600"/>
                </a:lnTo>
                <a:lnTo>
                  <a:pt x="1513096" y="2349500"/>
                </a:lnTo>
                <a:lnTo>
                  <a:pt x="1482312" y="2311400"/>
                </a:lnTo>
                <a:lnTo>
                  <a:pt x="1449252" y="2273300"/>
                </a:lnTo>
                <a:lnTo>
                  <a:pt x="1413980" y="2235200"/>
                </a:lnTo>
                <a:lnTo>
                  <a:pt x="1376558" y="2209800"/>
                </a:lnTo>
                <a:lnTo>
                  <a:pt x="1337053" y="2171700"/>
                </a:lnTo>
                <a:lnTo>
                  <a:pt x="1295527" y="2146300"/>
                </a:lnTo>
                <a:lnTo>
                  <a:pt x="1290024" y="2146300"/>
                </a:lnTo>
                <a:lnTo>
                  <a:pt x="1283985" y="2133600"/>
                </a:lnTo>
                <a:lnTo>
                  <a:pt x="1279114" y="2133600"/>
                </a:lnTo>
                <a:lnTo>
                  <a:pt x="1277111" y="2120900"/>
                </a:lnTo>
                <a:lnTo>
                  <a:pt x="1277111" y="431800"/>
                </a:lnTo>
                <a:lnTo>
                  <a:pt x="1274547" y="393700"/>
                </a:lnTo>
                <a:lnTo>
                  <a:pt x="1267032" y="342900"/>
                </a:lnTo>
                <a:lnTo>
                  <a:pt x="1254836" y="304800"/>
                </a:lnTo>
                <a:lnTo>
                  <a:pt x="1238227" y="254000"/>
                </a:lnTo>
                <a:lnTo>
                  <a:pt x="1217473" y="215900"/>
                </a:lnTo>
                <a:lnTo>
                  <a:pt x="1192844" y="177800"/>
                </a:lnTo>
                <a:lnTo>
                  <a:pt x="1164609" y="152400"/>
                </a:lnTo>
                <a:close/>
              </a:path>
              <a:path w="2942590" h="3683000">
                <a:moveTo>
                  <a:pt x="977010" y="2527300"/>
                </a:moveTo>
                <a:lnTo>
                  <a:pt x="703706" y="2527300"/>
                </a:lnTo>
                <a:lnTo>
                  <a:pt x="661750" y="2552700"/>
                </a:lnTo>
                <a:lnTo>
                  <a:pt x="622683" y="2578100"/>
                </a:lnTo>
                <a:lnTo>
                  <a:pt x="586864" y="2603500"/>
                </a:lnTo>
                <a:lnTo>
                  <a:pt x="554655" y="2628900"/>
                </a:lnTo>
                <a:lnTo>
                  <a:pt x="526415" y="2667000"/>
                </a:lnTo>
                <a:lnTo>
                  <a:pt x="502502" y="2705100"/>
                </a:lnTo>
                <a:lnTo>
                  <a:pt x="483277" y="2743200"/>
                </a:lnTo>
                <a:lnTo>
                  <a:pt x="469100" y="2794000"/>
                </a:lnTo>
                <a:lnTo>
                  <a:pt x="460330" y="2844800"/>
                </a:lnTo>
                <a:lnTo>
                  <a:pt x="457326" y="2882900"/>
                </a:lnTo>
                <a:lnTo>
                  <a:pt x="460319" y="2933700"/>
                </a:lnTo>
                <a:lnTo>
                  <a:pt x="469056" y="2984500"/>
                </a:lnTo>
                <a:lnTo>
                  <a:pt x="483176" y="3022600"/>
                </a:lnTo>
                <a:lnTo>
                  <a:pt x="502319" y="3060700"/>
                </a:lnTo>
                <a:lnTo>
                  <a:pt x="526124" y="3098800"/>
                </a:lnTo>
                <a:lnTo>
                  <a:pt x="554231" y="3136900"/>
                </a:lnTo>
                <a:lnTo>
                  <a:pt x="586279" y="3175000"/>
                </a:lnTo>
                <a:lnTo>
                  <a:pt x="621906" y="3200400"/>
                </a:lnTo>
                <a:lnTo>
                  <a:pt x="660753" y="3225800"/>
                </a:lnTo>
                <a:lnTo>
                  <a:pt x="702459" y="3238500"/>
                </a:lnTo>
                <a:lnTo>
                  <a:pt x="746663" y="3251200"/>
                </a:lnTo>
                <a:lnTo>
                  <a:pt x="793003" y="3263900"/>
                </a:lnTo>
                <a:lnTo>
                  <a:pt x="889238" y="3263900"/>
                </a:lnTo>
                <a:lnTo>
                  <a:pt x="935578" y="3251200"/>
                </a:lnTo>
                <a:lnTo>
                  <a:pt x="979782" y="3238500"/>
                </a:lnTo>
                <a:lnTo>
                  <a:pt x="1021488" y="3225800"/>
                </a:lnTo>
                <a:lnTo>
                  <a:pt x="1060335" y="3200400"/>
                </a:lnTo>
                <a:lnTo>
                  <a:pt x="1095962" y="3175000"/>
                </a:lnTo>
                <a:lnTo>
                  <a:pt x="1128010" y="3136900"/>
                </a:lnTo>
                <a:lnTo>
                  <a:pt x="1156117" y="3098800"/>
                </a:lnTo>
                <a:lnTo>
                  <a:pt x="1179922" y="3060700"/>
                </a:lnTo>
                <a:lnTo>
                  <a:pt x="1199065" y="3022600"/>
                </a:lnTo>
                <a:lnTo>
                  <a:pt x="1213185" y="2984500"/>
                </a:lnTo>
                <a:lnTo>
                  <a:pt x="1221922" y="2933700"/>
                </a:lnTo>
                <a:lnTo>
                  <a:pt x="1224915" y="2882900"/>
                </a:lnTo>
                <a:lnTo>
                  <a:pt x="1221869" y="2844800"/>
                </a:lnTo>
                <a:lnTo>
                  <a:pt x="1212983" y="2794000"/>
                </a:lnTo>
                <a:lnTo>
                  <a:pt x="1198635" y="2743200"/>
                </a:lnTo>
                <a:lnTo>
                  <a:pt x="1179203" y="2705100"/>
                </a:lnTo>
                <a:lnTo>
                  <a:pt x="1155065" y="2667000"/>
                </a:lnTo>
                <a:lnTo>
                  <a:pt x="1126598" y="2628900"/>
                </a:lnTo>
                <a:lnTo>
                  <a:pt x="1094182" y="2603500"/>
                </a:lnTo>
                <a:lnTo>
                  <a:pt x="1058193" y="2578100"/>
                </a:lnTo>
                <a:lnTo>
                  <a:pt x="1019010" y="2552700"/>
                </a:lnTo>
                <a:lnTo>
                  <a:pt x="977010" y="2527300"/>
                </a:lnTo>
                <a:close/>
              </a:path>
              <a:path w="2942590" h="3683000">
                <a:moveTo>
                  <a:pt x="841121" y="1866900"/>
                </a:moveTo>
                <a:lnTo>
                  <a:pt x="797226" y="1879600"/>
                </a:lnTo>
                <a:lnTo>
                  <a:pt x="761333" y="1905000"/>
                </a:lnTo>
                <a:lnTo>
                  <a:pt x="737108" y="1930400"/>
                </a:lnTo>
                <a:lnTo>
                  <a:pt x="728218" y="1981200"/>
                </a:lnTo>
                <a:lnTo>
                  <a:pt x="728218" y="2501900"/>
                </a:lnTo>
                <a:lnTo>
                  <a:pt x="725459" y="2514600"/>
                </a:lnTo>
                <a:lnTo>
                  <a:pt x="718820" y="2527300"/>
                </a:lnTo>
                <a:lnTo>
                  <a:pt x="962548" y="2527300"/>
                </a:lnTo>
                <a:lnTo>
                  <a:pt x="956419" y="2514600"/>
                </a:lnTo>
                <a:lnTo>
                  <a:pt x="953897" y="2501900"/>
                </a:lnTo>
                <a:lnTo>
                  <a:pt x="953897" y="1981200"/>
                </a:lnTo>
                <a:lnTo>
                  <a:pt x="945008" y="1930400"/>
                </a:lnTo>
                <a:lnTo>
                  <a:pt x="920797" y="1905000"/>
                </a:lnTo>
                <a:lnTo>
                  <a:pt x="884941" y="1879600"/>
                </a:lnTo>
                <a:lnTo>
                  <a:pt x="841121" y="1866900"/>
                </a:lnTo>
                <a:close/>
              </a:path>
              <a:path w="2942590" h="3683000">
                <a:moveTo>
                  <a:pt x="2815844" y="1518793"/>
                </a:moveTo>
                <a:lnTo>
                  <a:pt x="2006853" y="1518793"/>
                </a:lnTo>
                <a:lnTo>
                  <a:pt x="1982997" y="1523603"/>
                </a:lnTo>
                <a:lnTo>
                  <a:pt x="1963451" y="1536700"/>
                </a:lnTo>
                <a:lnTo>
                  <a:pt x="1950239" y="1556083"/>
                </a:lnTo>
                <a:lnTo>
                  <a:pt x="1945385" y="1579752"/>
                </a:lnTo>
                <a:lnTo>
                  <a:pt x="1950239" y="1603422"/>
                </a:lnTo>
                <a:lnTo>
                  <a:pt x="1963451" y="1622806"/>
                </a:lnTo>
                <a:lnTo>
                  <a:pt x="1982997" y="1635902"/>
                </a:lnTo>
                <a:lnTo>
                  <a:pt x="2006853" y="1640713"/>
                </a:lnTo>
                <a:lnTo>
                  <a:pt x="2815844" y="1640713"/>
                </a:lnTo>
                <a:lnTo>
                  <a:pt x="2839700" y="1635902"/>
                </a:lnTo>
                <a:lnTo>
                  <a:pt x="2859246" y="1622806"/>
                </a:lnTo>
                <a:lnTo>
                  <a:pt x="2872458" y="1603422"/>
                </a:lnTo>
                <a:lnTo>
                  <a:pt x="2877311" y="1579752"/>
                </a:lnTo>
                <a:lnTo>
                  <a:pt x="2872458" y="1556083"/>
                </a:lnTo>
                <a:lnTo>
                  <a:pt x="2859246" y="1536700"/>
                </a:lnTo>
                <a:lnTo>
                  <a:pt x="2839700" y="1523603"/>
                </a:lnTo>
                <a:lnTo>
                  <a:pt x="2815844" y="1518793"/>
                </a:lnTo>
                <a:close/>
              </a:path>
              <a:path w="2942590" h="3683000">
                <a:moveTo>
                  <a:pt x="2610993" y="1125601"/>
                </a:moveTo>
                <a:lnTo>
                  <a:pt x="2006853" y="1125601"/>
                </a:lnTo>
                <a:lnTo>
                  <a:pt x="1982997" y="1130303"/>
                </a:lnTo>
                <a:lnTo>
                  <a:pt x="1963451" y="1143222"/>
                </a:lnTo>
                <a:lnTo>
                  <a:pt x="1950239" y="1162569"/>
                </a:lnTo>
                <a:lnTo>
                  <a:pt x="1945385" y="1186561"/>
                </a:lnTo>
                <a:lnTo>
                  <a:pt x="1950239" y="1210230"/>
                </a:lnTo>
                <a:lnTo>
                  <a:pt x="1963451" y="1229614"/>
                </a:lnTo>
                <a:lnTo>
                  <a:pt x="1982997" y="1242710"/>
                </a:lnTo>
                <a:lnTo>
                  <a:pt x="2006853" y="1247520"/>
                </a:lnTo>
                <a:lnTo>
                  <a:pt x="2610993" y="1247520"/>
                </a:lnTo>
                <a:lnTo>
                  <a:pt x="2634849" y="1242710"/>
                </a:lnTo>
                <a:lnTo>
                  <a:pt x="2654395" y="1229614"/>
                </a:lnTo>
                <a:lnTo>
                  <a:pt x="2667607" y="1210230"/>
                </a:lnTo>
                <a:lnTo>
                  <a:pt x="2672460" y="1186561"/>
                </a:lnTo>
                <a:lnTo>
                  <a:pt x="2667607" y="1162569"/>
                </a:lnTo>
                <a:lnTo>
                  <a:pt x="2654395" y="1143222"/>
                </a:lnTo>
                <a:lnTo>
                  <a:pt x="2634849" y="1130303"/>
                </a:lnTo>
                <a:lnTo>
                  <a:pt x="2610993" y="1125601"/>
                </a:lnTo>
                <a:close/>
              </a:path>
              <a:path w="2942590" h="3683000">
                <a:moveTo>
                  <a:pt x="2815844" y="731520"/>
                </a:moveTo>
                <a:lnTo>
                  <a:pt x="2006853" y="731520"/>
                </a:lnTo>
                <a:lnTo>
                  <a:pt x="1982997" y="736330"/>
                </a:lnTo>
                <a:lnTo>
                  <a:pt x="1963451" y="749426"/>
                </a:lnTo>
                <a:lnTo>
                  <a:pt x="1950239" y="768810"/>
                </a:lnTo>
                <a:lnTo>
                  <a:pt x="1945385" y="792479"/>
                </a:lnTo>
                <a:lnTo>
                  <a:pt x="1950239" y="816149"/>
                </a:lnTo>
                <a:lnTo>
                  <a:pt x="1963451" y="835533"/>
                </a:lnTo>
                <a:lnTo>
                  <a:pt x="1982997" y="848629"/>
                </a:lnTo>
                <a:lnTo>
                  <a:pt x="2006853" y="853439"/>
                </a:lnTo>
                <a:lnTo>
                  <a:pt x="2815844" y="853439"/>
                </a:lnTo>
                <a:lnTo>
                  <a:pt x="2839700" y="848629"/>
                </a:lnTo>
                <a:lnTo>
                  <a:pt x="2859246" y="835533"/>
                </a:lnTo>
                <a:lnTo>
                  <a:pt x="2872458" y="816149"/>
                </a:lnTo>
                <a:lnTo>
                  <a:pt x="2877311" y="792479"/>
                </a:lnTo>
                <a:lnTo>
                  <a:pt x="2872458" y="768810"/>
                </a:lnTo>
                <a:lnTo>
                  <a:pt x="2859246" y="749426"/>
                </a:lnTo>
                <a:lnTo>
                  <a:pt x="2839700" y="736330"/>
                </a:lnTo>
                <a:lnTo>
                  <a:pt x="2815844" y="731520"/>
                </a:lnTo>
                <a:close/>
              </a:path>
              <a:path w="2942590" h="3683000">
                <a:moveTo>
                  <a:pt x="2610993" y="337438"/>
                </a:moveTo>
                <a:lnTo>
                  <a:pt x="2006853" y="337438"/>
                </a:lnTo>
                <a:lnTo>
                  <a:pt x="1982997" y="342249"/>
                </a:lnTo>
                <a:lnTo>
                  <a:pt x="1963451" y="355346"/>
                </a:lnTo>
                <a:lnTo>
                  <a:pt x="1950239" y="374729"/>
                </a:lnTo>
                <a:lnTo>
                  <a:pt x="1945385" y="398399"/>
                </a:lnTo>
                <a:lnTo>
                  <a:pt x="1950239" y="422390"/>
                </a:lnTo>
                <a:lnTo>
                  <a:pt x="1963451" y="441737"/>
                </a:lnTo>
                <a:lnTo>
                  <a:pt x="1982997" y="454656"/>
                </a:lnTo>
                <a:lnTo>
                  <a:pt x="2006853" y="459359"/>
                </a:lnTo>
                <a:lnTo>
                  <a:pt x="2610993" y="459359"/>
                </a:lnTo>
                <a:lnTo>
                  <a:pt x="2634849" y="454656"/>
                </a:lnTo>
                <a:lnTo>
                  <a:pt x="2654395" y="441737"/>
                </a:lnTo>
                <a:lnTo>
                  <a:pt x="2667607" y="422390"/>
                </a:lnTo>
                <a:lnTo>
                  <a:pt x="2672460" y="398399"/>
                </a:lnTo>
                <a:lnTo>
                  <a:pt x="2667607" y="374729"/>
                </a:lnTo>
                <a:lnTo>
                  <a:pt x="2654395" y="355346"/>
                </a:lnTo>
                <a:lnTo>
                  <a:pt x="2634849" y="342249"/>
                </a:lnTo>
                <a:lnTo>
                  <a:pt x="2610993" y="337438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9443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精液保存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（二）精液低温保存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57200" lvl="1" indent="0"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45CE5BE-900A-4921-986C-86813CB45F87}"/>
              </a:ext>
            </a:extLst>
          </p:cNvPr>
          <p:cNvSpPr txBox="1"/>
          <p:nvPr/>
        </p:nvSpPr>
        <p:spPr>
          <a:xfrm>
            <a:off x="1074140" y="2218692"/>
            <a:ext cx="6784975" cy="42473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 algn="just">
              <a:lnSpc>
                <a:spcPct val="150200"/>
              </a:lnSpc>
              <a:spcBef>
                <a:spcPts val="90"/>
              </a:spcBef>
              <a:buFont typeface="Wingdings"/>
              <a:buChar char=""/>
              <a:tabLst>
                <a:tab pos="356235" algn="l"/>
              </a:tabLst>
            </a:pPr>
            <a:r>
              <a:rPr lang="zh-CN" altLang="en-US" sz="2000" dirty="0">
                <a:latin typeface="微软雅黑"/>
                <a:cs typeface="微软雅黑"/>
              </a:rPr>
              <a:t>低温保存常在马、绵羊的精液保存中应用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F61F94B9-BD4C-48A7-BB1D-C791ACB363DB}"/>
              </a:ext>
            </a:extLst>
          </p:cNvPr>
          <p:cNvSpPr txBox="1"/>
          <p:nvPr/>
        </p:nvSpPr>
        <p:spPr>
          <a:xfrm>
            <a:off x="1074140" y="1776910"/>
            <a:ext cx="1969673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altLang="zh-CN" sz="2400" spc="40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sz="2400" spc="25" dirty="0">
                <a:solidFill>
                  <a:srgbClr val="404040"/>
                </a:solidFill>
                <a:latin typeface="微软雅黑"/>
                <a:cs typeface="微软雅黑"/>
              </a:rPr>
              <a:t>、</a:t>
            </a:r>
            <a:r>
              <a:rPr lang="zh-CN" altLang="en-US" sz="2400" spc="25" dirty="0">
                <a:solidFill>
                  <a:srgbClr val="404040"/>
                </a:solidFill>
                <a:latin typeface="微软雅黑"/>
                <a:cs typeface="微软雅黑"/>
              </a:rPr>
              <a:t>稀释液</a:t>
            </a:r>
            <a:endParaRPr sz="2400" dirty="0">
              <a:latin typeface="微软雅黑"/>
              <a:cs typeface="微软雅黑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7D333F9-273F-4B20-BC68-1814DDD8C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009" t="17996" r="16709" b="16044"/>
          <a:stretch/>
        </p:blipFill>
        <p:spPr>
          <a:xfrm rot="16200000">
            <a:off x="3402116" y="1678345"/>
            <a:ext cx="3701356" cy="579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86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5</TotalTime>
  <Words>1399</Words>
  <Application>Microsoft Office PowerPoint</Application>
  <PresentationFormat>宽屏</PresentationFormat>
  <Paragraphs>188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0" baseType="lpstr">
      <vt:lpstr>等线</vt:lpstr>
      <vt:lpstr>等线 Light</vt:lpstr>
      <vt:lpstr>宋体</vt:lpstr>
      <vt:lpstr>微软雅黑</vt:lpstr>
      <vt:lpstr>Arial</vt:lpstr>
      <vt:lpstr>Times New Roman</vt:lpstr>
      <vt:lpstr>Wingdings</vt:lpstr>
      <vt:lpstr>Office 主题​​</vt:lpstr>
      <vt:lpstr>任务四   精液的保存与运输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109</cp:revision>
  <dcterms:created xsi:type="dcterms:W3CDTF">2019-09-17T02:06:00Z</dcterms:created>
  <dcterms:modified xsi:type="dcterms:W3CDTF">2021-02-07T10:26:53Z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